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diagrams/data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1.xml" ContentType="application/vnd.openxmlformats-officedocument.drawingml.diagramData+xml"/>
  <Override PartName="/ppt/diagrams/data10.xml" ContentType="application/vnd.openxmlformats-officedocument.drawingml.diagramData+xml"/>
  <Override PartName="/ppt/diagrams/data9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9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0.xml" ContentType="application/vnd.openxmlformats-officedocument.drawingml.diagramData+xml"/>
  <Override PartName="/ppt/diagrams/data29.xml" ContentType="application/vnd.openxmlformats-officedocument.drawingml.diagramData+xml"/>
  <Override PartName="/ppt/diagrams/data28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45.xml" ContentType="application/vnd.openxmlformats-officedocument.presentationml.slide+xml"/>
  <Override PartName="/ppt/slides/slide86.xml" ContentType="application/vnd.openxmlformats-officedocument.presentationml.slide+xml"/>
  <Override PartName="/ppt/slides/slide88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11.xml" ContentType="application/vnd.openxmlformats-officedocument.presentationml.slide+xml"/>
  <Override PartName="/ppt/slides/slide110.xml" ContentType="application/vnd.openxmlformats-officedocument.presentationml.slide+xml"/>
  <Override PartName="/ppt/slides/slide102.xml" ContentType="application/vnd.openxmlformats-officedocument.presentationml.slide+xml"/>
  <Override PartName="/ppt/slides/slide87.xml" ContentType="application/vnd.openxmlformats-officedocument.presentationml.slide+xml"/>
  <Override PartName="/ppt/slides/slide100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9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4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6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7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4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52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14.xml" ContentType="application/vnd.ms-office.drawingml.diagramDrawing+xml"/>
  <Override PartName="/ppt/diagrams/colors14.xml" ContentType="application/vnd.openxmlformats-officedocument.drawingml.diagramColors+xml"/>
  <Override PartName="/ppt/diagrams/layout2.xml" ContentType="application/vnd.openxmlformats-officedocument.drawingml.diagramLayout+xml"/>
  <Override PartName="/ppt/diagrams/layout14.xml" ContentType="application/vnd.openxmlformats-officedocument.drawingml.diagramLayout+xml"/>
  <Override PartName="/ppt/diagrams/colors2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3.xml" ContentType="application/vnd.openxmlformats-officedocument.drawingml.diagramLayout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quickStyle14.xml" ContentType="application/vnd.openxmlformats-officedocument.drawingml.diagramStyle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diagrams/quickStyle15.xml" ContentType="application/vnd.openxmlformats-officedocument.drawingml.diagramStyle+xml"/>
  <Override PartName="/ppt/diagrams/colors1.xml" ContentType="application/vnd.openxmlformats-officedocument.drawingml.diagramColors+xml"/>
  <Override PartName="/ppt/diagrams/layout18.xml" ContentType="application/vnd.openxmlformats-officedocument.drawingml.diagramLayout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quickStyle17.xml" ContentType="application/vnd.openxmlformats-officedocument.drawingml.diagramStyle+xml"/>
  <Override PartName="/ppt/diagrams/layout17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2.xml" ContentType="application/vnd.ms-office.drawingml.diagramDrawing+xml"/>
  <Override PartName="/ppt/diagrams/layout15.xml" ContentType="application/vnd.openxmlformats-officedocument.drawingml.diagramLayout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layout1.xml" ContentType="application/vnd.openxmlformats-officedocument.drawingml.diagramLayout+xml"/>
  <Override PartName="/ppt/diagrams/drawing16.xml" ContentType="application/vnd.ms-office.drawingml.diagramDrawing+xml"/>
  <Override PartName="/ppt/diagrams/colors16.xml" ContentType="application/vnd.openxmlformats-officedocument.drawingml.diagramColors+xml"/>
  <Override PartName="/ppt/diagrams/quickStyle16.xml" ContentType="application/vnd.openxmlformats-officedocument.drawingml.diagramStyle+xml"/>
  <Override PartName="/ppt/diagrams/layout16.xml" ContentType="application/vnd.openxmlformats-officedocument.drawingml.diagramLayout+xml"/>
  <Override PartName="/ppt/diagrams/drawing5.xml" ContentType="application/vnd.ms-office.drawingml.diagramDrawing+xml"/>
  <Override PartName="/ppt/diagrams/quickStyle12.xml" ContentType="application/vnd.openxmlformats-officedocument.drawingml.diagramStyle+xml"/>
  <Override PartName="/ppt/diagrams/colors4.xml" ContentType="application/vnd.openxmlformats-officedocument.drawingml.diagramColors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diagrams/layout8.xml" ContentType="application/vnd.openxmlformats-officedocument.drawingml.diagramLayout+xml"/>
  <Override PartName="/ppt/diagrams/quickStyle4.xml" ContentType="application/vnd.openxmlformats-officedocument.drawingml.diagramStyle+xml"/>
  <Override PartName="/ppt/theme/theme2.xml" ContentType="application/vnd.openxmlformats-officedocument.theme+xml"/>
  <Override PartName="/ppt/diagrams/drawing4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layout6.xml" ContentType="application/vnd.openxmlformats-officedocument.drawingml.diagramLayout+xml"/>
  <Override PartName="/ppt/theme/theme4.xml" ContentType="application/vnd.openxmlformats-officedocument.theme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theme/theme3.xml" ContentType="application/vnd.openxmlformats-officedocument.theme+xml"/>
  <Override PartName="/ppt/diagrams/layout4.xml" ContentType="application/vnd.openxmlformats-officedocument.drawingml.diagramLayout+xml"/>
  <Override PartName="/ppt/diagrams/drawing1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diagrams/layout11.xml" ContentType="application/vnd.openxmlformats-officedocument.drawingml.diagramLayout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layout1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diagrams/layout9.xml" ContentType="application/vnd.openxmlformats-officedocument.drawingml.diagramLayout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diagrams/layout10.xml" ContentType="application/vnd.openxmlformats-officedocument.drawingml.diagramLayout+xml"/>
  <Override PartName="/ppt/diagrams/colors12.xml" ContentType="application/vnd.openxmlformats-officedocument.drawingml.diagramColors+xml"/>
  <Override PartName="/ppt/diagrams/colors21.xml" ContentType="application/vnd.openxmlformats-officedocument.drawingml.diagramColors+xml"/>
  <Override PartName="/ppt/diagrams/quickStyle19.xml" ContentType="application/vnd.openxmlformats-officedocument.drawingml.diagramStyle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layout35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quickStyle25.xml" ContentType="application/vnd.openxmlformats-officedocument.drawingml.diagramStyle+xml"/>
  <Override PartName="/ppt/diagrams/layout25.xml" ContentType="application/vnd.openxmlformats-officedocument.drawingml.diagramLayout+xml"/>
  <Override PartName="/ppt/diagrams/drawing24.xml" ContentType="application/vnd.ms-office.drawingml.diagramDrawing+xml"/>
  <Override PartName="/ppt/diagrams/colors24.xml" ContentType="application/vnd.openxmlformats-officedocument.drawingml.diagramColors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quickStyle28.xml" ContentType="application/vnd.openxmlformats-officedocument.drawingml.diagramStyle+xml"/>
  <Override PartName="/ppt/diagrams/layout28.xml" ContentType="application/vnd.openxmlformats-officedocument.drawingml.diagramLayout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quickStyle27.xml" ContentType="application/vnd.openxmlformats-officedocument.drawingml.diagramStyle+xml"/>
  <Override PartName="/ppt/diagrams/layout27.xml" ContentType="application/vnd.openxmlformats-officedocument.drawingml.diagramLayout+xml"/>
  <Override PartName="/ppt/diagrams/drawing26.xml" ContentType="application/vnd.ms-office.drawingml.diagramDrawing+xml"/>
  <Override PartName="/ppt/diagrams/quickStyle24.xml" ContentType="application/vnd.openxmlformats-officedocument.drawingml.diagramStyle+xml"/>
  <Override PartName="/ppt/diagrams/layout24.xml" ContentType="application/vnd.openxmlformats-officedocument.drawingml.diagramLayout+xml"/>
  <Override PartName="/ppt/diagrams/drawing23.xml" ContentType="application/vnd.ms-office.drawingml.diagramDrawing+xml"/>
  <Override PartName="/ppt/diagrams/layout21.xml" ContentType="application/vnd.openxmlformats-officedocument.drawingml.diagramLayout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diagrams/layout20.xml" ContentType="application/vnd.openxmlformats-officedocument.drawingml.diagramLayout+xml"/>
  <Override PartName="/ppt/diagrams/drawing19.xml" ContentType="application/vnd.ms-office.drawingml.diagramDrawing+xml"/>
  <Override PartName="/ppt/diagrams/colors19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1.xml" ContentType="application/vnd.ms-office.drawingml.diagramDrawing+xml"/>
  <Override PartName="/ppt/diagrams/colors23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23.xml" ContentType="application/vnd.openxmlformats-officedocument.drawingml.diagramLayout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diagrams/layout22.xml" ContentType="application/vnd.openxmlformats-officedocument.drawingml.diagramLayout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layout29.xml" ContentType="application/vnd.openxmlformats-officedocument.drawingml.diagramLayout+xml"/>
  <Override PartName="/ppt/diagrams/layout33.xml" ContentType="application/vnd.openxmlformats-officedocument.drawingml.diagramLayout+xml"/>
  <Override PartName="/ppt/notesMasters/notesMaster1.xml" ContentType="application/vnd.openxmlformats-officedocument.presentationml.notesMaster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colors34.xml" ContentType="application/vnd.openxmlformats-officedocument.drawingml.diagramColors+xml"/>
  <Override PartName="/ppt/diagrams/quickStyle34.xml" ContentType="application/vnd.openxmlformats-officedocument.drawingml.diagramStyle+xml"/>
  <Override PartName="/ppt/diagrams/layout34.xml" ContentType="application/vnd.openxmlformats-officedocument.drawingml.diagramLayout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layout32.xml" ContentType="application/vnd.openxmlformats-officedocument.drawingml.diagramLayout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diagrams/layout30.xml" ContentType="application/vnd.openxmlformats-officedocument.drawingml.diagramLayout+xml"/>
  <Override PartName="/ppt/diagrams/drawing29.xml" ContentType="application/vnd.ms-office.drawingml.diagramDrawing+xml"/>
  <Override PartName="/ppt/diagrams/colors29.xml" ContentType="application/vnd.openxmlformats-officedocument.drawingml.diagramColors+xml"/>
  <Override PartName="/ppt/diagrams/quickStyle29.xml" ContentType="application/vnd.openxmlformats-officedocument.drawingml.diagramStyle+xml"/>
  <Override PartName="/ppt/diagrams/quickStyle32.xml" ContentType="application/vnd.openxmlformats-officedocument.drawingml.diagramStyle+xml"/>
  <Override PartName="/ppt/diagrams/drawing30.xml" ContentType="application/vnd.ms-office.drawingml.diagramDrawing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theme/theme1.xml" ContentType="application/vnd.openxmlformats-officedocument.theme+xml"/>
  <Override PartName="/ppt/diagrams/drawing31.xml" ContentType="application/vnd.ms-office.drawingml.diagramDrawing+xml"/>
  <Override PartName="/ppt/diagrams/colors31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27" r:id="rId1"/>
    <p:sldMasterId id="2147485049" r:id="rId2"/>
  </p:sldMasterIdLst>
  <p:notesMasterIdLst>
    <p:notesMasterId r:id="rId116"/>
  </p:notesMasterIdLst>
  <p:handoutMasterIdLst>
    <p:handoutMasterId r:id="rId117"/>
  </p:handoutMasterIdLst>
  <p:sldIdLst>
    <p:sldId id="256" r:id="rId3"/>
    <p:sldId id="547" r:id="rId4"/>
    <p:sldId id="705" r:id="rId5"/>
    <p:sldId id="567" r:id="rId6"/>
    <p:sldId id="556" r:id="rId7"/>
    <p:sldId id="560" r:id="rId8"/>
    <p:sldId id="559" r:id="rId9"/>
    <p:sldId id="259" r:id="rId10"/>
    <p:sldId id="569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684" r:id="rId25"/>
    <p:sldId id="685" r:id="rId26"/>
    <p:sldId id="683" r:id="rId27"/>
    <p:sldId id="594" r:id="rId28"/>
    <p:sldId id="595" r:id="rId29"/>
    <p:sldId id="596" r:id="rId30"/>
    <p:sldId id="597" r:id="rId31"/>
    <p:sldId id="598" r:id="rId32"/>
    <p:sldId id="599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615" r:id="rId49"/>
    <p:sldId id="616" r:id="rId50"/>
    <p:sldId id="617" r:id="rId51"/>
    <p:sldId id="618" r:id="rId52"/>
    <p:sldId id="689" r:id="rId53"/>
    <p:sldId id="690" r:id="rId54"/>
    <p:sldId id="691" r:id="rId55"/>
    <p:sldId id="622" r:id="rId56"/>
    <p:sldId id="623" r:id="rId57"/>
    <p:sldId id="624" r:id="rId58"/>
    <p:sldId id="625" r:id="rId59"/>
    <p:sldId id="626" r:id="rId60"/>
    <p:sldId id="627" r:id="rId61"/>
    <p:sldId id="628" r:id="rId62"/>
    <p:sldId id="692" r:id="rId63"/>
    <p:sldId id="693" r:id="rId64"/>
    <p:sldId id="694" r:id="rId65"/>
    <p:sldId id="632" r:id="rId66"/>
    <p:sldId id="695" r:id="rId67"/>
    <p:sldId id="633" r:id="rId68"/>
    <p:sldId id="634" r:id="rId69"/>
    <p:sldId id="635" r:id="rId70"/>
    <p:sldId id="636" r:id="rId71"/>
    <p:sldId id="637" r:id="rId72"/>
    <p:sldId id="638" r:id="rId73"/>
    <p:sldId id="639" r:id="rId74"/>
    <p:sldId id="640" r:id="rId75"/>
    <p:sldId id="641" r:id="rId76"/>
    <p:sldId id="642" r:id="rId77"/>
    <p:sldId id="643" r:id="rId78"/>
    <p:sldId id="644" r:id="rId79"/>
    <p:sldId id="645" r:id="rId80"/>
    <p:sldId id="696" r:id="rId81"/>
    <p:sldId id="697" r:id="rId82"/>
    <p:sldId id="698" r:id="rId83"/>
    <p:sldId id="649" r:id="rId84"/>
    <p:sldId id="650" r:id="rId85"/>
    <p:sldId id="651" r:id="rId86"/>
    <p:sldId id="652" r:id="rId87"/>
    <p:sldId id="653" r:id="rId88"/>
    <p:sldId id="654" r:id="rId89"/>
    <p:sldId id="655" r:id="rId90"/>
    <p:sldId id="656" r:id="rId91"/>
    <p:sldId id="657" r:id="rId92"/>
    <p:sldId id="699" r:id="rId93"/>
    <p:sldId id="658" r:id="rId94"/>
    <p:sldId id="659" r:id="rId95"/>
    <p:sldId id="660" r:id="rId96"/>
    <p:sldId id="661" r:id="rId97"/>
    <p:sldId id="662" r:id="rId98"/>
    <p:sldId id="663" r:id="rId99"/>
    <p:sldId id="664" r:id="rId100"/>
    <p:sldId id="700" r:id="rId101"/>
    <p:sldId id="701" r:id="rId102"/>
    <p:sldId id="702" r:id="rId103"/>
    <p:sldId id="668" r:id="rId104"/>
    <p:sldId id="669" r:id="rId105"/>
    <p:sldId id="670" r:id="rId106"/>
    <p:sldId id="671" r:id="rId107"/>
    <p:sldId id="672" r:id="rId108"/>
    <p:sldId id="673" r:id="rId109"/>
    <p:sldId id="674" r:id="rId110"/>
    <p:sldId id="675" r:id="rId111"/>
    <p:sldId id="676" r:id="rId112"/>
    <p:sldId id="703" r:id="rId113"/>
    <p:sldId id="704" r:id="rId114"/>
    <p:sldId id="428" r:id="rId115"/>
  </p:sldIdLst>
  <p:sldSz cx="9144000" cy="6858000" type="screen4x3"/>
  <p:notesSz cx="6797675" cy="9926638"/>
  <p:custShowLst>
    <p:custShow name="Faster Course" id="0">
      <p:sldLst>
        <p:sld r:id="rId3"/>
        <p:sld r:id="rId10"/>
        <p:sld r:id="rId115"/>
      </p:sldLst>
    </p:custShow>
  </p:custShow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D858F4-60AD-4D50-ADDB-973722F76393}">
          <p14:sldIdLst>
            <p14:sldId id="256"/>
            <p14:sldId id="547"/>
            <p14:sldId id="705"/>
            <p14:sldId id="567"/>
            <p14:sldId id="556"/>
            <p14:sldId id="560"/>
            <p14:sldId id="559"/>
            <p14:sldId id="259"/>
          </p14:sldIdLst>
        </p14:section>
        <p14:section name="Untitled Section" id="{B7911E8D-9A20-4CDB-9BD4-4BE8F471EECB}">
          <p14:sldIdLst>
            <p14:sldId id="569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684"/>
            <p14:sldId id="685"/>
            <p14:sldId id="68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89"/>
            <p14:sldId id="690"/>
            <p14:sldId id="691"/>
            <p14:sldId id="622"/>
            <p14:sldId id="623"/>
            <p14:sldId id="624"/>
            <p14:sldId id="625"/>
            <p14:sldId id="626"/>
            <p14:sldId id="627"/>
            <p14:sldId id="628"/>
            <p14:sldId id="692"/>
            <p14:sldId id="693"/>
            <p14:sldId id="694"/>
            <p14:sldId id="632"/>
            <p14:sldId id="695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96"/>
            <p14:sldId id="697"/>
            <p14:sldId id="69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99"/>
            <p14:sldId id="658"/>
            <p14:sldId id="659"/>
            <p14:sldId id="660"/>
            <p14:sldId id="661"/>
            <p14:sldId id="662"/>
            <p14:sldId id="663"/>
            <p14:sldId id="664"/>
            <p14:sldId id="700"/>
            <p14:sldId id="701"/>
            <p14:sldId id="702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703"/>
            <p14:sldId id="704"/>
            <p14:sldId id="4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52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CC33"/>
    <a:srgbClr val="000000"/>
    <a:srgbClr val="006600"/>
    <a:srgbClr val="FFFF99"/>
    <a:srgbClr val="EAEAEA"/>
    <a:srgbClr val="404040"/>
    <a:srgbClr val="CC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7" autoAdjust="0"/>
    <p:restoredTop sz="86091" autoAdjust="0"/>
  </p:normalViewPr>
  <p:slideViewPr>
    <p:cSldViewPr>
      <p:cViewPr>
        <p:scale>
          <a:sx n="107" d="100"/>
          <a:sy n="107" d="100"/>
        </p:scale>
        <p:origin x="-1710" y="60"/>
      </p:cViewPr>
      <p:guideLst>
        <p:guide orient="horz" pos="152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94"/>
    </p:cViewPr>
  </p:sorterViewPr>
  <p:notesViewPr>
    <p:cSldViewPr>
      <p:cViewPr varScale="1">
        <p:scale>
          <a:sx n="49" d="100"/>
          <a:sy n="49" d="100"/>
        </p:scale>
        <p:origin x="-126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customXml" Target="../customXml/item2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customXml" Target="../customXml/item3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ustomXml" Target="../customXml/item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39.xml"/><Relationship Id="rId39" Type="http://schemas.openxmlformats.org/officeDocument/2006/relationships/slide" Target="slides/slide77.xml"/><Relationship Id="rId21" Type="http://schemas.openxmlformats.org/officeDocument/2006/relationships/slide" Target="slides/slide22.xml"/><Relationship Id="rId34" Type="http://schemas.openxmlformats.org/officeDocument/2006/relationships/slide" Target="slides/slide63.xml"/><Relationship Id="rId42" Type="http://schemas.openxmlformats.org/officeDocument/2006/relationships/slide" Target="slides/slide80.xml"/><Relationship Id="rId47" Type="http://schemas.openxmlformats.org/officeDocument/2006/relationships/slide" Target="slides/slide91.xml"/><Relationship Id="rId50" Type="http://schemas.openxmlformats.org/officeDocument/2006/relationships/slide" Target="slides/slide101.xml"/><Relationship Id="rId55" Type="http://schemas.openxmlformats.org/officeDocument/2006/relationships/slide" Target="slides/slide106.xml"/><Relationship Id="rId7" Type="http://schemas.openxmlformats.org/officeDocument/2006/relationships/slide" Target="slides/slide7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38.xml"/><Relationship Id="rId33" Type="http://schemas.openxmlformats.org/officeDocument/2006/relationships/slide" Target="slides/slide62.xml"/><Relationship Id="rId38" Type="http://schemas.openxmlformats.org/officeDocument/2006/relationships/slide" Target="slides/slide76.xml"/><Relationship Id="rId46" Type="http://schemas.openxmlformats.org/officeDocument/2006/relationships/slide" Target="slides/slide89.xml"/><Relationship Id="rId59" Type="http://schemas.openxmlformats.org/officeDocument/2006/relationships/slide" Target="slides/slide113.xml"/><Relationship Id="rId2" Type="http://schemas.openxmlformats.org/officeDocument/2006/relationships/slide" Target="slides/slide2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53.xml"/><Relationship Id="rId41" Type="http://schemas.openxmlformats.org/officeDocument/2006/relationships/slide" Target="slides/slide79.xml"/><Relationship Id="rId54" Type="http://schemas.openxmlformats.org/officeDocument/2006/relationships/slide" Target="slides/slide105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61.xml"/><Relationship Id="rId37" Type="http://schemas.openxmlformats.org/officeDocument/2006/relationships/slide" Target="slides/slide75.xml"/><Relationship Id="rId40" Type="http://schemas.openxmlformats.org/officeDocument/2006/relationships/slide" Target="slides/slide78.xml"/><Relationship Id="rId45" Type="http://schemas.openxmlformats.org/officeDocument/2006/relationships/slide" Target="slides/slide88.xml"/><Relationship Id="rId53" Type="http://schemas.openxmlformats.org/officeDocument/2006/relationships/slide" Target="slides/slide104.xml"/><Relationship Id="rId58" Type="http://schemas.openxmlformats.org/officeDocument/2006/relationships/slide" Target="slides/slide111.xml"/><Relationship Id="rId5" Type="http://schemas.openxmlformats.org/officeDocument/2006/relationships/slide" Target="slides/slide5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52.xml"/><Relationship Id="rId36" Type="http://schemas.openxmlformats.org/officeDocument/2006/relationships/slide" Target="slides/slide70.xml"/><Relationship Id="rId49" Type="http://schemas.openxmlformats.org/officeDocument/2006/relationships/slide" Target="slides/slide100.xml"/><Relationship Id="rId57" Type="http://schemas.openxmlformats.org/officeDocument/2006/relationships/slide" Target="slides/slide108.xml"/><Relationship Id="rId10" Type="http://schemas.openxmlformats.org/officeDocument/2006/relationships/slide" Target="slides/slide10.xml"/><Relationship Id="rId19" Type="http://schemas.openxmlformats.org/officeDocument/2006/relationships/slide" Target="slides/slide20.xml"/><Relationship Id="rId31" Type="http://schemas.openxmlformats.org/officeDocument/2006/relationships/slide" Target="slides/slide60.xml"/><Relationship Id="rId44" Type="http://schemas.openxmlformats.org/officeDocument/2006/relationships/slide" Target="slides/slide83.xml"/><Relationship Id="rId52" Type="http://schemas.openxmlformats.org/officeDocument/2006/relationships/slide" Target="slides/slide103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51.xml"/><Relationship Id="rId30" Type="http://schemas.openxmlformats.org/officeDocument/2006/relationships/slide" Target="slides/slide57.xml"/><Relationship Id="rId35" Type="http://schemas.openxmlformats.org/officeDocument/2006/relationships/slide" Target="slides/slide67.xml"/><Relationship Id="rId43" Type="http://schemas.openxmlformats.org/officeDocument/2006/relationships/slide" Target="slides/slide81.xml"/><Relationship Id="rId48" Type="http://schemas.openxmlformats.org/officeDocument/2006/relationships/slide" Target="slides/slide99.xml"/><Relationship Id="rId56" Type="http://schemas.openxmlformats.org/officeDocument/2006/relationships/slide" Target="slides/slide107.xml"/><Relationship Id="rId8" Type="http://schemas.openxmlformats.org/officeDocument/2006/relationships/slide" Target="slides/slide8.xml"/><Relationship Id="rId51" Type="http://schemas.openxmlformats.org/officeDocument/2006/relationships/slide" Target="slides/slide102.xml"/><Relationship Id="rId3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BE05B5B8-5EAB-40D6-9F68-672BB5EAF067}" type="presOf" srcId="{1D53EFC1-D439-4AF7-BD1B-C3AC5AC22249}" destId="{FEA71A44-AB68-42C0-9BD5-73F0D1C6E9E5}" srcOrd="0" destOrd="0" presId="urn:microsoft.com/office/officeart/2005/8/layout/hProcess9"/>
    <dgm:cxn modelId="{07022F21-C2E3-463D-AD4B-EDB6CC1EC869}" type="presOf" srcId="{46B4FB91-C9B5-47DA-A2A8-86A0C15C10BD}" destId="{7DEDF855-57A6-40A9-9087-73F2737819AB}" srcOrd="0" destOrd="0" presId="urn:microsoft.com/office/officeart/2005/8/layout/hProcess9"/>
    <dgm:cxn modelId="{102F1DE9-6CFB-42FC-A13D-F00300411B1E}" type="presOf" srcId="{FD615D5C-84BB-49A5-B131-3F114A5257B7}" destId="{23BF7F99-F5FA-465C-820F-249679B63392}" srcOrd="0" destOrd="0" presId="urn:microsoft.com/office/officeart/2005/8/layout/hProcess9"/>
    <dgm:cxn modelId="{624A6B51-9967-40E9-8849-6CA3BADD62EA}" type="presOf" srcId="{77BFF216-F698-4187-81E0-FE4AE3571C59}" destId="{DD53EC82-C8CE-4E46-B261-52BF73E00E22}" srcOrd="0" destOrd="0" presId="urn:microsoft.com/office/officeart/2005/8/layout/hProcess9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936D62A0-5E98-4A90-A37A-504FA3B729C6}" type="presOf" srcId="{0504CC7F-4AE9-4FCF-A382-8C6F3DD9D811}" destId="{77C2B802-E338-41F4-94AE-87AC600734EA}" srcOrd="0" destOrd="0" presId="urn:microsoft.com/office/officeart/2005/8/layout/hProcess9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67AE33E0-B5BC-4339-8D62-C7DF4986D477}" type="presOf" srcId="{DB2D6CDB-7961-4015-A0EA-84AF1D3C6131}" destId="{8BA7748C-72A5-4861-A2E9-69D075AB833F}" srcOrd="0" destOrd="0" presId="urn:microsoft.com/office/officeart/2005/8/layout/hProcess9"/>
    <dgm:cxn modelId="{8EF07BFC-78A0-48C8-A60D-477AF9BA5C8A}" type="presParOf" srcId="{23BF7F99-F5FA-465C-820F-249679B63392}" destId="{D5E5FC4F-A0E0-4207-848B-FA7BA89A6673}" srcOrd="0" destOrd="0" presId="urn:microsoft.com/office/officeart/2005/8/layout/hProcess9"/>
    <dgm:cxn modelId="{95BFD1D8-AC90-4C98-B9F1-83AC3C11075D}" type="presParOf" srcId="{23BF7F99-F5FA-465C-820F-249679B63392}" destId="{FD9DF27D-EE1D-4054-855C-24D7207F7DF8}" srcOrd="1" destOrd="0" presId="urn:microsoft.com/office/officeart/2005/8/layout/hProcess9"/>
    <dgm:cxn modelId="{6EC74D2A-F147-4B05-8344-F463BE999528}" type="presParOf" srcId="{FD9DF27D-EE1D-4054-855C-24D7207F7DF8}" destId="{7DEDF855-57A6-40A9-9087-73F2737819AB}" srcOrd="0" destOrd="0" presId="urn:microsoft.com/office/officeart/2005/8/layout/hProcess9"/>
    <dgm:cxn modelId="{258707E7-FCFD-4F75-90CA-0BCB19ABA837}" type="presParOf" srcId="{FD9DF27D-EE1D-4054-855C-24D7207F7DF8}" destId="{72AB5E51-8379-483F-8F58-B6252187EE54}" srcOrd="1" destOrd="0" presId="urn:microsoft.com/office/officeart/2005/8/layout/hProcess9"/>
    <dgm:cxn modelId="{CF41C9B2-454A-4929-81F3-3F0250B9E58C}" type="presParOf" srcId="{FD9DF27D-EE1D-4054-855C-24D7207F7DF8}" destId="{77C2B802-E338-41F4-94AE-87AC600734EA}" srcOrd="2" destOrd="0" presId="urn:microsoft.com/office/officeart/2005/8/layout/hProcess9"/>
    <dgm:cxn modelId="{E569CFDC-C864-4387-9C17-49A3125908EA}" type="presParOf" srcId="{FD9DF27D-EE1D-4054-855C-24D7207F7DF8}" destId="{7D3370E5-B068-4515-B6B9-9405A41A9F93}" srcOrd="3" destOrd="0" presId="urn:microsoft.com/office/officeart/2005/8/layout/hProcess9"/>
    <dgm:cxn modelId="{E0541C09-859D-49C6-858D-5B9F55462411}" type="presParOf" srcId="{FD9DF27D-EE1D-4054-855C-24D7207F7DF8}" destId="{8BA7748C-72A5-4861-A2E9-69D075AB833F}" srcOrd="4" destOrd="0" presId="urn:microsoft.com/office/officeart/2005/8/layout/hProcess9"/>
    <dgm:cxn modelId="{DCB058AF-06FD-4200-9C2A-E06655268A58}" type="presParOf" srcId="{FD9DF27D-EE1D-4054-855C-24D7207F7DF8}" destId="{478C2FD2-65BA-4A51-960F-FA8941003FC4}" srcOrd="5" destOrd="0" presId="urn:microsoft.com/office/officeart/2005/8/layout/hProcess9"/>
    <dgm:cxn modelId="{9BE2A9AD-E898-4AEE-B009-1508EBC66BE3}" type="presParOf" srcId="{FD9DF27D-EE1D-4054-855C-24D7207F7DF8}" destId="{DD53EC82-C8CE-4E46-B261-52BF73E00E22}" srcOrd="6" destOrd="0" presId="urn:microsoft.com/office/officeart/2005/8/layout/hProcess9"/>
    <dgm:cxn modelId="{4166BE71-83B4-45F0-B7A4-FFA41D61DAE8}" type="presParOf" srcId="{FD9DF27D-EE1D-4054-855C-24D7207F7DF8}" destId="{1AFA253C-B1C1-4B6B-94ED-ADFBA91AC995}" srcOrd="7" destOrd="0" presId="urn:microsoft.com/office/officeart/2005/8/layout/hProcess9"/>
    <dgm:cxn modelId="{DEF19265-254E-4343-8965-E29D2D63D39D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EA30AC-4381-4088-A766-7464B27A79A6}" type="presOf" srcId="{0504CC7F-4AE9-4FCF-A382-8C6F3DD9D811}" destId="{77C2B802-E338-41F4-94AE-87AC600734EA}" srcOrd="0" destOrd="0" presId="urn:microsoft.com/office/officeart/2005/8/layout/hProcess9"/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76DEC08C-D48A-4516-B77B-1B7658F85C1F}" type="presOf" srcId="{FD615D5C-84BB-49A5-B131-3F114A5257B7}" destId="{23BF7F99-F5FA-465C-820F-249679B63392}" srcOrd="0" destOrd="0" presId="urn:microsoft.com/office/officeart/2005/8/layout/hProcess9"/>
    <dgm:cxn modelId="{22A2AA8E-8583-4794-923A-79B754B0CBC4}" type="presOf" srcId="{77BFF216-F698-4187-81E0-FE4AE3571C59}" destId="{DD53EC82-C8CE-4E46-B261-52BF73E00E22}" srcOrd="0" destOrd="0" presId="urn:microsoft.com/office/officeart/2005/8/layout/hProcess9"/>
    <dgm:cxn modelId="{7117D805-B244-4B7C-ADB2-93E1DE29186F}" type="presOf" srcId="{DB2D6CDB-7961-4015-A0EA-84AF1D3C6131}" destId="{8BA7748C-72A5-4861-A2E9-69D075AB833F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7E880AA7-71FD-4DEE-92E8-1DF0E3BA95F6}" type="presOf" srcId="{1D53EFC1-D439-4AF7-BD1B-C3AC5AC22249}" destId="{FEA71A44-AB68-42C0-9BD5-73F0D1C6E9E5}" srcOrd="0" destOrd="0" presId="urn:microsoft.com/office/officeart/2005/8/layout/hProcess9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52C04036-4F95-45DE-9987-F2A5C4518C24}" type="presOf" srcId="{46B4FB91-C9B5-47DA-A2A8-86A0C15C10BD}" destId="{7DEDF855-57A6-40A9-9087-73F2737819AB}" srcOrd="0" destOrd="0" presId="urn:microsoft.com/office/officeart/2005/8/layout/hProcess9"/>
    <dgm:cxn modelId="{35693884-36C3-4289-B812-558C787C50A3}" type="presParOf" srcId="{23BF7F99-F5FA-465C-820F-249679B63392}" destId="{D5E5FC4F-A0E0-4207-848B-FA7BA89A6673}" srcOrd="0" destOrd="0" presId="urn:microsoft.com/office/officeart/2005/8/layout/hProcess9"/>
    <dgm:cxn modelId="{552D56F1-0B3C-4B33-84F8-305F8D04F3D2}" type="presParOf" srcId="{23BF7F99-F5FA-465C-820F-249679B63392}" destId="{FD9DF27D-EE1D-4054-855C-24D7207F7DF8}" srcOrd="1" destOrd="0" presId="urn:microsoft.com/office/officeart/2005/8/layout/hProcess9"/>
    <dgm:cxn modelId="{28322F06-D889-4C06-B102-E2AC30FD5488}" type="presParOf" srcId="{FD9DF27D-EE1D-4054-855C-24D7207F7DF8}" destId="{7DEDF855-57A6-40A9-9087-73F2737819AB}" srcOrd="0" destOrd="0" presId="urn:microsoft.com/office/officeart/2005/8/layout/hProcess9"/>
    <dgm:cxn modelId="{B6830FC7-B7AF-4F9C-8FCD-AF72B781112B}" type="presParOf" srcId="{FD9DF27D-EE1D-4054-855C-24D7207F7DF8}" destId="{72AB5E51-8379-483F-8F58-B6252187EE54}" srcOrd="1" destOrd="0" presId="urn:microsoft.com/office/officeart/2005/8/layout/hProcess9"/>
    <dgm:cxn modelId="{8BA4F5C7-B062-42D2-A9E4-560DEE2D4F60}" type="presParOf" srcId="{FD9DF27D-EE1D-4054-855C-24D7207F7DF8}" destId="{77C2B802-E338-41F4-94AE-87AC600734EA}" srcOrd="2" destOrd="0" presId="urn:microsoft.com/office/officeart/2005/8/layout/hProcess9"/>
    <dgm:cxn modelId="{6319FB61-21A5-467F-A494-50FA60BE3D1F}" type="presParOf" srcId="{FD9DF27D-EE1D-4054-855C-24D7207F7DF8}" destId="{7D3370E5-B068-4515-B6B9-9405A41A9F93}" srcOrd="3" destOrd="0" presId="urn:microsoft.com/office/officeart/2005/8/layout/hProcess9"/>
    <dgm:cxn modelId="{827E3AFA-9F6A-47FB-8B90-A8141C227950}" type="presParOf" srcId="{FD9DF27D-EE1D-4054-855C-24D7207F7DF8}" destId="{8BA7748C-72A5-4861-A2E9-69D075AB833F}" srcOrd="4" destOrd="0" presId="urn:microsoft.com/office/officeart/2005/8/layout/hProcess9"/>
    <dgm:cxn modelId="{7A6A67C8-CB6E-40CB-AF99-90E2211308FA}" type="presParOf" srcId="{FD9DF27D-EE1D-4054-855C-24D7207F7DF8}" destId="{478C2FD2-65BA-4A51-960F-FA8941003FC4}" srcOrd="5" destOrd="0" presId="urn:microsoft.com/office/officeart/2005/8/layout/hProcess9"/>
    <dgm:cxn modelId="{E50FE35F-1811-419F-913A-24BD31D4EB69}" type="presParOf" srcId="{FD9DF27D-EE1D-4054-855C-24D7207F7DF8}" destId="{DD53EC82-C8CE-4E46-B261-52BF73E00E22}" srcOrd="6" destOrd="0" presId="urn:microsoft.com/office/officeart/2005/8/layout/hProcess9"/>
    <dgm:cxn modelId="{74C7F46E-7EBB-4596-9B5E-A31D668C85F0}" type="presParOf" srcId="{FD9DF27D-EE1D-4054-855C-24D7207F7DF8}" destId="{1AFA253C-B1C1-4B6B-94ED-ADFBA91AC995}" srcOrd="7" destOrd="0" presId="urn:microsoft.com/office/officeart/2005/8/layout/hProcess9"/>
    <dgm:cxn modelId="{ACF2F81F-D5F2-4A60-B176-8F604317FB37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4136EE63-422F-49E5-8653-6AE1BEF8B98E}" type="presOf" srcId="{DB2D6CDB-7961-4015-A0EA-84AF1D3C6131}" destId="{8BA7748C-72A5-4861-A2E9-69D075AB833F}" srcOrd="0" destOrd="0" presId="urn:microsoft.com/office/officeart/2005/8/layout/hProcess9"/>
    <dgm:cxn modelId="{643D471F-E2DC-410E-AFAA-ECFE53293919}" type="presOf" srcId="{1D53EFC1-D439-4AF7-BD1B-C3AC5AC22249}" destId="{FEA71A44-AB68-42C0-9BD5-73F0D1C6E9E5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5A705905-74C8-4E19-931B-D80D79C7C5C7}" type="presOf" srcId="{FD615D5C-84BB-49A5-B131-3F114A5257B7}" destId="{23BF7F99-F5FA-465C-820F-249679B63392}" srcOrd="0" destOrd="0" presId="urn:microsoft.com/office/officeart/2005/8/layout/hProcess9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C9CB31F3-A204-4A1F-A138-863CCC3734DB}" type="presOf" srcId="{77BFF216-F698-4187-81E0-FE4AE3571C59}" destId="{DD53EC82-C8CE-4E46-B261-52BF73E00E22}" srcOrd="0" destOrd="0" presId="urn:microsoft.com/office/officeart/2005/8/layout/hProcess9"/>
    <dgm:cxn modelId="{2687D63A-4C67-48A6-8B5B-6DF9A313E0E5}" type="presOf" srcId="{46B4FB91-C9B5-47DA-A2A8-86A0C15C10BD}" destId="{7DEDF855-57A6-40A9-9087-73F2737819AB}" srcOrd="0" destOrd="0" presId="urn:microsoft.com/office/officeart/2005/8/layout/hProcess9"/>
    <dgm:cxn modelId="{2B62FF72-0054-4467-9418-708DC4C847BD}" type="presOf" srcId="{0504CC7F-4AE9-4FCF-A382-8C6F3DD9D811}" destId="{77C2B802-E338-41F4-94AE-87AC600734EA}" srcOrd="0" destOrd="0" presId="urn:microsoft.com/office/officeart/2005/8/layout/hProcess9"/>
    <dgm:cxn modelId="{B99B5C50-FB74-48B0-9E3F-D7BF4ED6A3E6}" type="presParOf" srcId="{23BF7F99-F5FA-465C-820F-249679B63392}" destId="{D5E5FC4F-A0E0-4207-848B-FA7BA89A6673}" srcOrd="0" destOrd="0" presId="urn:microsoft.com/office/officeart/2005/8/layout/hProcess9"/>
    <dgm:cxn modelId="{2A10E8D7-F1CD-4CF5-9566-747D130B0A03}" type="presParOf" srcId="{23BF7F99-F5FA-465C-820F-249679B63392}" destId="{FD9DF27D-EE1D-4054-855C-24D7207F7DF8}" srcOrd="1" destOrd="0" presId="urn:microsoft.com/office/officeart/2005/8/layout/hProcess9"/>
    <dgm:cxn modelId="{6B487141-E585-4C6B-9B0B-C745C0A816FA}" type="presParOf" srcId="{FD9DF27D-EE1D-4054-855C-24D7207F7DF8}" destId="{7DEDF855-57A6-40A9-9087-73F2737819AB}" srcOrd="0" destOrd="0" presId="urn:microsoft.com/office/officeart/2005/8/layout/hProcess9"/>
    <dgm:cxn modelId="{FD042B30-A778-4748-A225-92F2C2B0884D}" type="presParOf" srcId="{FD9DF27D-EE1D-4054-855C-24D7207F7DF8}" destId="{72AB5E51-8379-483F-8F58-B6252187EE54}" srcOrd="1" destOrd="0" presId="urn:microsoft.com/office/officeart/2005/8/layout/hProcess9"/>
    <dgm:cxn modelId="{6CDD0F17-F381-4F7A-AC55-EDD7CB8300A8}" type="presParOf" srcId="{FD9DF27D-EE1D-4054-855C-24D7207F7DF8}" destId="{77C2B802-E338-41F4-94AE-87AC600734EA}" srcOrd="2" destOrd="0" presId="urn:microsoft.com/office/officeart/2005/8/layout/hProcess9"/>
    <dgm:cxn modelId="{B6561E85-861F-40D2-B888-1EB53A2C04DD}" type="presParOf" srcId="{FD9DF27D-EE1D-4054-855C-24D7207F7DF8}" destId="{7D3370E5-B068-4515-B6B9-9405A41A9F93}" srcOrd="3" destOrd="0" presId="urn:microsoft.com/office/officeart/2005/8/layout/hProcess9"/>
    <dgm:cxn modelId="{FA6E874B-C5B7-4BD6-A00D-CA6EFBFEFAD7}" type="presParOf" srcId="{FD9DF27D-EE1D-4054-855C-24D7207F7DF8}" destId="{8BA7748C-72A5-4861-A2E9-69D075AB833F}" srcOrd="4" destOrd="0" presId="urn:microsoft.com/office/officeart/2005/8/layout/hProcess9"/>
    <dgm:cxn modelId="{E81D7DB9-7793-4721-82A5-932F5581138C}" type="presParOf" srcId="{FD9DF27D-EE1D-4054-855C-24D7207F7DF8}" destId="{478C2FD2-65BA-4A51-960F-FA8941003FC4}" srcOrd="5" destOrd="0" presId="urn:microsoft.com/office/officeart/2005/8/layout/hProcess9"/>
    <dgm:cxn modelId="{672442DA-36D8-45E1-81D8-99B16EE7590C}" type="presParOf" srcId="{FD9DF27D-EE1D-4054-855C-24D7207F7DF8}" destId="{DD53EC82-C8CE-4E46-B261-52BF73E00E22}" srcOrd="6" destOrd="0" presId="urn:microsoft.com/office/officeart/2005/8/layout/hProcess9"/>
    <dgm:cxn modelId="{B7E7081C-9A87-4FB7-9B4A-A4F3A8216406}" type="presParOf" srcId="{FD9DF27D-EE1D-4054-855C-24D7207F7DF8}" destId="{1AFA253C-B1C1-4B6B-94ED-ADFBA91AC995}" srcOrd="7" destOrd="0" presId="urn:microsoft.com/office/officeart/2005/8/layout/hProcess9"/>
    <dgm:cxn modelId="{D894D2F8-1656-4640-82F7-A658C585610E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D78C6348-15F6-4F17-AA7A-E93CAFD2D749}" type="presOf" srcId="{FD13E10A-B634-49C5-BEB9-EB70AAE59D4F}" destId="{A663AEDB-028D-43FA-9629-12052A97C461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A733DDCC-24F0-4A5E-BC2A-3C450ABD22FF}" type="presOf" srcId="{8F929C17-781A-4DE1-87F5-E9B9B372ED52}" destId="{0A2CE1ED-34FC-48EB-9BCE-59FA3C2970F6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81D73D07-06AB-4856-9F2B-C01E12CE8C4A}" type="presOf" srcId="{5094E338-E850-44AC-A144-A67860A5041F}" destId="{5E3D6E8F-582E-46B6-97D5-E476CD7B6945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E4368429-0998-43B6-A259-AF071BFA850A}" type="presOf" srcId="{AF4349B5-E9E9-4DFE-BA05-C4DE5ADBF3F9}" destId="{1A579A61-C535-4E68-878C-7F0C1FEB1231}" srcOrd="0" destOrd="0" presId="urn:microsoft.com/office/officeart/2005/8/layout/cycle6"/>
    <dgm:cxn modelId="{CAA039FC-A5DB-448C-AA05-A73A3C42059B}" type="presOf" srcId="{F1281BBA-FCD4-44B4-BE01-9F17BD4791CB}" destId="{9D9443A4-21C4-417C-8353-0B5C208E2069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AE45DFB0-071A-49C7-86FD-1F1D5DCD448C}" type="presOf" srcId="{89C90295-5C60-43BE-A7A8-C5391233159F}" destId="{85776D35-7C1C-4D29-A63A-FFCBA9D946CF}" srcOrd="0" destOrd="0" presId="urn:microsoft.com/office/officeart/2005/8/layout/cycle6"/>
    <dgm:cxn modelId="{9408991D-517F-4E7E-92E0-939B6925B796}" type="presOf" srcId="{D6533149-4DAE-431D-B60A-861F86283342}" destId="{009C3E04-B7B8-4AB9-A76C-182D73B48DE0}" srcOrd="0" destOrd="0" presId="urn:microsoft.com/office/officeart/2005/8/layout/cycle6"/>
    <dgm:cxn modelId="{2C1B1369-C606-45D8-8F27-65C1654CEA42}" type="presOf" srcId="{BD86FB34-7F00-49C4-A887-675AA0B58BF4}" destId="{F3C7EC18-DEF3-4FB4-9689-6931EB903E5F}" srcOrd="0" destOrd="0" presId="urn:microsoft.com/office/officeart/2005/8/layout/cycle6"/>
    <dgm:cxn modelId="{69B7C091-F2FA-49FA-98BD-EF83BDBE8104}" type="presOf" srcId="{9111A3CE-5D17-493F-86CC-FA78D60822C7}" destId="{7438BE94-0888-4DC3-A608-7A79298E2B60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112580C6-843A-4AF7-AD8B-279876CD15B9}" type="presOf" srcId="{F3661D4E-60B6-49E9-8FC6-DE2A7BD7ED18}" destId="{2760523C-9B29-49F1-AB9A-BDF9032E87D4}" srcOrd="0" destOrd="0" presId="urn:microsoft.com/office/officeart/2005/8/layout/cycle6"/>
    <dgm:cxn modelId="{FBE693DB-3B19-41BE-AB18-B4B679E38BDF}" type="presOf" srcId="{8F52C825-2922-48F2-A534-3F0A3099A193}" destId="{1E1C6FFD-FD57-4BA2-AE2B-1093A59E3247}" srcOrd="0" destOrd="0" presId="urn:microsoft.com/office/officeart/2005/8/layout/cycle6"/>
    <dgm:cxn modelId="{0E03BD52-2785-4826-A510-C3328D58FC80}" type="presParOf" srcId="{1E1C6FFD-FD57-4BA2-AE2B-1093A59E3247}" destId="{85776D35-7C1C-4D29-A63A-FFCBA9D946CF}" srcOrd="0" destOrd="0" presId="urn:microsoft.com/office/officeart/2005/8/layout/cycle6"/>
    <dgm:cxn modelId="{BF1B2801-9E89-4732-8422-EB20CFF2C363}" type="presParOf" srcId="{1E1C6FFD-FD57-4BA2-AE2B-1093A59E3247}" destId="{756027B8-6778-41F3-9203-B0405DE7A195}" srcOrd="1" destOrd="0" presId="urn:microsoft.com/office/officeart/2005/8/layout/cycle6"/>
    <dgm:cxn modelId="{A7A587A3-CACB-4A35-AFD0-9BF85CB4FF4E}" type="presParOf" srcId="{1E1C6FFD-FD57-4BA2-AE2B-1093A59E3247}" destId="{0A2CE1ED-34FC-48EB-9BCE-59FA3C2970F6}" srcOrd="2" destOrd="0" presId="urn:microsoft.com/office/officeart/2005/8/layout/cycle6"/>
    <dgm:cxn modelId="{13AC7557-239C-4538-A445-A7667CA19237}" type="presParOf" srcId="{1E1C6FFD-FD57-4BA2-AE2B-1093A59E3247}" destId="{A663AEDB-028D-43FA-9629-12052A97C461}" srcOrd="3" destOrd="0" presId="urn:microsoft.com/office/officeart/2005/8/layout/cycle6"/>
    <dgm:cxn modelId="{532F8165-F4DA-46FA-B4AF-E539A8AD2953}" type="presParOf" srcId="{1E1C6FFD-FD57-4BA2-AE2B-1093A59E3247}" destId="{47AB432A-90A7-418E-AE6F-422DED68C74A}" srcOrd="4" destOrd="0" presId="urn:microsoft.com/office/officeart/2005/8/layout/cycle6"/>
    <dgm:cxn modelId="{3F4D5FD4-3FD8-4273-B382-92E522C844FB}" type="presParOf" srcId="{1E1C6FFD-FD57-4BA2-AE2B-1093A59E3247}" destId="{2760523C-9B29-49F1-AB9A-BDF9032E87D4}" srcOrd="5" destOrd="0" presId="urn:microsoft.com/office/officeart/2005/8/layout/cycle6"/>
    <dgm:cxn modelId="{50A5216B-5374-4DCE-B0CC-596F47857F8A}" type="presParOf" srcId="{1E1C6FFD-FD57-4BA2-AE2B-1093A59E3247}" destId="{F3C7EC18-DEF3-4FB4-9689-6931EB903E5F}" srcOrd="6" destOrd="0" presId="urn:microsoft.com/office/officeart/2005/8/layout/cycle6"/>
    <dgm:cxn modelId="{1EAB5730-6F30-4BA7-8230-948F685ADE2C}" type="presParOf" srcId="{1E1C6FFD-FD57-4BA2-AE2B-1093A59E3247}" destId="{CCF3A879-A10C-444B-9671-A4ABFFE2707C}" srcOrd="7" destOrd="0" presId="urn:microsoft.com/office/officeart/2005/8/layout/cycle6"/>
    <dgm:cxn modelId="{67B679E4-B2FE-434B-8EDE-74FB1CD22F4B}" type="presParOf" srcId="{1E1C6FFD-FD57-4BA2-AE2B-1093A59E3247}" destId="{7438BE94-0888-4DC3-A608-7A79298E2B60}" srcOrd="8" destOrd="0" presId="urn:microsoft.com/office/officeart/2005/8/layout/cycle6"/>
    <dgm:cxn modelId="{02403BD6-C9CB-4237-9E1F-87D515EEA5C8}" type="presParOf" srcId="{1E1C6FFD-FD57-4BA2-AE2B-1093A59E3247}" destId="{009C3E04-B7B8-4AB9-A76C-182D73B48DE0}" srcOrd="9" destOrd="0" presId="urn:microsoft.com/office/officeart/2005/8/layout/cycle6"/>
    <dgm:cxn modelId="{2862F98D-7020-4B95-9180-4E943FF8D377}" type="presParOf" srcId="{1E1C6FFD-FD57-4BA2-AE2B-1093A59E3247}" destId="{038E6147-0F6E-468A-9594-F97B7E1C105B}" srcOrd="10" destOrd="0" presId="urn:microsoft.com/office/officeart/2005/8/layout/cycle6"/>
    <dgm:cxn modelId="{FD12EE34-BEA2-416B-AEE1-17333AC6A058}" type="presParOf" srcId="{1E1C6FFD-FD57-4BA2-AE2B-1093A59E3247}" destId="{5E3D6E8F-582E-46B6-97D5-E476CD7B6945}" srcOrd="11" destOrd="0" presId="urn:microsoft.com/office/officeart/2005/8/layout/cycle6"/>
    <dgm:cxn modelId="{B0055E46-B230-4CF1-A6C1-CE9EBC08D1CA}" type="presParOf" srcId="{1E1C6FFD-FD57-4BA2-AE2B-1093A59E3247}" destId="{1A579A61-C535-4E68-878C-7F0C1FEB1231}" srcOrd="12" destOrd="0" presId="urn:microsoft.com/office/officeart/2005/8/layout/cycle6"/>
    <dgm:cxn modelId="{3DD05946-E653-406E-9430-879CC40F139B}" type="presParOf" srcId="{1E1C6FFD-FD57-4BA2-AE2B-1093A59E3247}" destId="{E7CA0290-7CFE-472B-BA4C-7E139CC26551}" srcOrd="13" destOrd="0" presId="urn:microsoft.com/office/officeart/2005/8/layout/cycle6"/>
    <dgm:cxn modelId="{553EE675-033E-4F15-A5EB-2C10AAE4EC9F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B141465E-A7C2-417A-B77B-F448CE3D27FB}" type="presOf" srcId="{F3661D4E-60B6-49E9-8FC6-DE2A7BD7ED18}" destId="{2760523C-9B29-49F1-AB9A-BDF9032E87D4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5A47D2DA-777E-45C9-A820-800E6D0514D0}" type="presOf" srcId="{9111A3CE-5D17-493F-86CC-FA78D60822C7}" destId="{7438BE94-0888-4DC3-A608-7A79298E2B60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E1DCA28F-825C-4AE5-AA0F-816F247A9279}" type="presOf" srcId="{8F929C17-781A-4DE1-87F5-E9B9B372ED52}" destId="{0A2CE1ED-34FC-48EB-9BCE-59FA3C2970F6}" srcOrd="0" destOrd="0" presId="urn:microsoft.com/office/officeart/2005/8/layout/cycle6"/>
    <dgm:cxn modelId="{CA1E20CC-0259-4B22-8089-5EB8F9BAD0A6}" type="presOf" srcId="{8F52C825-2922-48F2-A534-3F0A3099A193}" destId="{1E1C6FFD-FD57-4BA2-AE2B-1093A59E3247}" srcOrd="0" destOrd="0" presId="urn:microsoft.com/office/officeart/2005/8/layout/cycle6"/>
    <dgm:cxn modelId="{7021A62C-1C7B-4ED9-9E94-E606F9D76F67}" type="presOf" srcId="{F1281BBA-FCD4-44B4-BE01-9F17BD4791CB}" destId="{9D9443A4-21C4-417C-8353-0B5C208E2069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CFF9CBED-649A-41F0-9E72-1C70F87E0460}" type="presOf" srcId="{BD86FB34-7F00-49C4-A887-675AA0B58BF4}" destId="{F3C7EC18-DEF3-4FB4-9689-6931EB903E5F}" srcOrd="0" destOrd="0" presId="urn:microsoft.com/office/officeart/2005/8/layout/cycle6"/>
    <dgm:cxn modelId="{42DA2B79-E1A0-4DEB-B8BA-FB439BD89565}" type="presOf" srcId="{D6533149-4DAE-431D-B60A-861F86283342}" destId="{009C3E04-B7B8-4AB9-A76C-182D73B48DE0}" srcOrd="0" destOrd="0" presId="urn:microsoft.com/office/officeart/2005/8/layout/cycle6"/>
    <dgm:cxn modelId="{BE8028B1-7D9E-46D4-8CF4-A49D3632D604}" type="presOf" srcId="{5094E338-E850-44AC-A144-A67860A5041F}" destId="{5E3D6E8F-582E-46B6-97D5-E476CD7B6945}" srcOrd="0" destOrd="0" presId="urn:microsoft.com/office/officeart/2005/8/layout/cycle6"/>
    <dgm:cxn modelId="{4A9F4AB7-EB58-4C6C-BB62-B96E1D61A6FA}" type="presOf" srcId="{AF4349B5-E9E9-4DFE-BA05-C4DE5ADBF3F9}" destId="{1A579A61-C535-4E68-878C-7F0C1FEB1231}" srcOrd="0" destOrd="0" presId="urn:microsoft.com/office/officeart/2005/8/layout/cycle6"/>
    <dgm:cxn modelId="{E811AEC5-5451-4000-B7F1-FB3FE482CA69}" type="presOf" srcId="{FD13E10A-B634-49C5-BEB9-EB70AAE59D4F}" destId="{A663AEDB-028D-43FA-9629-12052A97C461}" srcOrd="0" destOrd="0" presId="urn:microsoft.com/office/officeart/2005/8/layout/cycle6"/>
    <dgm:cxn modelId="{29A7C2AD-2787-4B84-801E-3DA3265FDFE4}" type="presOf" srcId="{89C90295-5C60-43BE-A7A8-C5391233159F}" destId="{85776D35-7C1C-4D29-A63A-FFCBA9D946CF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0661F51D-8B09-46C9-8346-AFA138DC5470}" type="presParOf" srcId="{1E1C6FFD-FD57-4BA2-AE2B-1093A59E3247}" destId="{85776D35-7C1C-4D29-A63A-FFCBA9D946CF}" srcOrd="0" destOrd="0" presId="urn:microsoft.com/office/officeart/2005/8/layout/cycle6"/>
    <dgm:cxn modelId="{714EC796-22A9-4085-9B24-8972310A7FE0}" type="presParOf" srcId="{1E1C6FFD-FD57-4BA2-AE2B-1093A59E3247}" destId="{756027B8-6778-41F3-9203-B0405DE7A195}" srcOrd="1" destOrd="0" presId="urn:microsoft.com/office/officeart/2005/8/layout/cycle6"/>
    <dgm:cxn modelId="{F3C5D83F-CB06-46D8-BBE8-C99A8C5AF9EB}" type="presParOf" srcId="{1E1C6FFD-FD57-4BA2-AE2B-1093A59E3247}" destId="{0A2CE1ED-34FC-48EB-9BCE-59FA3C2970F6}" srcOrd="2" destOrd="0" presId="urn:microsoft.com/office/officeart/2005/8/layout/cycle6"/>
    <dgm:cxn modelId="{46461BDB-C621-4D8C-AE2C-20CE9407CF7E}" type="presParOf" srcId="{1E1C6FFD-FD57-4BA2-AE2B-1093A59E3247}" destId="{A663AEDB-028D-43FA-9629-12052A97C461}" srcOrd="3" destOrd="0" presId="urn:microsoft.com/office/officeart/2005/8/layout/cycle6"/>
    <dgm:cxn modelId="{BC18E6D0-9A6C-4EBA-B2D1-271D344A99BC}" type="presParOf" srcId="{1E1C6FFD-FD57-4BA2-AE2B-1093A59E3247}" destId="{47AB432A-90A7-418E-AE6F-422DED68C74A}" srcOrd="4" destOrd="0" presId="urn:microsoft.com/office/officeart/2005/8/layout/cycle6"/>
    <dgm:cxn modelId="{FD677BF9-E2AB-476A-BD25-13F51DC7929F}" type="presParOf" srcId="{1E1C6FFD-FD57-4BA2-AE2B-1093A59E3247}" destId="{2760523C-9B29-49F1-AB9A-BDF9032E87D4}" srcOrd="5" destOrd="0" presId="urn:microsoft.com/office/officeart/2005/8/layout/cycle6"/>
    <dgm:cxn modelId="{CFD1EA57-FA76-4093-B281-43239E5777DD}" type="presParOf" srcId="{1E1C6FFD-FD57-4BA2-AE2B-1093A59E3247}" destId="{F3C7EC18-DEF3-4FB4-9689-6931EB903E5F}" srcOrd="6" destOrd="0" presId="urn:microsoft.com/office/officeart/2005/8/layout/cycle6"/>
    <dgm:cxn modelId="{08FE5163-C8C4-4AD2-9C6C-3D150197E77F}" type="presParOf" srcId="{1E1C6FFD-FD57-4BA2-AE2B-1093A59E3247}" destId="{CCF3A879-A10C-444B-9671-A4ABFFE2707C}" srcOrd="7" destOrd="0" presId="urn:microsoft.com/office/officeart/2005/8/layout/cycle6"/>
    <dgm:cxn modelId="{B41D53E1-7966-48D3-A0FC-A2075F9FBB09}" type="presParOf" srcId="{1E1C6FFD-FD57-4BA2-AE2B-1093A59E3247}" destId="{7438BE94-0888-4DC3-A608-7A79298E2B60}" srcOrd="8" destOrd="0" presId="urn:microsoft.com/office/officeart/2005/8/layout/cycle6"/>
    <dgm:cxn modelId="{2FCD70C3-02A2-4877-AF30-99708B3EB5B4}" type="presParOf" srcId="{1E1C6FFD-FD57-4BA2-AE2B-1093A59E3247}" destId="{009C3E04-B7B8-4AB9-A76C-182D73B48DE0}" srcOrd="9" destOrd="0" presId="urn:microsoft.com/office/officeart/2005/8/layout/cycle6"/>
    <dgm:cxn modelId="{0692C6F9-9F43-4EAB-BEC0-0795ED614292}" type="presParOf" srcId="{1E1C6FFD-FD57-4BA2-AE2B-1093A59E3247}" destId="{038E6147-0F6E-468A-9594-F97B7E1C105B}" srcOrd="10" destOrd="0" presId="urn:microsoft.com/office/officeart/2005/8/layout/cycle6"/>
    <dgm:cxn modelId="{DFDB84AD-D8E7-4B57-A7DB-C1F6F05989FB}" type="presParOf" srcId="{1E1C6FFD-FD57-4BA2-AE2B-1093A59E3247}" destId="{5E3D6E8F-582E-46B6-97D5-E476CD7B6945}" srcOrd="11" destOrd="0" presId="urn:microsoft.com/office/officeart/2005/8/layout/cycle6"/>
    <dgm:cxn modelId="{FF53616F-2FB9-4A77-80DC-EA9F36A296CE}" type="presParOf" srcId="{1E1C6FFD-FD57-4BA2-AE2B-1093A59E3247}" destId="{1A579A61-C535-4E68-878C-7F0C1FEB1231}" srcOrd="12" destOrd="0" presId="urn:microsoft.com/office/officeart/2005/8/layout/cycle6"/>
    <dgm:cxn modelId="{E3F5C193-76E5-425D-B353-232507CB1549}" type="presParOf" srcId="{1E1C6FFD-FD57-4BA2-AE2B-1093A59E3247}" destId="{E7CA0290-7CFE-472B-BA4C-7E139CC26551}" srcOrd="13" destOrd="0" presId="urn:microsoft.com/office/officeart/2005/8/layout/cycle6"/>
    <dgm:cxn modelId="{7E24286B-40C5-4487-A95F-ED3C945FEA25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2FBB79D6-FD4F-4714-A42C-97A1C8307B5D}" type="presOf" srcId="{F3661D4E-60B6-49E9-8FC6-DE2A7BD7ED18}" destId="{2760523C-9B29-49F1-AB9A-BDF9032E87D4}" srcOrd="0" destOrd="0" presId="urn:microsoft.com/office/officeart/2005/8/layout/cycle6"/>
    <dgm:cxn modelId="{64AFF621-EC8D-4361-A29A-0385EC604E87}" type="presOf" srcId="{D6533149-4DAE-431D-B60A-861F86283342}" destId="{009C3E04-B7B8-4AB9-A76C-182D73B48DE0}" srcOrd="0" destOrd="0" presId="urn:microsoft.com/office/officeart/2005/8/layout/cycle6"/>
    <dgm:cxn modelId="{B906AB4F-112E-484B-918C-2B40182E23F5}" type="presOf" srcId="{8F52C825-2922-48F2-A534-3F0A3099A193}" destId="{1E1C6FFD-FD57-4BA2-AE2B-1093A59E3247}" srcOrd="0" destOrd="0" presId="urn:microsoft.com/office/officeart/2005/8/layout/cycle6"/>
    <dgm:cxn modelId="{CD341768-6AE9-48B3-B8C1-29FD6F60FD0E}" type="presOf" srcId="{8F929C17-781A-4DE1-87F5-E9B9B372ED52}" destId="{0A2CE1ED-34FC-48EB-9BCE-59FA3C2970F6}" srcOrd="0" destOrd="0" presId="urn:microsoft.com/office/officeart/2005/8/layout/cycle6"/>
    <dgm:cxn modelId="{CEDA5F98-F170-478A-ACCA-F1A9B2A6C820}" type="presOf" srcId="{BD86FB34-7F00-49C4-A887-675AA0B58BF4}" destId="{F3C7EC18-DEF3-4FB4-9689-6931EB903E5F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F9F76B6F-AF57-4ADD-A4C5-47687945D0B3}" type="presOf" srcId="{FD13E10A-B634-49C5-BEB9-EB70AAE59D4F}" destId="{A663AEDB-028D-43FA-9629-12052A97C46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4DE9FA1D-474E-4972-BB1C-EA81CC9ED427}" type="presOf" srcId="{89C90295-5C60-43BE-A7A8-C5391233159F}" destId="{85776D35-7C1C-4D29-A63A-FFCBA9D946CF}" srcOrd="0" destOrd="0" presId="urn:microsoft.com/office/officeart/2005/8/layout/cycle6"/>
    <dgm:cxn modelId="{E6AC461A-CE79-483C-B056-D3BE7831CA16}" type="presOf" srcId="{5094E338-E850-44AC-A144-A67860A5041F}" destId="{5E3D6E8F-582E-46B6-97D5-E476CD7B6945}" srcOrd="0" destOrd="0" presId="urn:microsoft.com/office/officeart/2005/8/layout/cycle6"/>
    <dgm:cxn modelId="{009A8C4C-6898-46C2-8961-A35B1E1918D8}" type="presOf" srcId="{AF4349B5-E9E9-4DFE-BA05-C4DE5ADBF3F9}" destId="{1A579A61-C535-4E68-878C-7F0C1FEB1231}" srcOrd="0" destOrd="0" presId="urn:microsoft.com/office/officeart/2005/8/layout/cycle6"/>
    <dgm:cxn modelId="{2BBDC6E3-ACC9-4D26-938D-59210B1BE950}" type="presOf" srcId="{9111A3CE-5D17-493F-86CC-FA78D60822C7}" destId="{7438BE94-0888-4DC3-A608-7A79298E2B60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5E553F35-FDF5-441A-A47E-FDDBBB134122}" type="presOf" srcId="{F1281BBA-FCD4-44B4-BE01-9F17BD4791CB}" destId="{9D9443A4-21C4-417C-8353-0B5C208E2069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C17E93BC-D1EE-4B0B-9027-78372C1A1FA9}" type="presParOf" srcId="{1E1C6FFD-FD57-4BA2-AE2B-1093A59E3247}" destId="{85776D35-7C1C-4D29-A63A-FFCBA9D946CF}" srcOrd="0" destOrd="0" presId="urn:microsoft.com/office/officeart/2005/8/layout/cycle6"/>
    <dgm:cxn modelId="{F3130DEC-97AB-41FD-A774-57E3CB5DA2C9}" type="presParOf" srcId="{1E1C6FFD-FD57-4BA2-AE2B-1093A59E3247}" destId="{756027B8-6778-41F3-9203-B0405DE7A195}" srcOrd="1" destOrd="0" presId="urn:microsoft.com/office/officeart/2005/8/layout/cycle6"/>
    <dgm:cxn modelId="{9E13312B-40FA-4434-A558-8D22DD2CC0DC}" type="presParOf" srcId="{1E1C6FFD-FD57-4BA2-AE2B-1093A59E3247}" destId="{0A2CE1ED-34FC-48EB-9BCE-59FA3C2970F6}" srcOrd="2" destOrd="0" presId="urn:microsoft.com/office/officeart/2005/8/layout/cycle6"/>
    <dgm:cxn modelId="{101B4749-7057-4B6C-B76B-91523BF89227}" type="presParOf" srcId="{1E1C6FFD-FD57-4BA2-AE2B-1093A59E3247}" destId="{A663AEDB-028D-43FA-9629-12052A97C461}" srcOrd="3" destOrd="0" presId="urn:microsoft.com/office/officeart/2005/8/layout/cycle6"/>
    <dgm:cxn modelId="{FF58B879-86AA-4EB2-A15D-3F5630A36238}" type="presParOf" srcId="{1E1C6FFD-FD57-4BA2-AE2B-1093A59E3247}" destId="{47AB432A-90A7-418E-AE6F-422DED68C74A}" srcOrd="4" destOrd="0" presId="urn:microsoft.com/office/officeart/2005/8/layout/cycle6"/>
    <dgm:cxn modelId="{37B9814E-3FD4-4CD7-A807-9A61F02F9326}" type="presParOf" srcId="{1E1C6FFD-FD57-4BA2-AE2B-1093A59E3247}" destId="{2760523C-9B29-49F1-AB9A-BDF9032E87D4}" srcOrd="5" destOrd="0" presId="urn:microsoft.com/office/officeart/2005/8/layout/cycle6"/>
    <dgm:cxn modelId="{AEC89D33-5A91-4F98-97B7-ED1776E8832E}" type="presParOf" srcId="{1E1C6FFD-FD57-4BA2-AE2B-1093A59E3247}" destId="{F3C7EC18-DEF3-4FB4-9689-6931EB903E5F}" srcOrd="6" destOrd="0" presId="urn:microsoft.com/office/officeart/2005/8/layout/cycle6"/>
    <dgm:cxn modelId="{DE1A2B84-A153-459F-AFB5-B610B3E01C77}" type="presParOf" srcId="{1E1C6FFD-FD57-4BA2-AE2B-1093A59E3247}" destId="{CCF3A879-A10C-444B-9671-A4ABFFE2707C}" srcOrd="7" destOrd="0" presId="urn:microsoft.com/office/officeart/2005/8/layout/cycle6"/>
    <dgm:cxn modelId="{FB54CC48-9ADD-4622-86FF-1641A07001AD}" type="presParOf" srcId="{1E1C6FFD-FD57-4BA2-AE2B-1093A59E3247}" destId="{7438BE94-0888-4DC3-A608-7A79298E2B60}" srcOrd="8" destOrd="0" presId="urn:microsoft.com/office/officeart/2005/8/layout/cycle6"/>
    <dgm:cxn modelId="{F450113C-AA46-42B7-AAC2-D18AD950769C}" type="presParOf" srcId="{1E1C6FFD-FD57-4BA2-AE2B-1093A59E3247}" destId="{009C3E04-B7B8-4AB9-A76C-182D73B48DE0}" srcOrd="9" destOrd="0" presId="urn:microsoft.com/office/officeart/2005/8/layout/cycle6"/>
    <dgm:cxn modelId="{2A24FE58-E77F-4CE7-944E-B37B83E7DCA1}" type="presParOf" srcId="{1E1C6FFD-FD57-4BA2-AE2B-1093A59E3247}" destId="{038E6147-0F6E-468A-9594-F97B7E1C105B}" srcOrd="10" destOrd="0" presId="urn:microsoft.com/office/officeart/2005/8/layout/cycle6"/>
    <dgm:cxn modelId="{32E62D25-384E-4C49-9D5B-4D553DA74FED}" type="presParOf" srcId="{1E1C6FFD-FD57-4BA2-AE2B-1093A59E3247}" destId="{5E3D6E8F-582E-46B6-97D5-E476CD7B6945}" srcOrd="11" destOrd="0" presId="urn:microsoft.com/office/officeart/2005/8/layout/cycle6"/>
    <dgm:cxn modelId="{E6E067FB-BEBD-408F-B09B-BA34BA3A80A2}" type="presParOf" srcId="{1E1C6FFD-FD57-4BA2-AE2B-1093A59E3247}" destId="{1A579A61-C535-4E68-878C-7F0C1FEB1231}" srcOrd="12" destOrd="0" presId="urn:microsoft.com/office/officeart/2005/8/layout/cycle6"/>
    <dgm:cxn modelId="{689ADBA4-2390-4122-B697-090A6A357DA9}" type="presParOf" srcId="{1E1C6FFD-FD57-4BA2-AE2B-1093A59E3247}" destId="{E7CA0290-7CFE-472B-BA4C-7E139CC26551}" srcOrd="13" destOrd="0" presId="urn:microsoft.com/office/officeart/2005/8/layout/cycle6"/>
    <dgm:cxn modelId="{3F8B7EFA-B35E-4D4E-9E0D-B7DDD4F0B329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031BF18D-6185-49D5-AF6D-1E445070CC1F}" type="presOf" srcId="{5094E338-E850-44AC-A144-A67860A5041F}" destId="{5E3D6E8F-582E-46B6-97D5-E476CD7B6945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C7F4EAE7-91A6-4C24-8231-444123B63223}" type="presOf" srcId="{F1281BBA-FCD4-44B4-BE01-9F17BD4791CB}" destId="{9D9443A4-21C4-417C-8353-0B5C208E2069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2E9263A7-5A26-4052-9783-D48D7F459057}" type="presOf" srcId="{F3661D4E-60B6-49E9-8FC6-DE2A7BD7ED18}" destId="{2760523C-9B29-49F1-AB9A-BDF9032E87D4}" srcOrd="0" destOrd="0" presId="urn:microsoft.com/office/officeart/2005/8/layout/cycle6"/>
    <dgm:cxn modelId="{7DCE3652-DB11-496B-ACB0-1E230B6B13E9}" type="presOf" srcId="{AF4349B5-E9E9-4DFE-BA05-C4DE5ADBF3F9}" destId="{1A579A61-C535-4E68-878C-7F0C1FEB123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EBB1C622-9DE2-4055-A746-FEC704B2A73C}" type="presOf" srcId="{9111A3CE-5D17-493F-86CC-FA78D60822C7}" destId="{7438BE94-0888-4DC3-A608-7A79298E2B60}" srcOrd="0" destOrd="0" presId="urn:microsoft.com/office/officeart/2005/8/layout/cycle6"/>
    <dgm:cxn modelId="{43BB3702-8336-4D93-A088-00FCF8FBBEFF}" type="presOf" srcId="{BD86FB34-7F00-49C4-A887-675AA0B58BF4}" destId="{F3C7EC18-DEF3-4FB4-9689-6931EB903E5F}" srcOrd="0" destOrd="0" presId="urn:microsoft.com/office/officeart/2005/8/layout/cycle6"/>
    <dgm:cxn modelId="{2223571F-F057-4D7C-955A-086ED62BEB5D}" type="presOf" srcId="{8F929C17-781A-4DE1-87F5-E9B9B372ED52}" destId="{0A2CE1ED-34FC-48EB-9BCE-59FA3C2970F6}" srcOrd="0" destOrd="0" presId="urn:microsoft.com/office/officeart/2005/8/layout/cycle6"/>
    <dgm:cxn modelId="{9EFF6BB9-BD28-470B-A2FB-4359CB7C4CE3}" type="presOf" srcId="{89C90295-5C60-43BE-A7A8-C5391233159F}" destId="{85776D35-7C1C-4D29-A63A-FFCBA9D946CF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15216793-F9DE-42C0-80E3-9E849A86AF54}" type="presOf" srcId="{FD13E10A-B634-49C5-BEB9-EB70AAE59D4F}" destId="{A663AEDB-028D-43FA-9629-12052A97C461}" srcOrd="0" destOrd="0" presId="urn:microsoft.com/office/officeart/2005/8/layout/cycle6"/>
    <dgm:cxn modelId="{357037A5-F4F1-47B7-8BF4-80654B50738D}" type="presOf" srcId="{8F52C825-2922-48F2-A534-3F0A3099A193}" destId="{1E1C6FFD-FD57-4BA2-AE2B-1093A59E3247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2C2BC40B-F73F-4D8F-BC14-138FC39E3BF8}" type="presOf" srcId="{D6533149-4DAE-431D-B60A-861F86283342}" destId="{009C3E04-B7B8-4AB9-A76C-182D73B48DE0}" srcOrd="0" destOrd="0" presId="urn:microsoft.com/office/officeart/2005/8/layout/cycle6"/>
    <dgm:cxn modelId="{67F144E1-F4DC-4712-BB27-F2045525C596}" type="presParOf" srcId="{1E1C6FFD-FD57-4BA2-AE2B-1093A59E3247}" destId="{85776D35-7C1C-4D29-A63A-FFCBA9D946CF}" srcOrd="0" destOrd="0" presId="urn:microsoft.com/office/officeart/2005/8/layout/cycle6"/>
    <dgm:cxn modelId="{C7AB44BB-6850-43CD-B938-F35DE91D869A}" type="presParOf" srcId="{1E1C6FFD-FD57-4BA2-AE2B-1093A59E3247}" destId="{756027B8-6778-41F3-9203-B0405DE7A195}" srcOrd="1" destOrd="0" presId="urn:microsoft.com/office/officeart/2005/8/layout/cycle6"/>
    <dgm:cxn modelId="{E226D0FF-5E1D-4E23-AC0D-CD45F311E8A9}" type="presParOf" srcId="{1E1C6FFD-FD57-4BA2-AE2B-1093A59E3247}" destId="{0A2CE1ED-34FC-48EB-9BCE-59FA3C2970F6}" srcOrd="2" destOrd="0" presId="urn:microsoft.com/office/officeart/2005/8/layout/cycle6"/>
    <dgm:cxn modelId="{30D0C260-E8DF-469E-8981-AC3758AB0349}" type="presParOf" srcId="{1E1C6FFD-FD57-4BA2-AE2B-1093A59E3247}" destId="{A663AEDB-028D-43FA-9629-12052A97C461}" srcOrd="3" destOrd="0" presId="urn:microsoft.com/office/officeart/2005/8/layout/cycle6"/>
    <dgm:cxn modelId="{80D6D753-BC8C-418B-AD1E-E5BC52E46BB7}" type="presParOf" srcId="{1E1C6FFD-FD57-4BA2-AE2B-1093A59E3247}" destId="{47AB432A-90A7-418E-AE6F-422DED68C74A}" srcOrd="4" destOrd="0" presId="urn:microsoft.com/office/officeart/2005/8/layout/cycle6"/>
    <dgm:cxn modelId="{3B003658-8E29-4679-AEDA-D4C5E5E051A3}" type="presParOf" srcId="{1E1C6FFD-FD57-4BA2-AE2B-1093A59E3247}" destId="{2760523C-9B29-49F1-AB9A-BDF9032E87D4}" srcOrd="5" destOrd="0" presId="urn:microsoft.com/office/officeart/2005/8/layout/cycle6"/>
    <dgm:cxn modelId="{399C53FF-B2DB-4019-8AD1-F6D698389F8B}" type="presParOf" srcId="{1E1C6FFD-FD57-4BA2-AE2B-1093A59E3247}" destId="{F3C7EC18-DEF3-4FB4-9689-6931EB903E5F}" srcOrd="6" destOrd="0" presId="urn:microsoft.com/office/officeart/2005/8/layout/cycle6"/>
    <dgm:cxn modelId="{1EB3EA73-1210-4C9F-959F-DFAD28487D5A}" type="presParOf" srcId="{1E1C6FFD-FD57-4BA2-AE2B-1093A59E3247}" destId="{CCF3A879-A10C-444B-9671-A4ABFFE2707C}" srcOrd="7" destOrd="0" presId="urn:microsoft.com/office/officeart/2005/8/layout/cycle6"/>
    <dgm:cxn modelId="{0CCF7157-A2B3-475D-B0C7-94FBCF86623D}" type="presParOf" srcId="{1E1C6FFD-FD57-4BA2-AE2B-1093A59E3247}" destId="{7438BE94-0888-4DC3-A608-7A79298E2B60}" srcOrd="8" destOrd="0" presId="urn:microsoft.com/office/officeart/2005/8/layout/cycle6"/>
    <dgm:cxn modelId="{F0DDA992-9C4C-47CA-A07B-A6A62CF5C73F}" type="presParOf" srcId="{1E1C6FFD-FD57-4BA2-AE2B-1093A59E3247}" destId="{009C3E04-B7B8-4AB9-A76C-182D73B48DE0}" srcOrd="9" destOrd="0" presId="urn:microsoft.com/office/officeart/2005/8/layout/cycle6"/>
    <dgm:cxn modelId="{59DE0166-4610-4508-B4EF-2DE3F4D8DA18}" type="presParOf" srcId="{1E1C6FFD-FD57-4BA2-AE2B-1093A59E3247}" destId="{038E6147-0F6E-468A-9594-F97B7E1C105B}" srcOrd="10" destOrd="0" presId="urn:microsoft.com/office/officeart/2005/8/layout/cycle6"/>
    <dgm:cxn modelId="{27AA07DF-9C2C-4859-8070-D92AAB27CBAD}" type="presParOf" srcId="{1E1C6FFD-FD57-4BA2-AE2B-1093A59E3247}" destId="{5E3D6E8F-582E-46B6-97D5-E476CD7B6945}" srcOrd="11" destOrd="0" presId="urn:microsoft.com/office/officeart/2005/8/layout/cycle6"/>
    <dgm:cxn modelId="{33702EE3-9A24-486E-AA63-6C4907BD279B}" type="presParOf" srcId="{1E1C6FFD-FD57-4BA2-AE2B-1093A59E3247}" destId="{1A579A61-C535-4E68-878C-7F0C1FEB1231}" srcOrd="12" destOrd="0" presId="urn:microsoft.com/office/officeart/2005/8/layout/cycle6"/>
    <dgm:cxn modelId="{F52F7646-FF2B-4DA0-94CC-3EF3C658B56F}" type="presParOf" srcId="{1E1C6FFD-FD57-4BA2-AE2B-1093A59E3247}" destId="{E7CA0290-7CFE-472B-BA4C-7E139CC26551}" srcOrd="13" destOrd="0" presId="urn:microsoft.com/office/officeart/2005/8/layout/cycle6"/>
    <dgm:cxn modelId="{1A1E4277-0192-4EFD-8329-06AF69F4BD0E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85947C4B-6281-43F4-84C5-10EFEFF405C2}" type="presOf" srcId="{89C90295-5C60-43BE-A7A8-C5391233159F}" destId="{85776D35-7C1C-4D29-A63A-FFCBA9D946CF}" srcOrd="0" destOrd="0" presId="urn:microsoft.com/office/officeart/2005/8/layout/cycle6"/>
    <dgm:cxn modelId="{4921EA3D-38C7-42EB-9F07-F96791773CE5}" type="presOf" srcId="{FD13E10A-B634-49C5-BEB9-EB70AAE59D4F}" destId="{A663AEDB-028D-43FA-9629-12052A97C461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AD2384E2-FBDE-4AA7-A07E-3BE55E352317}" type="presOf" srcId="{8F52C825-2922-48F2-A534-3F0A3099A193}" destId="{1E1C6FFD-FD57-4BA2-AE2B-1093A59E3247}" srcOrd="0" destOrd="0" presId="urn:microsoft.com/office/officeart/2005/8/layout/cycle6"/>
    <dgm:cxn modelId="{3A3BAD17-7C1D-49F1-B457-4C76963459C5}" type="presOf" srcId="{AF4349B5-E9E9-4DFE-BA05-C4DE5ADBF3F9}" destId="{1A579A61-C535-4E68-878C-7F0C1FEB1231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C412BDFA-E0CA-4D2F-A22B-A77F6CD8A10D}" type="presOf" srcId="{8F929C17-781A-4DE1-87F5-E9B9B372ED52}" destId="{0A2CE1ED-34FC-48EB-9BCE-59FA3C2970F6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34F9B105-0490-4FA9-AF70-E6D918ABFF07}" type="presOf" srcId="{F3661D4E-60B6-49E9-8FC6-DE2A7BD7ED18}" destId="{2760523C-9B29-49F1-AB9A-BDF9032E87D4}" srcOrd="0" destOrd="0" presId="urn:microsoft.com/office/officeart/2005/8/layout/cycle6"/>
    <dgm:cxn modelId="{E85EF308-6BD3-42C4-AF14-4B6A3E660B6E}" type="presOf" srcId="{9111A3CE-5D17-493F-86CC-FA78D60822C7}" destId="{7438BE94-0888-4DC3-A608-7A79298E2B60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941F47F6-BBE7-4EAC-B02D-C2F661B4AB05}" type="presOf" srcId="{5094E338-E850-44AC-A144-A67860A5041F}" destId="{5E3D6E8F-582E-46B6-97D5-E476CD7B6945}" srcOrd="0" destOrd="0" presId="urn:microsoft.com/office/officeart/2005/8/layout/cycle6"/>
    <dgm:cxn modelId="{E481BD83-7D85-4361-8B4B-3ABE285FACD1}" type="presOf" srcId="{F1281BBA-FCD4-44B4-BE01-9F17BD4791CB}" destId="{9D9443A4-21C4-417C-8353-0B5C208E2069}" srcOrd="0" destOrd="0" presId="urn:microsoft.com/office/officeart/2005/8/layout/cycle6"/>
    <dgm:cxn modelId="{166E549B-880E-4C89-86DE-03E1A1A7F5A7}" type="presOf" srcId="{BD86FB34-7F00-49C4-A887-675AA0B58BF4}" destId="{F3C7EC18-DEF3-4FB4-9689-6931EB903E5F}" srcOrd="0" destOrd="0" presId="urn:microsoft.com/office/officeart/2005/8/layout/cycle6"/>
    <dgm:cxn modelId="{71CB1934-1E25-4747-BF7A-23A93344A1FB}" type="presOf" srcId="{D6533149-4DAE-431D-B60A-861F86283342}" destId="{009C3E04-B7B8-4AB9-A76C-182D73B48DE0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4C77A3D5-AD90-40D9-AD2B-0132FF9EA806}" type="presParOf" srcId="{1E1C6FFD-FD57-4BA2-AE2B-1093A59E3247}" destId="{85776D35-7C1C-4D29-A63A-FFCBA9D946CF}" srcOrd="0" destOrd="0" presId="urn:microsoft.com/office/officeart/2005/8/layout/cycle6"/>
    <dgm:cxn modelId="{FEF4A25B-C571-43C9-8D1D-C6FE4322D5D1}" type="presParOf" srcId="{1E1C6FFD-FD57-4BA2-AE2B-1093A59E3247}" destId="{756027B8-6778-41F3-9203-B0405DE7A195}" srcOrd="1" destOrd="0" presId="urn:microsoft.com/office/officeart/2005/8/layout/cycle6"/>
    <dgm:cxn modelId="{425BB587-C61B-4833-9293-72CE724703BC}" type="presParOf" srcId="{1E1C6FFD-FD57-4BA2-AE2B-1093A59E3247}" destId="{0A2CE1ED-34FC-48EB-9BCE-59FA3C2970F6}" srcOrd="2" destOrd="0" presId="urn:microsoft.com/office/officeart/2005/8/layout/cycle6"/>
    <dgm:cxn modelId="{176DE1B0-4219-420B-909F-4266A0F73E61}" type="presParOf" srcId="{1E1C6FFD-FD57-4BA2-AE2B-1093A59E3247}" destId="{A663AEDB-028D-43FA-9629-12052A97C461}" srcOrd="3" destOrd="0" presId="urn:microsoft.com/office/officeart/2005/8/layout/cycle6"/>
    <dgm:cxn modelId="{0C336406-E27F-476D-9966-95288B5FDAA7}" type="presParOf" srcId="{1E1C6FFD-FD57-4BA2-AE2B-1093A59E3247}" destId="{47AB432A-90A7-418E-AE6F-422DED68C74A}" srcOrd="4" destOrd="0" presId="urn:microsoft.com/office/officeart/2005/8/layout/cycle6"/>
    <dgm:cxn modelId="{65899CF1-C522-45E5-A3ED-5695BE35F4C4}" type="presParOf" srcId="{1E1C6FFD-FD57-4BA2-AE2B-1093A59E3247}" destId="{2760523C-9B29-49F1-AB9A-BDF9032E87D4}" srcOrd="5" destOrd="0" presId="urn:microsoft.com/office/officeart/2005/8/layout/cycle6"/>
    <dgm:cxn modelId="{979424A5-6CE1-4446-AB13-FB5F7E28A452}" type="presParOf" srcId="{1E1C6FFD-FD57-4BA2-AE2B-1093A59E3247}" destId="{F3C7EC18-DEF3-4FB4-9689-6931EB903E5F}" srcOrd="6" destOrd="0" presId="urn:microsoft.com/office/officeart/2005/8/layout/cycle6"/>
    <dgm:cxn modelId="{FB852DD3-326A-469A-8912-6FD7815BD360}" type="presParOf" srcId="{1E1C6FFD-FD57-4BA2-AE2B-1093A59E3247}" destId="{CCF3A879-A10C-444B-9671-A4ABFFE2707C}" srcOrd="7" destOrd="0" presId="urn:microsoft.com/office/officeart/2005/8/layout/cycle6"/>
    <dgm:cxn modelId="{8C0BBB33-8051-4854-81FC-E7A3D689D631}" type="presParOf" srcId="{1E1C6FFD-FD57-4BA2-AE2B-1093A59E3247}" destId="{7438BE94-0888-4DC3-A608-7A79298E2B60}" srcOrd="8" destOrd="0" presId="urn:microsoft.com/office/officeart/2005/8/layout/cycle6"/>
    <dgm:cxn modelId="{ADDAFC92-FB4D-4FF0-AC7D-0864FF77B882}" type="presParOf" srcId="{1E1C6FFD-FD57-4BA2-AE2B-1093A59E3247}" destId="{009C3E04-B7B8-4AB9-A76C-182D73B48DE0}" srcOrd="9" destOrd="0" presId="urn:microsoft.com/office/officeart/2005/8/layout/cycle6"/>
    <dgm:cxn modelId="{3E8D6521-FF63-488F-8683-E3C0C155E78A}" type="presParOf" srcId="{1E1C6FFD-FD57-4BA2-AE2B-1093A59E3247}" destId="{038E6147-0F6E-468A-9594-F97B7E1C105B}" srcOrd="10" destOrd="0" presId="urn:microsoft.com/office/officeart/2005/8/layout/cycle6"/>
    <dgm:cxn modelId="{FA198513-F5BB-4FC5-9A75-8538EEEAE4C9}" type="presParOf" srcId="{1E1C6FFD-FD57-4BA2-AE2B-1093A59E3247}" destId="{5E3D6E8F-582E-46B6-97D5-E476CD7B6945}" srcOrd="11" destOrd="0" presId="urn:microsoft.com/office/officeart/2005/8/layout/cycle6"/>
    <dgm:cxn modelId="{70AF0ADB-E49C-4287-9EBA-CA63B07F1FCD}" type="presParOf" srcId="{1E1C6FFD-FD57-4BA2-AE2B-1093A59E3247}" destId="{1A579A61-C535-4E68-878C-7F0C1FEB1231}" srcOrd="12" destOrd="0" presId="urn:microsoft.com/office/officeart/2005/8/layout/cycle6"/>
    <dgm:cxn modelId="{70B75376-4034-4BF1-93FF-FB45A2121C40}" type="presParOf" srcId="{1E1C6FFD-FD57-4BA2-AE2B-1093A59E3247}" destId="{E7CA0290-7CFE-472B-BA4C-7E139CC26551}" srcOrd="13" destOrd="0" presId="urn:microsoft.com/office/officeart/2005/8/layout/cycle6"/>
    <dgm:cxn modelId="{D8CC2A86-F4A9-45D6-BADE-E84A4EC7E813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E4F07976-D2D7-445B-A3F9-E9508B48B65B}" type="presOf" srcId="{5094E338-E850-44AC-A144-A67860A5041F}" destId="{5E3D6E8F-582E-46B6-97D5-E476CD7B6945}" srcOrd="0" destOrd="0" presId="urn:microsoft.com/office/officeart/2005/8/layout/cycle6"/>
    <dgm:cxn modelId="{417F11DC-BF9B-4886-85DC-F2DE606250B6}" type="presOf" srcId="{8F929C17-781A-4DE1-87F5-E9B9B372ED52}" destId="{0A2CE1ED-34FC-48EB-9BCE-59FA3C2970F6}" srcOrd="0" destOrd="0" presId="urn:microsoft.com/office/officeart/2005/8/layout/cycle6"/>
    <dgm:cxn modelId="{C4BEBA17-61F8-49CB-90DF-D784A3E4EF9A}" type="presOf" srcId="{8F52C825-2922-48F2-A534-3F0A3099A193}" destId="{1E1C6FFD-FD57-4BA2-AE2B-1093A59E3247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7B5594D8-80CB-48F6-87B3-0DB6AC199314}" type="presOf" srcId="{D6533149-4DAE-431D-B60A-861F86283342}" destId="{009C3E04-B7B8-4AB9-A76C-182D73B48DE0}" srcOrd="0" destOrd="0" presId="urn:microsoft.com/office/officeart/2005/8/layout/cycle6"/>
    <dgm:cxn modelId="{9F700ACE-D7D9-4F46-85DA-0099FB3D4571}" type="presOf" srcId="{F3661D4E-60B6-49E9-8FC6-DE2A7BD7ED18}" destId="{2760523C-9B29-49F1-AB9A-BDF9032E87D4}" srcOrd="0" destOrd="0" presId="urn:microsoft.com/office/officeart/2005/8/layout/cycle6"/>
    <dgm:cxn modelId="{2CBDD6CC-3DB9-4001-8C2D-8A5B729BC444}" type="presOf" srcId="{FD13E10A-B634-49C5-BEB9-EB70AAE59D4F}" destId="{A663AEDB-028D-43FA-9629-12052A97C461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8F09E473-6788-43BE-B1E1-45C59A6FCE84}" type="presOf" srcId="{9111A3CE-5D17-493F-86CC-FA78D60822C7}" destId="{7438BE94-0888-4DC3-A608-7A79298E2B60}" srcOrd="0" destOrd="0" presId="urn:microsoft.com/office/officeart/2005/8/layout/cycle6"/>
    <dgm:cxn modelId="{6759EB5B-D511-4F62-98F5-2D5619276D6A}" type="presOf" srcId="{89C90295-5C60-43BE-A7A8-C5391233159F}" destId="{85776D35-7C1C-4D29-A63A-FFCBA9D946CF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C3F6472F-3A11-4958-A374-C9E3E635D568}" type="presOf" srcId="{AF4349B5-E9E9-4DFE-BA05-C4DE5ADBF3F9}" destId="{1A579A61-C535-4E68-878C-7F0C1FEB1231}" srcOrd="0" destOrd="0" presId="urn:microsoft.com/office/officeart/2005/8/layout/cycle6"/>
    <dgm:cxn modelId="{3F70B17F-B137-4FCD-9421-DE032570C711}" type="presOf" srcId="{F1281BBA-FCD4-44B4-BE01-9F17BD4791CB}" destId="{9D9443A4-21C4-417C-8353-0B5C208E2069}" srcOrd="0" destOrd="0" presId="urn:microsoft.com/office/officeart/2005/8/layout/cycle6"/>
    <dgm:cxn modelId="{EF28AB62-99BA-4A0A-BA8F-394CECAA419C}" type="presOf" srcId="{BD86FB34-7F00-49C4-A887-675AA0B58BF4}" destId="{F3C7EC18-DEF3-4FB4-9689-6931EB903E5F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B21AA718-06AE-4C0C-A56D-BD7BFD70A3B8}" type="presParOf" srcId="{1E1C6FFD-FD57-4BA2-AE2B-1093A59E3247}" destId="{85776D35-7C1C-4D29-A63A-FFCBA9D946CF}" srcOrd="0" destOrd="0" presId="urn:microsoft.com/office/officeart/2005/8/layout/cycle6"/>
    <dgm:cxn modelId="{D60B675E-0939-4AE5-B694-07CB8C7B3278}" type="presParOf" srcId="{1E1C6FFD-FD57-4BA2-AE2B-1093A59E3247}" destId="{756027B8-6778-41F3-9203-B0405DE7A195}" srcOrd="1" destOrd="0" presId="urn:microsoft.com/office/officeart/2005/8/layout/cycle6"/>
    <dgm:cxn modelId="{476FCCB4-5BF9-4AB2-B7AE-F4734FDA3ED7}" type="presParOf" srcId="{1E1C6FFD-FD57-4BA2-AE2B-1093A59E3247}" destId="{0A2CE1ED-34FC-48EB-9BCE-59FA3C2970F6}" srcOrd="2" destOrd="0" presId="urn:microsoft.com/office/officeart/2005/8/layout/cycle6"/>
    <dgm:cxn modelId="{982EB61D-589E-4CEB-9AD3-D434B2DD413F}" type="presParOf" srcId="{1E1C6FFD-FD57-4BA2-AE2B-1093A59E3247}" destId="{A663AEDB-028D-43FA-9629-12052A97C461}" srcOrd="3" destOrd="0" presId="urn:microsoft.com/office/officeart/2005/8/layout/cycle6"/>
    <dgm:cxn modelId="{2C093391-A0EA-48E5-928E-BD27552593C5}" type="presParOf" srcId="{1E1C6FFD-FD57-4BA2-AE2B-1093A59E3247}" destId="{47AB432A-90A7-418E-AE6F-422DED68C74A}" srcOrd="4" destOrd="0" presId="urn:microsoft.com/office/officeart/2005/8/layout/cycle6"/>
    <dgm:cxn modelId="{49872BD9-8380-4E68-93CD-E73609BEB814}" type="presParOf" srcId="{1E1C6FFD-FD57-4BA2-AE2B-1093A59E3247}" destId="{2760523C-9B29-49F1-AB9A-BDF9032E87D4}" srcOrd="5" destOrd="0" presId="urn:microsoft.com/office/officeart/2005/8/layout/cycle6"/>
    <dgm:cxn modelId="{D7406604-5899-46A8-ABAE-50FF4C59B36F}" type="presParOf" srcId="{1E1C6FFD-FD57-4BA2-AE2B-1093A59E3247}" destId="{F3C7EC18-DEF3-4FB4-9689-6931EB903E5F}" srcOrd="6" destOrd="0" presId="urn:microsoft.com/office/officeart/2005/8/layout/cycle6"/>
    <dgm:cxn modelId="{ED376628-A125-4787-B1E3-B5E64BADD8E7}" type="presParOf" srcId="{1E1C6FFD-FD57-4BA2-AE2B-1093A59E3247}" destId="{CCF3A879-A10C-444B-9671-A4ABFFE2707C}" srcOrd="7" destOrd="0" presId="urn:microsoft.com/office/officeart/2005/8/layout/cycle6"/>
    <dgm:cxn modelId="{B4632D60-4862-49D7-A6F1-4D21313E681C}" type="presParOf" srcId="{1E1C6FFD-FD57-4BA2-AE2B-1093A59E3247}" destId="{7438BE94-0888-4DC3-A608-7A79298E2B60}" srcOrd="8" destOrd="0" presId="urn:microsoft.com/office/officeart/2005/8/layout/cycle6"/>
    <dgm:cxn modelId="{8C0E005E-2067-49D4-960B-2A800B598849}" type="presParOf" srcId="{1E1C6FFD-FD57-4BA2-AE2B-1093A59E3247}" destId="{009C3E04-B7B8-4AB9-A76C-182D73B48DE0}" srcOrd="9" destOrd="0" presId="urn:microsoft.com/office/officeart/2005/8/layout/cycle6"/>
    <dgm:cxn modelId="{BD58B1CE-13AC-483D-B404-7EDB57C97D47}" type="presParOf" srcId="{1E1C6FFD-FD57-4BA2-AE2B-1093A59E3247}" destId="{038E6147-0F6E-468A-9594-F97B7E1C105B}" srcOrd="10" destOrd="0" presId="urn:microsoft.com/office/officeart/2005/8/layout/cycle6"/>
    <dgm:cxn modelId="{3A6767C1-4F18-4DF4-A757-5917D8152412}" type="presParOf" srcId="{1E1C6FFD-FD57-4BA2-AE2B-1093A59E3247}" destId="{5E3D6E8F-582E-46B6-97D5-E476CD7B6945}" srcOrd="11" destOrd="0" presId="urn:microsoft.com/office/officeart/2005/8/layout/cycle6"/>
    <dgm:cxn modelId="{58ACCC37-46D4-4907-ABEC-1E9E9F89A74C}" type="presParOf" srcId="{1E1C6FFD-FD57-4BA2-AE2B-1093A59E3247}" destId="{1A579A61-C535-4E68-878C-7F0C1FEB1231}" srcOrd="12" destOrd="0" presId="urn:microsoft.com/office/officeart/2005/8/layout/cycle6"/>
    <dgm:cxn modelId="{34B4138F-5551-4ABD-8621-00875695E6A7}" type="presParOf" srcId="{1E1C6FFD-FD57-4BA2-AE2B-1093A59E3247}" destId="{E7CA0290-7CFE-472B-BA4C-7E139CC26551}" srcOrd="13" destOrd="0" presId="urn:microsoft.com/office/officeart/2005/8/layout/cycle6"/>
    <dgm:cxn modelId="{B403FD12-EBA1-4792-BF7F-BBC304719727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968A3F05-3D0D-4196-9D4A-4D7BEF14B659}" type="presOf" srcId="{AF4349B5-E9E9-4DFE-BA05-C4DE5ADBF3F9}" destId="{1A579A61-C535-4E68-878C-7F0C1FEB123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8CCBB687-340E-41F1-A9B9-D587D5DA53DF}" type="presOf" srcId="{5094E338-E850-44AC-A144-A67860A5041F}" destId="{5E3D6E8F-582E-46B6-97D5-E476CD7B6945}" srcOrd="0" destOrd="0" presId="urn:microsoft.com/office/officeart/2005/8/layout/cycle6"/>
    <dgm:cxn modelId="{8741F304-DEAB-427D-BA5D-9395D0DE9300}" type="presOf" srcId="{D6533149-4DAE-431D-B60A-861F86283342}" destId="{009C3E04-B7B8-4AB9-A76C-182D73B48DE0}" srcOrd="0" destOrd="0" presId="urn:microsoft.com/office/officeart/2005/8/layout/cycle6"/>
    <dgm:cxn modelId="{C6FED668-7FD5-4C57-8462-696DFBFBA08C}" type="presOf" srcId="{BD86FB34-7F00-49C4-A887-675AA0B58BF4}" destId="{F3C7EC18-DEF3-4FB4-9689-6931EB903E5F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FA9C3383-F722-489B-8447-F49E0E6C7BA6}" type="presOf" srcId="{89C90295-5C60-43BE-A7A8-C5391233159F}" destId="{85776D35-7C1C-4D29-A63A-FFCBA9D946CF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03AA5309-D0C2-4B2B-9F87-348E22DC3E85}" type="presOf" srcId="{8F52C825-2922-48F2-A534-3F0A3099A193}" destId="{1E1C6FFD-FD57-4BA2-AE2B-1093A59E3247}" srcOrd="0" destOrd="0" presId="urn:microsoft.com/office/officeart/2005/8/layout/cycle6"/>
    <dgm:cxn modelId="{D4225D1E-41BE-4144-BA99-19BCF92660CC}" type="presOf" srcId="{F3661D4E-60B6-49E9-8FC6-DE2A7BD7ED18}" destId="{2760523C-9B29-49F1-AB9A-BDF9032E87D4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3D58898E-068D-452D-94A9-DB9DF48E2591}" type="presOf" srcId="{FD13E10A-B634-49C5-BEB9-EB70AAE59D4F}" destId="{A663AEDB-028D-43FA-9629-12052A97C461}" srcOrd="0" destOrd="0" presId="urn:microsoft.com/office/officeart/2005/8/layout/cycle6"/>
    <dgm:cxn modelId="{7C9EF418-0786-4DAB-9B8B-64DB2CDFD267}" type="presOf" srcId="{8F929C17-781A-4DE1-87F5-E9B9B372ED52}" destId="{0A2CE1ED-34FC-48EB-9BCE-59FA3C2970F6}" srcOrd="0" destOrd="0" presId="urn:microsoft.com/office/officeart/2005/8/layout/cycle6"/>
    <dgm:cxn modelId="{1F2BDB2B-A189-47C1-BBAE-0273BBF9A825}" type="presOf" srcId="{F1281BBA-FCD4-44B4-BE01-9F17BD4791CB}" destId="{9D9443A4-21C4-417C-8353-0B5C208E2069}" srcOrd="0" destOrd="0" presId="urn:microsoft.com/office/officeart/2005/8/layout/cycle6"/>
    <dgm:cxn modelId="{D09D2933-D1E4-4846-A1FA-7B67C095BFC3}" type="presOf" srcId="{9111A3CE-5D17-493F-86CC-FA78D60822C7}" destId="{7438BE94-0888-4DC3-A608-7A79298E2B60}" srcOrd="0" destOrd="0" presId="urn:microsoft.com/office/officeart/2005/8/layout/cycle6"/>
    <dgm:cxn modelId="{663A405E-544F-42E2-9CCA-07AE9CAFD8A7}" type="presParOf" srcId="{1E1C6FFD-FD57-4BA2-AE2B-1093A59E3247}" destId="{85776D35-7C1C-4D29-A63A-FFCBA9D946CF}" srcOrd="0" destOrd="0" presId="urn:microsoft.com/office/officeart/2005/8/layout/cycle6"/>
    <dgm:cxn modelId="{C24DD409-354C-4DD2-97AE-14183EB9865A}" type="presParOf" srcId="{1E1C6FFD-FD57-4BA2-AE2B-1093A59E3247}" destId="{756027B8-6778-41F3-9203-B0405DE7A195}" srcOrd="1" destOrd="0" presId="urn:microsoft.com/office/officeart/2005/8/layout/cycle6"/>
    <dgm:cxn modelId="{452684C0-3709-49A3-81D1-385995D132F8}" type="presParOf" srcId="{1E1C6FFD-FD57-4BA2-AE2B-1093A59E3247}" destId="{0A2CE1ED-34FC-48EB-9BCE-59FA3C2970F6}" srcOrd="2" destOrd="0" presId="urn:microsoft.com/office/officeart/2005/8/layout/cycle6"/>
    <dgm:cxn modelId="{29C614DB-5088-44A4-AEA7-3F80B1F59F8F}" type="presParOf" srcId="{1E1C6FFD-FD57-4BA2-AE2B-1093A59E3247}" destId="{A663AEDB-028D-43FA-9629-12052A97C461}" srcOrd="3" destOrd="0" presId="urn:microsoft.com/office/officeart/2005/8/layout/cycle6"/>
    <dgm:cxn modelId="{B2C60E15-50DD-47EE-A227-11CABB2EBDAD}" type="presParOf" srcId="{1E1C6FFD-FD57-4BA2-AE2B-1093A59E3247}" destId="{47AB432A-90A7-418E-AE6F-422DED68C74A}" srcOrd="4" destOrd="0" presId="urn:microsoft.com/office/officeart/2005/8/layout/cycle6"/>
    <dgm:cxn modelId="{D8663EDE-CDEC-4191-B2B4-E0A6F9354F5B}" type="presParOf" srcId="{1E1C6FFD-FD57-4BA2-AE2B-1093A59E3247}" destId="{2760523C-9B29-49F1-AB9A-BDF9032E87D4}" srcOrd="5" destOrd="0" presId="urn:microsoft.com/office/officeart/2005/8/layout/cycle6"/>
    <dgm:cxn modelId="{3958800E-E3B4-4B40-B6A4-9DC6E04EB9DC}" type="presParOf" srcId="{1E1C6FFD-FD57-4BA2-AE2B-1093A59E3247}" destId="{F3C7EC18-DEF3-4FB4-9689-6931EB903E5F}" srcOrd="6" destOrd="0" presId="urn:microsoft.com/office/officeart/2005/8/layout/cycle6"/>
    <dgm:cxn modelId="{6DA16974-9B62-45A6-AA07-7C9FCF0F9387}" type="presParOf" srcId="{1E1C6FFD-FD57-4BA2-AE2B-1093A59E3247}" destId="{CCF3A879-A10C-444B-9671-A4ABFFE2707C}" srcOrd="7" destOrd="0" presId="urn:microsoft.com/office/officeart/2005/8/layout/cycle6"/>
    <dgm:cxn modelId="{6AC208FE-5CE1-4733-87ED-52E627F6CADA}" type="presParOf" srcId="{1E1C6FFD-FD57-4BA2-AE2B-1093A59E3247}" destId="{7438BE94-0888-4DC3-A608-7A79298E2B60}" srcOrd="8" destOrd="0" presId="urn:microsoft.com/office/officeart/2005/8/layout/cycle6"/>
    <dgm:cxn modelId="{D7E24A80-2A87-46C2-96FC-1929BFDB552B}" type="presParOf" srcId="{1E1C6FFD-FD57-4BA2-AE2B-1093A59E3247}" destId="{009C3E04-B7B8-4AB9-A76C-182D73B48DE0}" srcOrd="9" destOrd="0" presId="urn:microsoft.com/office/officeart/2005/8/layout/cycle6"/>
    <dgm:cxn modelId="{C488B573-49E2-40B1-A8DE-10BDF80868C1}" type="presParOf" srcId="{1E1C6FFD-FD57-4BA2-AE2B-1093A59E3247}" destId="{038E6147-0F6E-468A-9594-F97B7E1C105B}" srcOrd="10" destOrd="0" presId="urn:microsoft.com/office/officeart/2005/8/layout/cycle6"/>
    <dgm:cxn modelId="{BDC42C6F-946C-4EF7-A29A-855B6921EB9C}" type="presParOf" srcId="{1E1C6FFD-FD57-4BA2-AE2B-1093A59E3247}" destId="{5E3D6E8F-582E-46B6-97D5-E476CD7B6945}" srcOrd="11" destOrd="0" presId="urn:microsoft.com/office/officeart/2005/8/layout/cycle6"/>
    <dgm:cxn modelId="{11213733-E6A8-4975-9BA3-22A59DA85188}" type="presParOf" srcId="{1E1C6FFD-FD57-4BA2-AE2B-1093A59E3247}" destId="{1A579A61-C535-4E68-878C-7F0C1FEB1231}" srcOrd="12" destOrd="0" presId="urn:microsoft.com/office/officeart/2005/8/layout/cycle6"/>
    <dgm:cxn modelId="{3E1ED739-1C8E-419C-A03B-BFC03C28E1A6}" type="presParOf" srcId="{1E1C6FFD-FD57-4BA2-AE2B-1093A59E3247}" destId="{E7CA0290-7CFE-472B-BA4C-7E139CC26551}" srcOrd="13" destOrd="0" presId="urn:microsoft.com/office/officeart/2005/8/layout/cycle6"/>
    <dgm:cxn modelId="{E521701B-894B-4B25-8DA8-1B1026084892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5792C09C-6F64-4398-ABA7-2D06FA9A1536}" type="presOf" srcId="{F1281BBA-FCD4-44B4-BE01-9F17BD4791CB}" destId="{9D9443A4-21C4-417C-8353-0B5C208E2069}" srcOrd="0" destOrd="0" presId="urn:microsoft.com/office/officeart/2005/8/layout/cycle6"/>
    <dgm:cxn modelId="{A89398F7-92D6-4C03-A9B0-43159834C8EE}" type="presOf" srcId="{AF4349B5-E9E9-4DFE-BA05-C4DE5ADBF3F9}" destId="{1A579A61-C535-4E68-878C-7F0C1FEB1231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3B287904-A404-48B3-897A-9B1A83AA6550}" type="presOf" srcId="{8F929C17-781A-4DE1-87F5-E9B9B372ED52}" destId="{0A2CE1ED-34FC-48EB-9BCE-59FA3C2970F6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D1342BBD-15D2-4C22-B726-023C00B8416E}" type="presOf" srcId="{BD86FB34-7F00-49C4-A887-675AA0B58BF4}" destId="{F3C7EC18-DEF3-4FB4-9689-6931EB903E5F}" srcOrd="0" destOrd="0" presId="urn:microsoft.com/office/officeart/2005/8/layout/cycle6"/>
    <dgm:cxn modelId="{E108D092-156C-4E51-9EA4-44699FFF22EA}" type="presOf" srcId="{D6533149-4DAE-431D-B60A-861F86283342}" destId="{009C3E04-B7B8-4AB9-A76C-182D73B48DE0}" srcOrd="0" destOrd="0" presId="urn:microsoft.com/office/officeart/2005/8/layout/cycle6"/>
    <dgm:cxn modelId="{7DFBA710-2EA4-4F8C-BAAB-E95DE36AADBD}" type="presOf" srcId="{9111A3CE-5D17-493F-86CC-FA78D60822C7}" destId="{7438BE94-0888-4DC3-A608-7A79298E2B60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A2E0FD21-2104-4DA1-9086-DC304B59DA89}" type="presOf" srcId="{8F52C825-2922-48F2-A534-3F0A3099A193}" destId="{1E1C6FFD-FD57-4BA2-AE2B-1093A59E3247}" srcOrd="0" destOrd="0" presId="urn:microsoft.com/office/officeart/2005/8/layout/cycle6"/>
    <dgm:cxn modelId="{26B51A32-D634-4E2C-8CAB-EF87FDC07057}" type="presOf" srcId="{89C90295-5C60-43BE-A7A8-C5391233159F}" destId="{85776D35-7C1C-4D29-A63A-FFCBA9D946CF}" srcOrd="0" destOrd="0" presId="urn:microsoft.com/office/officeart/2005/8/layout/cycle6"/>
    <dgm:cxn modelId="{C3B68D78-7DC9-473E-80C1-1C24DC6684EA}" type="presOf" srcId="{5094E338-E850-44AC-A144-A67860A5041F}" destId="{5E3D6E8F-582E-46B6-97D5-E476CD7B6945}" srcOrd="0" destOrd="0" presId="urn:microsoft.com/office/officeart/2005/8/layout/cycle6"/>
    <dgm:cxn modelId="{2E8247C8-5588-45FE-830E-F4F957FDDA43}" type="presOf" srcId="{FD13E10A-B634-49C5-BEB9-EB70AAE59D4F}" destId="{A663AEDB-028D-43FA-9629-12052A97C461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C53C4F1F-A366-46DC-96BC-8660C23535C0}" type="presOf" srcId="{F3661D4E-60B6-49E9-8FC6-DE2A7BD7ED18}" destId="{2760523C-9B29-49F1-AB9A-BDF9032E87D4}" srcOrd="0" destOrd="0" presId="urn:microsoft.com/office/officeart/2005/8/layout/cycle6"/>
    <dgm:cxn modelId="{F6E38CC2-56F3-4A5C-A062-95B3ACB00416}" type="presParOf" srcId="{1E1C6FFD-FD57-4BA2-AE2B-1093A59E3247}" destId="{85776D35-7C1C-4D29-A63A-FFCBA9D946CF}" srcOrd="0" destOrd="0" presId="urn:microsoft.com/office/officeart/2005/8/layout/cycle6"/>
    <dgm:cxn modelId="{6C88BC4A-CD5F-48DC-987F-FEE44EF06080}" type="presParOf" srcId="{1E1C6FFD-FD57-4BA2-AE2B-1093A59E3247}" destId="{756027B8-6778-41F3-9203-B0405DE7A195}" srcOrd="1" destOrd="0" presId="urn:microsoft.com/office/officeart/2005/8/layout/cycle6"/>
    <dgm:cxn modelId="{304464A9-374E-4B14-8F45-346D09C1EC4F}" type="presParOf" srcId="{1E1C6FFD-FD57-4BA2-AE2B-1093A59E3247}" destId="{0A2CE1ED-34FC-48EB-9BCE-59FA3C2970F6}" srcOrd="2" destOrd="0" presId="urn:microsoft.com/office/officeart/2005/8/layout/cycle6"/>
    <dgm:cxn modelId="{877E08E9-C6D9-45E3-B98C-5A9EE43680D3}" type="presParOf" srcId="{1E1C6FFD-FD57-4BA2-AE2B-1093A59E3247}" destId="{A663AEDB-028D-43FA-9629-12052A97C461}" srcOrd="3" destOrd="0" presId="urn:microsoft.com/office/officeart/2005/8/layout/cycle6"/>
    <dgm:cxn modelId="{7735D6C8-DE93-465A-8313-FBE57780DD35}" type="presParOf" srcId="{1E1C6FFD-FD57-4BA2-AE2B-1093A59E3247}" destId="{47AB432A-90A7-418E-AE6F-422DED68C74A}" srcOrd="4" destOrd="0" presId="urn:microsoft.com/office/officeart/2005/8/layout/cycle6"/>
    <dgm:cxn modelId="{72BF7786-E1B2-4A74-949E-882861A58BBF}" type="presParOf" srcId="{1E1C6FFD-FD57-4BA2-AE2B-1093A59E3247}" destId="{2760523C-9B29-49F1-AB9A-BDF9032E87D4}" srcOrd="5" destOrd="0" presId="urn:microsoft.com/office/officeart/2005/8/layout/cycle6"/>
    <dgm:cxn modelId="{2B46F822-42AA-4306-81A6-5E52864E4062}" type="presParOf" srcId="{1E1C6FFD-FD57-4BA2-AE2B-1093A59E3247}" destId="{F3C7EC18-DEF3-4FB4-9689-6931EB903E5F}" srcOrd="6" destOrd="0" presId="urn:microsoft.com/office/officeart/2005/8/layout/cycle6"/>
    <dgm:cxn modelId="{27B6B761-FFD4-47F6-8379-04187A56F91D}" type="presParOf" srcId="{1E1C6FFD-FD57-4BA2-AE2B-1093A59E3247}" destId="{CCF3A879-A10C-444B-9671-A4ABFFE2707C}" srcOrd="7" destOrd="0" presId="urn:microsoft.com/office/officeart/2005/8/layout/cycle6"/>
    <dgm:cxn modelId="{B2B77B10-2CD2-4F54-8F11-2C52966432DD}" type="presParOf" srcId="{1E1C6FFD-FD57-4BA2-AE2B-1093A59E3247}" destId="{7438BE94-0888-4DC3-A608-7A79298E2B60}" srcOrd="8" destOrd="0" presId="urn:microsoft.com/office/officeart/2005/8/layout/cycle6"/>
    <dgm:cxn modelId="{ED470F24-F50A-4DE3-8B3F-2E1FCB4EA81F}" type="presParOf" srcId="{1E1C6FFD-FD57-4BA2-AE2B-1093A59E3247}" destId="{009C3E04-B7B8-4AB9-A76C-182D73B48DE0}" srcOrd="9" destOrd="0" presId="urn:microsoft.com/office/officeart/2005/8/layout/cycle6"/>
    <dgm:cxn modelId="{56901C27-FE65-4EE5-9F65-3E1B73F7D069}" type="presParOf" srcId="{1E1C6FFD-FD57-4BA2-AE2B-1093A59E3247}" destId="{038E6147-0F6E-468A-9594-F97B7E1C105B}" srcOrd="10" destOrd="0" presId="urn:microsoft.com/office/officeart/2005/8/layout/cycle6"/>
    <dgm:cxn modelId="{CBA23EDC-C850-4D96-927E-70E564FBEE92}" type="presParOf" srcId="{1E1C6FFD-FD57-4BA2-AE2B-1093A59E3247}" destId="{5E3D6E8F-582E-46B6-97D5-E476CD7B6945}" srcOrd="11" destOrd="0" presId="urn:microsoft.com/office/officeart/2005/8/layout/cycle6"/>
    <dgm:cxn modelId="{45CA8BF2-9AA7-4D2F-9AF0-535FA7C047BF}" type="presParOf" srcId="{1E1C6FFD-FD57-4BA2-AE2B-1093A59E3247}" destId="{1A579A61-C535-4E68-878C-7F0C1FEB1231}" srcOrd="12" destOrd="0" presId="urn:microsoft.com/office/officeart/2005/8/layout/cycle6"/>
    <dgm:cxn modelId="{B9E565AF-C3FD-4B48-B21E-3AD44B1F6082}" type="presParOf" srcId="{1E1C6FFD-FD57-4BA2-AE2B-1093A59E3247}" destId="{E7CA0290-7CFE-472B-BA4C-7E139CC26551}" srcOrd="13" destOrd="0" presId="urn:microsoft.com/office/officeart/2005/8/layout/cycle6"/>
    <dgm:cxn modelId="{252D140A-EE18-41F7-A11A-380A16940E65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9DCE01E4-575E-42EA-9FBF-51714594F078}" type="presOf" srcId="{DB2D6CDB-7961-4015-A0EA-84AF1D3C6131}" destId="{8BA7748C-72A5-4861-A2E9-69D075AB833F}" srcOrd="0" destOrd="0" presId="urn:microsoft.com/office/officeart/2005/8/layout/hProcess9"/>
    <dgm:cxn modelId="{CD33B27D-D957-4087-8430-C96B3DD3C613}" type="presOf" srcId="{77BFF216-F698-4187-81E0-FE4AE3571C59}" destId="{DD53EC82-C8CE-4E46-B261-52BF73E00E22}" srcOrd="0" destOrd="0" presId="urn:microsoft.com/office/officeart/2005/8/layout/hProcess9"/>
    <dgm:cxn modelId="{FFC288E0-F4EC-46DC-925E-BBE60972F8D8}" type="presOf" srcId="{1D53EFC1-D439-4AF7-BD1B-C3AC5AC22249}" destId="{FEA71A44-AB68-42C0-9BD5-73F0D1C6E9E5}" srcOrd="0" destOrd="0" presId="urn:microsoft.com/office/officeart/2005/8/layout/hProcess9"/>
    <dgm:cxn modelId="{C001C510-0E9F-46F5-8AA7-760C398EE77B}" type="presOf" srcId="{46B4FB91-C9B5-47DA-A2A8-86A0C15C10BD}" destId="{7DEDF855-57A6-40A9-9087-73F2737819AB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5C0509FA-A17C-47E3-AE5A-3DE7593D6101}" type="presOf" srcId="{FD615D5C-84BB-49A5-B131-3F114A5257B7}" destId="{23BF7F99-F5FA-465C-820F-249679B63392}" srcOrd="0" destOrd="0" presId="urn:microsoft.com/office/officeart/2005/8/layout/hProcess9"/>
    <dgm:cxn modelId="{6232D941-1C89-4E18-B23B-87418C144C50}" type="presOf" srcId="{0504CC7F-4AE9-4FCF-A382-8C6F3DD9D811}" destId="{77C2B802-E338-41F4-94AE-87AC600734EA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A36B2846-C616-49E4-AAB1-B58DC6C68D7D}" type="presParOf" srcId="{23BF7F99-F5FA-465C-820F-249679B63392}" destId="{D5E5FC4F-A0E0-4207-848B-FA7BA89A6673}" srcOrd="0" destOrd="0" presId="urn:microsoft.com/office/officeart/2005/8/layout/hProcess9"/>
    <dgm:cxn modelId="{210A8F46-F174-4966-9C34-24D37FE169BA}" type="presParOf" srcId="{23BF7F99-F5FA-465C-820F-249679B63392}" destId="{FD9DF27D-EE1D-4054-855C-24D7207F7DF8}" srcOrd="1" destOrd="0" presId="urn:microsoft.com/office/officeart/2005/8/layout/hProcess9"/>
    <dgm:cxn modelId="{45219A43-958F-4457-A42F-B8B4AF46BE92}" type="presParOf" srcId="{FD9DF27D-EE1D-4054-855C-24D7207F7DF8}" destId="{7DEDF855-57A6-40A9-9087-73F2737819AB}" srcOrd="0" destOrd="0" presId="urn:microsoft.com/office/officeart/2005/8/layout/hProcess9"/>
    <dgm:cxn modelId="{B73A0FC1-AE71-42C2-9EDA-D3AAF773C011}" type="presParOf" srcId="{FD9DF27D-EE1D-4054-855C-24D7207F7DF8}" destId="{72AB5E51-8379-483F-8F58-B6252187EE54}" srcOrd="1" destOrd="0" presId="urn:microsoft.com/office/officeart/2005/8/layout/hProcess9"/>
    <dgm:cxn modelId="{9A888F70-BCD6-4265-984E-3C569E7B5BAE}" type="presParOf" srcId="{FD9DF27D-EE1D-4054-855C-24D7207F7DF8}" destId="{77C2B802-E338-41F4-94AE-87AC600734EA}" srcOrd="2" destOrd="0" presId="urn:microsoft.com/office/officeart/2005/8/layout/hProcess9"/>
    <dgm:cxn modelId="{39A9561E-6DC2-43BA-B02C-FB038A8B40FD}" type="presParOf" srcId="{FD9DF27D-EE1D-4054-855C-24D7207F7DF8}" destId="{7D3370E5-B068-4515-B6B9-9405A41A9F93}" srcOrd="3" destOrd="0" presId="urn:microsoft.com/office/officeart/2005/8/layout/hProcess9"/>
    <dgm:cxn modelId="{8A5832ED-247E-45F7-A0E0-E10CC9950F80}" type="presParOf" srcId="{FD9DF27D-EE1D-4054-855C-24D7207F7DF8}" destId="{8BA7748C-72A5-4861-A2E9-69D075AB833F}" srcOrd="4" destOrd="0" presId="urn:microsoft.com/office/officeart/2005/8/layout/hProcess9"/>
    <dgm:cxn modelId="{FBF56995-8934-4181-8EF2-74AB808A6AE0}" type="presParOf" srcId="{FD9DF27D-EE1D-4054-855C-24D7207F7DF8}" destId="{478C2FD2-65BA-4A51-960F-FA8941003FC4}" srcOrd="5" destOrd="0" presId="urn:microsoft.com/office/officeart/2005/8/layout/hProcess9"/>
    <dgm:cxn modelId="{18CE9656-71EB-416E-AA88-BC7363E51500}" type="presParOf" srcId="{FD9DF27D-EE1D-4054-855C-24D7207F7DF8}" destId="{DD53EC82-C8CE-4E46-B261-52BF73E00E22}" srcOrd="6" destOrd="0" presId="urn:microsoft.com/office/officeart/2005/8/layout/hProcess9"/>
    <dgm:cxn modelId="{D90D641F-69E9-4D82-A436-CE93CF5EA000}" type="presParOf" srcId="{FD9DF27D-EE1D-4054-855C-24D7207F7DF8}" destId="{1AFA253C-B1C1-4B6B-94ED-ADFBA91AC995}" srcOrd="7" destOrd="0" presId="urn:microsoft.com/office/officeart/2005/8/layout/hProcess9"/>
    <dgm:cxn modelId="{CFE21B43-63B1-4216-8B83-D342D67A743E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17EB7FA0-D73A-481D-8A8B-4A6907493D48}" type="presOf" srcId="{5094E338-E850-44AC-A144-A67860A5041F}" destId="{5E3D6E8F-582E-46B6-97D5-E476CD7B6945}" srcOrd="0" destOrd="0" presId="urn:microsoft.com/office/officeart/2005/8/layout/cycle6"/>
    <dgm:cxn modelId="{939E23C9-E237-448F-A139-D2F2F666E2F7}" type="presOf" srcId="{89C90295-5C60-43BE-A7A8-C5391233159F}" destId="{85776D35-7C1C-4D29-A63A-FFCBA9D946CF}" srcOrd="0" destOrd="0" presId="urn:microsoft.com/office/officeart/2005/8/layout/cycle6"/>
    <dgm:cxn modelId="{8A93E17D-0E31-4113-9E2B-E40014707538}" type="presOf" srcId="{8F929C17-781A-4DE1-87F5-E9B9B372ED52}" destId="{0A2CE1ED-34FC-48EB-9BCE-59FA3C2970F6}" srcOrd="0" destOrd="0" presId="urn:microsoft.com/office/officeart/2005/8/layout/cycle6"/>
    <dgm:cxn modelId="{039F0BD1-D856-4D87-BE50-7A29334599BF}" type="presOf" srcId="{9111A3CE-5D17-493F-86CC-FA78D60822C7}" destId="{7438BE94-0888-4DC3-A608-7A79298E2B60}" srcOrd="0" destOrd="0" presId="urn:microsoft.com/office/officeart/2005/8/layout/cycle6"/>
    <dgm:cxn modelId="{C21ACA74-5741-443A-B800-060BFF21E4AB}" type="presOf" srcId="{D6533149-4DAE-431D-B60A-861F86283342}" destId="{009C3E04-B7B8-4AB9-A76C-182D73B48DE0}" srcOrd="0" destOrd="0" presId="urn:microsoft.com/office/officeart/2005/8/layout/cycle6"/>
    <dgm:cxn modelId="{FF721DA4-2AC2-4748-A98B-6FAB8EB4B6CE}" type="presOf" srcId="{8F52C825-2922-48F2-A534-3F0A3099A193}" destId="{1E1C6FFD-FD57-4BA2-AE2B-1093A59E3247}" srcOrd="0" destOrd="0" presId="urn:microsoft.com/office/officeart/2005/8/layout/cycle6"/>
    <dgm:cxn modelId="{AF420563-5CA3-42E7-AB32-ED0541EC0133}" type="presOf" srcId="{F1281BBA-FCD4-44B4-BE01-9F17BD4791CB}" destId="{9D9443A4-21C4-417C-8353-0B5C208E2069}" srcOrd="0" destOrd="0" presId="urn:microsoft.com/office/officeart/2005/8/layout/cycle6"/>
    <dgm:cxn modelId="{157E3711-8E16-4881-B05F-A68B2D0207FB}" type="presOf" srcId="{AF4349B5-E9E9-4DFE-BA05-C4DE5ADBF3F9}" destId="{1A579A61-C535-4E68-878C-7F0C1FEB1231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72BB00C6-F59E-4812-A3C7-B91219994BAE}" type="presOf" srcId="{FD13E10A-B634-49C5-BEB9-EB70AAE59D4F}" destId="{A663AEDB-028D-43FA-9629-12052A97C461}" srcOrd="0" destOrd="0" presId="urn:microsoft.com/office/officeart/2005/8/layout/cycle6"/>
    <dgm:cxn modelId="{534C4B1C-321E-4CE9-81DC-89D16AF3F254}" type="presOf" srcId="{BD86FB34-7F00-49C4-A887-675AA0B58BF4}" destId="{F3C7EC18-DEF3-4FB4-9689-6931EB903E5F}" srcOrd="0" destOrd="0" presId="urn:microsoft.com/office/officeart/2005/8/layout/cycle6"/>
    <dgm:cxn modelId="{D02DF64D-C193-4BB0-9FEA-F4D3409A2F7B}" type="presOf" srcId="{F3661D4E-60B6-49E9-8FC6-DE2A7BD7ED18}" destId="{2760523C-9B29-49F1-AB9A-BDF9032E87D4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63EB784C-968E-429A-A1F6-104D9448225D}" type="presParOf" srcId="{1E1C6FFD-FD57-4BA2-AE2B-1093A59E3247}" destId="{85776D35-7C1C-4D29-A63A-FFCBA9D946CF}" srcOrd="0" destOrd="0" presId="urn:microsoft.com/office/officeart/2005/8/layout/cycle6"/>
    <dgm:cxn modelId="{736786AC-71FB-45B0-AA3C-8A2F768C46D3}" type="presParOf" srcId="{1E1C6FFD-FD57-4BA2-AE2B-1093A59E3247}" destId="{756027B8-6778-41F3-9203-B0405DE7A195}" srcOrd="1" destOrd="0" presId="urn:microsoft.com/office/officeart/2005/8/layout/cycle6"/>
    <dgm:cxn modelId="{0E65F0BF-6A01-4D3B-B46A-87EB214D5B40}" type="presParOf" srcId="{1E1C6FFD-FD57-4BA2-AE2B-1093A59E3247}" destId="{0A2CE1ED-34FC-48EB-9BCE-59FA3C2970F6}" srcOrd="2" destOrd="0" presId="urn:microsoft.com/office/officeart/2005/8/layout/cycle6"/>
    <dgm:cxn modelId="{C02AB4AC-3B02-49CC-966D-6B5BFF3F6C1C}" type="presParOf" srcId="{1E1C6FFD-FD57-4BA2-AE2B-1093A59E3247}" destId="{A663AEDB-028D-43FA-9629-12052A97C461}" srcOrd="3" destOrd="0" presId="urn:microsoft.com/office/officeart/2005/8/layout/cycle6"/>
    <dgm:cxn modelId="{CAD9023D-997E-42CD-86B2-41BE0D970ECC}" type="presParOf" srcId="{1E1C6FFD-FD57-4BA2-AE2B-1093A59E3247}" destId="{47AB432A-90A7-418E-AE6F-422DED68C74A}" srcOrd="4" destOrd="0" presId="urn:microsoft.com/office/officeart/2005/8/layout/cycle6"/>
    <dgm:cxn modelId="{0CF67089-8221-4A31-BD5F-1AEFF0FF8868}" type="presParOf" srcId="{1E1C6FFD-FD57-4BA2-AE2B-1093A59E3247}" destId="{2760523C-9B29-49F1-AB9A-BDF9032E87D4}" srcOrd="5" destOrd="0" presId="urn:microsoft.com/office/officeart/2005/8/layout/cycle6"/>
    <dgm:cxn modelId="{95986A9A-4F12-48F7-A0F1-3532C7728B2C}" type="presParOf" srcId="{1E1C6FFD-FD57-4BA2-AE2B-1093A59E3247}" destId="{F3C7EC18-DEF3-4FB4-9689-6931EB903E5F}" srcOrd="6" destOrd="0" presId="urn:microsoft.com/office/officeart/2005/8/layout/cycle6"/>
    <dgm:cxn modelId="{FD24177A-4357-4CC6-BF09-30E8771E6C49}" type="presParOf" srcId="{1E1C6FFD-FD57-4BA2-AE2B-1093A59E3247}" destId="{CCF3A879-A10C-444B-9671-A4ABFFE2707C}" srcOrd="7" destOrd="0" presId="urn:microsoft.com/office/officeart/2005/8/layout/cycle6"/>
    <dgm:cxn modelId="{E0445E61-524E-4BC1-BAF5-D0B9B6ECC8B9}" type="presParOf" srcId="{1E1C6FFD-FD57-4BA2-AE2B-1093A59E3247}" destId="{7438BE94-0888-4DC3-A608-7A79298E2B60}" srcOrd="8" destOrd="0" presId="urn:microsoft.com/office/officeart/2005/8/layout/cycle6"/>
    <dgm:cxn modelId="{27804EAE-05B1-4A7A-8365-A7B168F19F2F}" type="presParOf" srcId="{1E1C6FFD-FD57-4BA2-AE2B-1093A59E3247}" destId="{009C3E04-B7B8-4AB9-A76C-182D73B48DE0}" srcOrd="9" destOrd="0" presId="urn:microsoft.com/office/officeart/2005/8/layout/cycle6"/>
    <dgm:cxn modelId="{681C17A0-6209-4CF5-B8E6-7CD792395F68}" type="presParOf" srcId="{1E1C6FFD-FD57-4BA2-AE2B-1093A59E3247}" destId="{038E6147-0F6E-468A-9594-F97B7E1C105B}" srcOrd="10" destOrd="0" presId="urn:microsoft.com/office/officeart/2005/8/layout/cycle6"/>
    <dgm:cxn modelId="{9DF7D575-45A2-4022-B561-C5D12A1D3C12}" type="presParOf" srcId="{1E1C6FFD-FD57-4BA2-AE2B-1093A59E3247}" destId="{5E3D6E8F-582E-46B6-97D5-E476CD7B6945}" srcOrd="11" destOrd="0" presId="urn:microsoft.com/office/officeart/2005/8/layout/cycle6"/>
    <dgm:cxn modelId="{3EC962D2-E02B-4AAA-80B6-354C2D0EFDF2}" type="presParOf" srcId="{1E1C6FFD-FD57-4BA2-AE2B-1093A59E3247}" destId="{1A579A61-C535-4E68-878C-7F0C1FEB1231}" srcOrd="12" destOrd="0" presId="urn:microsoft.com/office/officeart/2005/8/layout/cycle6"/>
    <dgm:cxn modelId="{5BAA2596-0012-421E-AAD8-8AE654A4D6D3}" type="presParOf" srcId="{1E1C6FFD-FD57-4BA2-AE2B-1093A59E3247}" destId="{E7CA0290-7CFE-472B-BA4C-7E139CC26551}" srcOrd="13" destOrd="0" presId="urn:microsoft.com/office/officeart/2005/8/layout/cycle6"/>
    <dgm:cxn modelId="{555BEBA3-DAA5-4164-8598-EEF31F5BA676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777AB83F-E63B-4320-BFFE-EA6DF5007A0E}" type="presOf" srcId="{8F52C825-2922-48F2-A534-3F0A3099A193}" destId="{1E1C6FFD-FD57-4BA2-AE2B-1093A59E3247}" srcOrd="0" destOrd="0" presId="urn:microsoft.com/office/officeart/2005/8/layout/cycle6"/>
    <dgm:cxn modelId="{E051F197-6E90-49AE-85B4-21B63DE631DE}" type="presOf" srcId="{8F929C17-781A-4DE1-87F5-E9B9B372ED52}" destId="{0A2CE1ED-34FC-48EB-9BCE-59FA3C2970F6}" srcOrd="0" destOrd="0" presId="urn:microsoft.com/office/officeart/2005/8/layout/cycle6"/>
    <dgm:cxn modelId="{56B20983-16D4-4ED9-96C2-5FF25936AEA7}" type="presOf" srcId="{FD13E10A-B634-49C5-BEB9-EB70AAE59D4F}" destId="{A663AEDB-028D-43FA-9629-12052A97C461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B1014BC4-919C-4C01-8AA9-4236C767248A}" type="presOf" srcId="{AF4349B5-E9E9-4DFE-BA05-C4DE5ADBF3F9}" destId="{1A579A61-C535-4E68-878C-7F0C1FEB123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35003A2C-FBFB-4784-9B2F-55567723E22F}" type="presOf" srcId="{9111A3CE-5D17-493F-86CC-FA78D60822C7}" destId="{7438BE94-0888-4DC3-A608-7A79298E2B60}" srcOrd="0" destOrd="0" presId="urn:microsoft.com/office/officeart/2005/8/layout/cycle6"/>
    <dgm:cxn modelId="{0512E89A-3404-48B0-B214-0F408BC6A7D0}" type="presOf" srcId="{D6533149-4DAE-431D-B60A-861F86283342}" destId="{009C3E04-B7B8-4AB9-A76C-182D73B48DE0}" srcOrd="0" destOrd="0" presId="urn:microsoft.com/office/officeart/2005/8/layout/cycle6"/>
    <dgm:cxn modelId="{47A88C72-12BC-483F-8AE6-921268B75398}" type="presOf" srcId="{F3661D4E-60B6-49E9-8FC6-DE2A7BD7ED18}" destId="{2760523C-9B29-49F1-AB9A-BDF9032E87D4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06862892-AA60-4432-A7BA-A5D395AFB413}" type="presOf" srcId="{89C90295-5C60-43BE-A7A8-C5391233159F}" destId="{85776D35-7C1C-4D29-A63A-FFCBA9D946CF}" srcOrd="0" destOrd="0" presId="urn:microsoft.com/office/officeart/2005/8/layout/cycle6"/>
    <dgm:cxn modelId="{E7A3DAFB-A07C-40EE-9248-B44CE665AB34}" type="presOf" srcId="{5094E338-E850-44AC-A144-A67860A5041F}" destId="{5E3D6E8F-582E-46B6-97D5-E476CD7B6945}" srcOrd="0" destOrd="0" presId="urn:microsoft.com/office/officeart/2005/8/layout/cycle6"/>
    <dgm:cxn modelId="{F0FB2074-C4A2-4198-B95F-4E4C7A7C15D1}" type="presOf" srcId="{F1281BBA-FCD4-44B4-BE01-9F17BD4791CB}" destId="{9D9443A4-21C4-417C-8353-0B5C208E2069}" srcOrd="0" destOrd="0" presId="urn:microsoft.com/office/officeart/2005/8/layout/cycle6"/>
    <dgm:cxn modelId="{D15A1F7C-E210-41B2-A347-A0AAAE117CDB}" type="presOf" srcId="{BD86FB34-7F00-49C4-A887-675AA0B58BF4}" destId="{F3C7EC18-DEF3-4FB4-9689-6931EB903E5F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08664F05-6A0B-4FB1-9CB1-105B297F0983}" type="presParOf" srcId="{1E1C6FFD-FD57-4BA2-AE2B-1093A59E3247}" destId="{85776D35-7C1C-4D29-A63A-FFCBA9D946CF}" srcOrd="0" destOrd="0" presId="urn:microsoft.com/office/officeart/2005/8/layout/cycle6"/>
    <dgm:cxn modelId="{F6CE2F2F-F9B0-4E43-8EC6-369E544E1250}" type="presParOf" srcId="{1E1C6FFD-FD57-4BA2-AE2B-1093A59E3247}" destId="{756027B8-6778-41F3-9203-B0405DE7A195}" srcOrd="1" destOrd="0" presId="urn:microsoft.com/office/officeart/2005/8/layout/cycle6"/>
    <dgm:cxn modelId="{DE9C60B0-214D-444E-A6DB-1AAEB8F22106}" type="presParOf" srcId="{1E1C6FFD-FD57-4BA2-AE2B-1093A59E3247}" destId="{0A2CE1ED-34FC-48EB-9BCE-59FA3C2970F6}" srcOrd="2" destOrd="0" presId="urn:microsoft.com/office/officeart/2005/8/layout/cycle6"/>
    <dgm:cxn modelId="{CCAA4ACE-BDF2-4314-9E30-7E7D3CA4538D}" type="presParOf" srcId="{1E1C6FFD-FD57-4BA2-AE2B-1093A59E3247}" destId="{A663AEDB-028D-43FA-9629-12052A97C461}" srcOrd="3" destOrd="0" presId="urn:microsoft.com/office/officeart/2005/8/layout/cycle6"/>
    <dgm:cxn modelId="{8EEEB2F6-065F-42AA-97C9-B84813F813A7}" type="presParOf" srcId="{1E1C6FFD-FD57-4BA2-AE2B-1093A59E3247}" destId="{47AB432A-90A7-418E-AE6F-422DED68C74A}" srcOrd="4" destOrd="0" presId="urn:microsoft.com/office/officeart/2005/8/layout/cycle6"/>
    <dgm:cxn modelId="{709DF4BA-E058-4609-A24A-3A715B3D40E1}" type="presParOf" srcId="{1E1C6FFD-FD57-4BA2-AE2B-1093A59E3247}" destId="{2760523C-9B29-49F1-AB9A-BDF9032E87D4}" srcOrd="5" destOrd="0" presId="urn:microsoft.com/office/officeart/2005/8/layout/cycle6"/>
    <dgm:cxn modelId="{A73D895F-A374-4602-9A04-C7A683C942B8}" type="presParOf" srcId="{1E1C6FFD-FD57-4BA2-AE2B-1093A59E3247}" destId="{F3C7EC18-DEF3-4FB4-9689-6931EB903E5F}" srcOrd="6" destOrd="0" presId="urn:microsoft.com/office/officeart/2005/8/layout/cycle6"/>
    <dgm:cxn modelId="{8453E062-CEBE-4B10-8C60-87AF62E6A139}" type="presParOf" srcId="{1E1C6FFD-FD57-4BA2-AE2B-1093A59E3247}" destId="{CCF3A879-A10C-444B-9671-A4ABFFE2707C}" srcOrd="7" destOrd="0" presId="urn:microsoft.com/office/officeart/2005/8/layout/cycle6"/>
    <dgm:cxn modelId="{4FDA57D3-1395-4502-AA54-8D9D746B96B8}" type="presParOf" srcId="{1E1C6FFD-FD57-4BA2-AE2B-1093A59E3247}" destId="{7438BE94-0888-4DC3-A608-7A79298E2B60}" srcOrd="8" destOrd="0" presId="urn:microsoft.com/office/officeart/2005/8/layout/cycle6"/>
    <dgm:cxn modelId="{18C8F347-3E74-48AC-AD9D-2DB7301D13A8}" type="presParOf" srcId="{1E1C6FFD-FD57-4BA2-AE2B-1093A59E3247}" destId="{009C3E04-B7B8-4AB9-A76C-182D73B48DE0}" srcOrd="9" destOrd="0" presId="urn:microsoft.com/office/officeart/2005/8/layout/cycle6"/>
    <dgm:cxn modelId="{B8D7E951-00DF-474C-95C6-CCAAAD37B71F}" type="presParOf" srcId="{1E1C6FFD-FD57-4BA2-AE2B-1093A59E3247}" destId="{038E6147-0F6E-468A-9594-F97B7E1C105B}" srcOrd="10" destOrd="0" presId="urn:microsoft.com/office/officeart/2005/8/layout/cycle6"/>
    <dgm:cxn modelId="{F74B41D6-C4E6-4125-91EE-F6305DCBCDE6}" type="presParOf" srcId="{1E1C6FFD-FD57-4BA2-AE2B-1093A59E3247}" destId="{5E3D6E8F-582E-46B6-97D5-E476CD7B6945}" srcOrd="11" destOrd="0" presId="urn:microsoft.com/office/officeart/2005/8/layout/cycle6"/>
    <dgm:cxn modelId="{B6D3B579-0002-411A-8072-1DAFFB4669B7}" type="presParOf" srcId="{1E1C6FFD-FD57-4BA2-AE2B-1093A59E3247}" destId="{1A579A61-C535-4E68-878C-7F0C1FEB1231}" srcOrd="12" destOrd="0" presId="urn:microsoft.com/office/officeart/2005/8/layout/cycle6"/>
    <dgm:cxn modelId="{DBF6F052-EDF7-4910-ADF7-4AFD237BB96C}" type="presParOf" srcId="{1E1C6FFD-FD57-4BA2-AE2B-1093A59E3247}" destId="{E7CA0290-7CFE-472B-BA4C-7E139CC26551}" srcOrd="13" destOrd="0" presId="urn:microsoft.com/office/officeart/2005/8/layout/cycle6"/>
    <dgm:cxn modelId="{247FF332-9BF7-4454-BBC5-AC7C4CBFB015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CBC70217-BF3A-4DC4-9326-56B72C3B8096}" type="presOf" srcId="{46B4FB91-C9B5-47DA-A2A8-86A0C15C10BD}" destId="{7DEDF855-57A6-40A9-9087-73F2737819AB}" srcOrd="0" destOrd="0" presId="urn:microsoft.com/office/officeart/2005/8/layout/hProcess9"/>
    <dgm:cxn modelId="{E43344D8-91F6-402D-8B0F-A26BBD1B2B5C}" type="presOf" srcId="{DB2D6CDB-7961-4015-A0EA-84AF1D3C6131}" destId="{8BA7748C-72A5-4861-A2E9-69D075AB833F}" srcOrd="0" destOrd="0" presId="urn:microsoft.com/office/officeart/2005/8/layout/hProcess9"/>
    <dgm:cxn modelId="{832CB34D-09E6-4661-9FBC-83D46F4B94E1}" type="presOf" srcId="{0504CC7F-4AE9-4FCF-A382-8C6F3DD9D811}" destId="{77C2B802-E338-41F4-94AE-87AC600734EA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14CDC245-6038-4FB6-A00F-4660EDFA3CA7}" type="presOf" srcId="{FD615D5C-84BB-49A5-B131-3F114A5257B7}" destId="{23BF7F99-F5FA-465C-820F-249679B63392}" srcOrd="0" destOrd="0" presId="urn:microsoft.com/office/officeart/2005/8/layout/hProcess9"/>
    <dgm:cxn modelId="{B83A129C-BB86-4084-B70B-216BDF22625D}" type="presOf" srcId="{77BFF216-F698-4187-81E0-FE4AE3571C59}" destId="{DD53EC82-C8CE-4E46-B261-52BF73E00E22}" srcOrd="0" destOrd="0" presId="urn:microsoft.com/office/officeart/2005/8/layout/hProcess9"/>
    <dgm:cxn modelId="{9899C9BC-DD71-4ECD-86CB-C1D68A0A5D9B}" type="presOf" srcId="{1D53EFC1-D439-4AF7-BD1B-C3AC5AC22249}" destId="{FEA71A44-AB68-42C0-9BD5-73F0D1C6E9E5}" srcOrd="0" destOrd="0" presId="urn:microsoft.com/office/officeart/2005/8/layout/hProcess9"/>
    <dgm:cxn modelId="{C54B3482-E51D-4474-A293-78315945600C}" type="presParOf" srcId="{23BF7F99-F5FA-465C-820F-249679B63392}" destId="{D5E5FC4F-A0E0-4207-848B-FA7BA89A6673}" srcOrd="0" destOrd="0" presId="urn:microsoft.com/office/officeart/2005/8/layout/hProcess9"/>
    <dgm:cxn modelId="{42C38000-0AC7-4880-B388-960EB5F11A63}" type="presParOf" srcId="{23BF7F99-F5FA-465C-820F-249679B63392}" destId="{FD9DF27D-EE1D-4054-855C-24D7207F7DF8}" srcOrd="1" destOrd="0" presId="urn:microsoft.com/office/officeart/2005/8/layout/hProcess9"/>
    <dgm:cxn modelId="{C092D3B6-46BB-4984-9512-F1A863EC4BF8}" type="presParOf" srcId="{FD9DF27D-EE1D-4054-855C-24D7207F7DF8}" destId="{7DEDF855-57A6-40A9-9087-73F2737819AB}" srcOrd="0" destOrd="0" presId="urn:microsoft.com/office/officeart/2005/8/layout/hProcess9"/>
    <dgm:cxn modelId="{2A9EC644-E990-4606-A624-7722CA7321D0}" type="presParOf" srcId="{FD9DF27D-EE1D-4054-855C-24D7207F7DF8}" destId="{72AB5E51-8379-483F-8F58-B6252187EE54}" srcOrd="1" destOrd="0" presId="urn:microsoft.com/office/officeart/2005/8/layout/hProcess9"/>
    <dgm:cxn modelId="{E17782F5-6FF8-4D63-AD99-7F8550F0DFA6}" type="presParOf" srcId="{FD9DF27D-EE1D-4054-855C-24D7207F7DF8}" destId="{77C2B802-E338-41F4-94AE-87AC600734EA}" srcOrd="2" destOrd="0" presId="urn:microsoft.com/office/officeart/2005/8/layout/hProcess9"/>
    <dgm:cxn modelId="{02C6DA84-D392-4729-94B0-6D3C9AFF35A5}" type="presParOf" srcId="{FD9DF27D-EE1D-4054-855C-24D7207F7DF8}" destId="{7D3370E5-B068-4515-B6B9-9405A41A9F93}" srcOrd="3" destOrd="0" presId="urn:microsoft.com/office/officeart/2005/8/layout/hProcess9"/>
    <dgm:cxn modelId="{DE3A4746-1A1E-4058-A7E5-30DD635DE01C}" type="presParOf" srcId="{FD9DF27D-EE1D-4054-855C-24D7207F7DF8}" destId="{8BA7748C-72A5-4861-A2E9-69D075AB833F}" srcOrd="4" destOrd="0" presId="urn:microsoft.com/office/officeart/2005/8/layout/hProcess9"/>
    <dgm:cxn modelId="{F0BD8BDD-2CC3-40CE-B3A6-A0AF4252DA3E}" type="presParOf" srcId="{FD9DF27D-EE1D-4054-855C-24D7207F7DF8}" destId="{478C2FD2-65BA-4A51-960F-FA8941003FC4}" srcOrd="5" destOrd="0" presId="urn:microsoft.com/office/officeart/2005/8/layout/hProcess9"/>
    <dgm:cxn modelId="{0E044878-768A-4EFF-8E5E-852F35F267F3}" type="presParOf" srcId="{FD9DF27D-EE1D-4054-855C-24D7207F7DF8}" destId="{DD53EC82-C8CE-4E46-B261-52BF73E00E22}" srcOrd="6" destOrd="0" presId="urn:microsoft.com/office/officeart/2005/8/layout/hProcess9"/>
    <dgm:cxn modelId="{A98F7D60-725C-4AA4-8392-C3C85F76AEDA}" type="presParOf" srcId="{FD9DF27D-EE1D-4054-855C-24D7207F7DF8}" destId="{1AFA253C-B1C1-4B6B-94ED-ADFBA91AC995}" srcOrd="7" destOrd="0" presId="urn:microsoft.com/office/officeart/2005/8/layout/hProcess9"/>
    <dgm:cxn modelId="{5FE0442C-85B4-4958-9CFA-779C71907F74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chevron1" loCatId="process" qsTypeId="urn:microsoft.com/office/officeart/2005/8/quickstyle/simple4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Import data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A9625711-E7CB-44B9-A5EB-6D1C2536D5AD}">
      <dgm:prSet phldrT="[Text]"/>
      <dgm:spPr/>
      <dgm:t>
        <a:bodyPr/>
        <a:lstStyle/>
        <a:p>
          <a:r>
            <a:rPr lang="sv-SE" dirty="0" smtClean="0"/>
            <a:t>Manual assignment</a:t>
          </a:r>
          <a:endParaRPr lang="en-US" dirty="0"/>
        </a:p>
      </dgm:t>
    </dgm:pt>
    <dgm:pt modelId="{83485993-835D-4196-B6E7-9EDC945C58C8}" type="parTrans" cxnId="{BE33FC05-3E99-4C5E-A3A3-90F1C7F27376}">
      <dgm:prSet/>
      <dgm:spPr/>
      <dgm:t>
        <a:bodyPr/>
        <a:lstStyle/>
        <a:p>
          <a:endParaRPr lang="en-US"/>
        </a:p>
      </dgm:t>
    </dgm:pt>
    <dgm:pt modelId="{10FEC30B-77BE-4130-8838-68F4FA6EE6FA}" type="sibTrans" cxnId="{BE33FC05-3E99-4C5E-A3A3-90F1C7F27376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Optimization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Evaluation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Publication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7ED35DB1-9EC5-4F0B-8402-5402B30DF84A}">
      <dgm:prSet phldrT="[Text]"/>
      <dgm:spPr/>
      <dgm:t>
        <a:bodyPr/>
        <a:lstStyle/>
        <a:p>
          <a:r>
            <a:rPr lang="sv-SE" dirty="0" smtClean="0"/>
            <a:t>Pre-processing</a:t>
          </a:r>
          <a:endParaRPr lang="en-US" dirty="0"/>
        </a:p>
      </dgm:t>
    </dgm:pt>
    <dgm:pt modelId="{8AAA865E-B19C-4B3E-AD60-A79D24C28921}" type="parTrans" cxnId="{8AAF2730-7D1E-4AEB-9BE4-2948FFE91717}">
      <dgm:prSet/>
      <dgm:spPr/>
      <dgm:t>
        <a:bodyPr/>
        <a:lstStyle/>
        <a:p>
          <a:endParaRPr lang="en-US"/>
        </a:p>
      </dgm:t>
    </dgm:pt>
    <dgm:pt modelId="{C322624F-7029-4361-AF6F-485FF65D6293}" type="sibTrans" cxnId="{8AAF2730-7D1E-4AEB-9BE4-2948FFE91717}">
      <dgm:prSet/>
      <dgm:spPr/>
      <dgm:t>
        <a:bodyPr/>
        <a:lstStyle/>
        <a:p>
          <a:endParaRPr lang="en-US"/>
        </a:p>
      </dgm:t>
    </dgm:pt>
    <dgm:pt modelId="{B8009F80-86C8-4FFF-A227-484CC925CD2E}" type="pres">
      <dgm:prSet presAssocID="{FD615D5C-84BB-49A5-B131-3F114A5257B7}" presName="Name0" presStyleCnt="0">
        <dgm:presLayoutVars>
          <dgm:dir/>
          <dgm:animLvl val="lvl"/>
          <dgm:resizeHandles val="exact"/>
        </dgm:presLayoutVars>
      </dgm:prSet>
      <dgm:spPr/>
    </dgm:pt>
    <dgm:pt modelId="{69D36CC6-FE72-4722-BBBC-BCE969860FAD}" type="pres">
      <dgm:prSet presAssocID="{46B4FB91-C9B5-47DA-A2A8-86A0C15C10B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5350E-F2F1-4983-9178-5F8D1FC7BDDE}" type="pres">
      <dgm:prSet presAssocID="{4F6853C3-56AC-423C-80E3-919197B752EC}" presName="parTxOnlySpace" presStyleCnt="0"/>
      <dgm:spPr/>
    </dgm:pt>
    <dgm:pt modelId="{267761A6-5326-449E-B59A-9FD27F49A874}" type="pres">
      <dgm:prSet presAssocID="{A9625711-E7CB-44B9-A5EB-6D1C2536D5AD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2C7A8-47AF-41F0-BE68-E97CB9BD0A23}" type="pres">
      <dgm:prSet presAssocID="{10FEC30B-77BE-4130-8838-68F4FA6EE6FA}" presName="parTxOnlySpace" presStyleCnt="0"/>
      <dgm:spPr/>
    </dgm:pt>
    <dgm:pt modelId="{8A4FF341-D19A-4BC9-9C10-7574EFFD38F9}" type="pres">
      <dgm:prSet presAssocID="{7ED35DB1-9EC5-4F0B-8402-5402B30DF84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75F80-1ED1-413E-BC3A-BA3C6E73162E}" type="pres">
      <dgm:prSet presAssocID="{C322624F-7029-4361-AF6F-485FF65D6293}" presName="parTxOnlySpace" presStyleCnt="0"/>
      <dgm:spPr/>
    </dgm:pt>
    <dgm:pt modelId="{28CF90BA-14FC-4E50-BF1C-79A83DC89A0C}" type="pres">
      <dgm:prSet presAssocID="{DB2D6CDB-7961-4015-A0EA-84AF1D3C613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5ABB2-E961-4A37-B5E9-320D4A63599F}" type="pres">
      <dgm:prSet presAssocID="{7DF5E77B-D845-4B9E-9965-E2F085570AC1}" presName="parTxOnlySpace" presStyleCnt="0"/>
      <dgm:spPr/>
    </dgm:pt>
    <dgm:pt modelId="{E994AC20-0A47-435E-9197-72184E74CE84}" type="pres">
      <dgm:prSet presAssocID="{77BFF216-F698-4187-81E0-FE4AE3571C5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EA7A2-BCD0-4BBF-A5CD-7449CA084BE2}" type="pres">
      <dgm:prSet presAssocID="{16422C99-E609-4BED-A314-2C18445748FC}" presName="parTxOnlySpace" presStyleCnt="0"/>
      <dgm:spPr/>
    </dgm:pt>
    <dgm:pt modelId="{FE183730-4D95-429E-849E-047CD94055B0}" type="pres">
      <dgm:prSet presAssocID="{1D53EFC1-D439-4AF7-BD1B-C3AC5AC2224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5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3" destOrd="0" parTransId="{CA994D89-5565-403C-AFA4-89ADF0F7A1BA}" sibTransId="{7DF5E77B-D845-4B9E-9965-E2F085570AC1}"/>
    <dgm:cxn modelId="{706FF582-F302-4D85-8B5A-34F2E7802118}" type="presOf" srcId="{7ED35DB1-9EC5-4F0B-8402-5402B30DF84A}" destId="{8A4FF341-D19A-4BC9-9C10-7574EFFD38F9}" srcOrd="0" destOrd="0" presId="urn:microsoft.com/office/officeart/2005/8/layout/chevron1"/>
    <dgm:cxn modelId="{54022D72-3064-443B-81C7-8EEF9754E78D}" type="presOf" srcId="{46B4FB91-C9B5-47DA-A2A8-86A0C15C10BD}" destId="{69D36CC6-FE72-4722-BBBC-BCE969860FAD}" srcOrd="0" destOrd="0" presId="urn:microsoft.com/office/officeart/2005/8/layout/chevron1"/>
    <dgm:cxn modelId="{A092D6F1-79C7-474F-8F23-92846C524FDE}" type="presOf" srcId="{DB2D6CDB-7961-4015-A0EA-84AF1D3C6131}" destId="{28CF90BA-14FC-4E50-BF1C-79A83DC89A0C}" srcOrd="0" destOrd="0" presId="urn:microsoft.com/office/officeart/2005/8/layout/chevron1"/>
    <dgm:cxn modelId="{67188397-30B9-462F-B1FA-21A21CB06F52}" type="presOf" srcId="{77BFF216-F698-4187-81E0-FE4AE3571C59}" destId="{E994AC20-0A47-435E-9197-72184E74CE84}" srcOrd="0" destOrd="0" presId="urn:microsoft.com/office/officeart/2005/8/layout/chevron1"/>
    <dgm:cxn modelId="{44F0B188-CE9F-4FED-B1BC-78090678DB9C}" type="presOf" srcId="{A9625711-E7CB-44B9-A5EB-6D1C2536D5AD}" destId="{267761A6-5326-449E-B59A-9FD27F49A874}" srcOrd="0" destOrd="0" presId="urn:microsoft.com/office/officeart/2005/8/layout/chevron1"/>
    <dgm:cxn modelId="{03EFEA50-D680-4EFF-BB71-3E95AFEE89EE}" type="presOf" srcId="{FD615D5C-84BB-49A5-B131-3F114A5257B7}" destId="{B8009F80-86C8-4FFF-A227-484CC925CD2E}" srcOrd="0" destOrd="0" presId="urn:microsoft.com/office/officeart/2005/8/layout/chevron1"/>
    <dgm:cxn modelId="{81AAA4C3-F2FD-4894-BF30-DEF4C9787776}" srcId="{FD615D5C-84BB-49A5-B131-3F114A5257B7}" destId="{77BFF216-F698-4187-81E0-FE4AE3571C59}" srcOrd="4" destOrd="0" parTransId="{550A70A2-EBBB-46E1-84F9-690B31CBC598}" sibTransId="{16422C99-E609-4BED-A314-2C18445748FC}"/>
    <dgm:cxn modelId="{BE33FC05-3E99-4C5E-A3A3-90F1C7F27376}" srcId="{FD615D5C-84BB-49A5-B131-3F114A5257B7}" destId="{A9625711-E7CB-44B9-A5EB-6D1C2536D5AD}" srcOrd="1" destOrd="0" parTransId="{83485993-835D-4196-B6E7-9EDC945C58C8}" sibTransId="{10FEC30B-77BE-4130-8838-68F4FA6EE6FA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6AB38BEA-9C48-40E1-A81F-5E428DD4251E}" type="presOf" srcId="{1D53EFC1-D439-4AF7-BD1B-C3AC5AC22249}" destId="{FE183730-4D95-429E-849E-047CD94055B0}" srcOrd="0" destOrd="0" presId="urn:microsoft.com/office/officeart/2005/8/layout/chevron1"/>
    <dgm:cxn modelId="{8AAF2730-7D1E-4AEB-9BE4-2948FFE91717}" srcId="{FD615D5C-84BB-49A5-B131-3F114A5257B7}" destId="{7ED35DB1-9EC5-4F0B-8402-5402B30DF84A}" srcOrd="2" destOrd="0" parTransId="{8AAA865E-B19C-4B3E-AD60-A79D24C28921}" sibTransId="{C322624F-7029-4361-AF6F-485FF65D6293}"/>
    <dgm:cxn modelId="{17E62D10-0E37-4533-BA71-0317AD13ECB3}" type="presParOf" srcId="{B8009F80-86C8-4FFF-A227-484CC925CD2E}" destId="{69D36CC6-FE72-4722-BBBC-BCE969860FAD}" srcOrd="0" destOrd="0" presId="urn:microsoft.com/office/officeart/2005/8/layout/chevron1"/>
    <dgm:cxn modelId="{6C0B304E-2E3F-4111-B54E-F10A2C1E8E73}" type="presParOf" srcId="{B8009F80-86C8-4FFF-A227-484CC925CD2E}" destId="{9565350E-F2F1-4983-9178-5F8D1FC7BDDE}" srcOrd="1" destOrd="0" presId="urn:microsoft.com/office/officeart/2005/8/layout/chevron1"/>
    <dgm:cxn modelId="{E7ED048D-657E-45F3-990D-52EBB9BBAA4D}" type="presParOf" srcId="{B8009F80-86C8-4FFF-A227-484CC925CD2E}" destId="{267761A6-5326-449E-B59A-9FD27F49A874}" srcOrd="2" destOrd="0" presId="urn:microsoft.com/office/officeart/2005/8/layout/chevron1"/>
    <dgm:cxn modelId="{28C4851F-0026-4317-A47F-446A0BA47F32}" type="presParOf" srcId="{B8009F80-86C8-4FFF-A227-484CC925CD2E}" destId="{0152C7A8-47AF-41F0-BE68-E97CB9BD0A23}" srcOrd="3" destOrd="0" presId="urn:microsoft.com/office/officeart/2005/8/layout/chevron1"/>
    <dgm:cxn modelId="{083BA6A4-92C0-48D9-A3ED-7AF76BA14BCB}" type="presParOf" srcId="{B8009F80-86C8-4FFF-A227-484CC925CD2E}" destId="{8A4FF341-D19A-4BC9-9C10-7574EFFD38F9}" srcOrd="4" destOrd="0" presId="urn:microsoft.com/office/officeart/2005/8/layout/chevron1"/>
    <dgm:cxn modelId="{490197E2-7F85-46F9-804B-D5337BF1EC03}" type="presParOf" srcId="{B8009F80-86C8-4FFF-A227-484CC925CD2E}" destId="{3CE75F80-1ED1-413E-BC3A-BA3C6E73162E}" srcOrd="5" destOrd="0" presId="urn:microsoft.com/office/officeart/2005/8/layout/chevron1"/>
    <dgm:cxn modelId="{B61313FB-86B7-4F04-9284-F4CD7BA95453}" type="presParOf" srcId="{B8009F80-86C8-4FFF-A227-484CC925CD2E}" destId="{28CF90BA-14FC-4E50-BF1C-79A83DC89A0C}" srcOrd="6" destOrd="0" presId="urn:microsoft.com/office/officeart/2005/8/layout/chevron1"/>
    <dgm:cxn modelId="{BE415CB0-9442-48E0-8EF7-72028B68C0D9}" type="presParOf" srcId="{B8009F80-86C8-4FFF-A227-484CC925CD2E}" destId="{2615ABB2-E961-4A37-B5E9-320D4A63599F}" srcOrd="7" destOrd="0" presId="urn:microsoft.com/office/officeart/2005/8/layout/chevron1"/>
    <dgm:cxn modelId="{A965B7AF-B41B-4BBD-BC30-37800FF2FB81}" type="presParOf" srcId="{B8009F80-86C8-4FFF-A227-484CC925CD2E}" destId="{E994AC20-0A47-435E-9197-72184E74CE84}" srcOrd="8" destOrd="0" presId="urn:microsoft.com/office/officeart/2005/8/layout/chevron1"/>
    <dgm:cxn modelId="{D55C754E-9AF1-44C6-9556-E98422B714CE}" type="presParOf" srcId="{B8009F80-86C8-4FFF-A227-484CC925CD2E}" destId="{F23EA7A2-BCD0-4BBF-A5CD-7449CA084BE2}" srcOrd="9" destOrd="0" presId="urn:microsoft.com/office/officeart/2005/8/layout/chevron1"/>
    <dgm:cxn modelId="{BBB82D12-4066-41AA-A143-DFBAE5024C7F}" type="presParOf" srcId="{B8009F80-86C8-4FFF-A227-484CC925CD2E}" destId="{FE183730-4D95-429E-849E-047CD94055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E91E8A82-3DF0-4418-A3BA-021A48900C94}" type="presOf" srcId="{DB2D6CDB-7961-4015-A0EA-84AF1D3C6131}" destId="{8BA7748C-72A5-4861-A2E9-69D075AB833F}" srcOrd="0" destOrd="0" presId="urn:microsoft.com/office/officeart/2005/8/layout/hProcess9"/>
    <dgm:cxn modelId="{F3771BC8-11B3-4794-B0C8-2D4D300FF6C6}" type="presOf" srcId="{FD615D5C-84BB-49A5-B131-3F114A5257B7}" destId="{23BF7F99-F5FA-465C-820F-249679B63392}" srcOrd="0" destOrd="0" presId="urn:microsoft.com/office/officeart/2005/8/layout/hProcess9"/>
    <dgm:cxn modelId="{2CA0126F-7916-45ED-9772-D5BA0F0EE2C3}" type="presOf" srcId="{77BFF216-F698-4187-81E0-FE4AE3571C59}" destId="{DD53EC82-C8CE-4E46-B261-52BF73E00E22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D1071122-28F9-45A6-ADE3-6B91E066C0D3}" type="presOf" srcId="{46B4FB91-C9B5-47DA-A2A8-86A0C15C10BD}" destId="{7DEDF855-57A6-40A9-9087-73F2737819AB}" srcOrd="0" destOrd="0" presId="urn:microsoft.com/office/officeart/2005/8/layout/hProcess9"/>
    <dgm:cxn modelId="{4D7EF018-0C1E-47F1-8224-956BB52BB064}" type="presOf" srcId="{0504CC7F-4AE9-4FCF-A382-8C6F3DD9D811}" destId="{77C2B802-E338-41F4-94AE-87AC600734EA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4C7F2ADD-CEE4-4AF2-8077-9CF7FE03EB23}" type="presOf" srcId="{1D53EFC1-D439-4AF7-BD1B-C3AC5AC22249}" destId="{FEA71A44-AB68-42C0-9BD5-73F0D1C6E9E5}" srcOrd="0" destOrd="0" presId="urn:microsoft.com/office/officeart/2005/8/layout/hProcess9"/>
    <dgm:cxn modelId="{03EC18C1-5096-4B2A-B578-A39FA27A0026}" type="presParOf" srcId="{23BF7F99-F5FA-465C-820F-249679B63392}" destId="{D5E5FC4F-A0E0-4207-848B-FA7BA89A6673}" srcOrd="0" destOrd="0" presId="urn:microsoft.com/office/officeart/2005/8/layout/hProcess9"/>
    <dgm:cxn modelId="{76CBBD42-457A-43EB-8FE1-2C1559A07130}" type="presParOf" srcId="{23BF7F99-F5FA-465C-820F-249679B63392}" destId="{FD9DF27D-EE1D-4054-855C-24D7207F7DF8}" srcOrd="1" destOrd="0" presId="urn:microsoft.com/office/officeart/2005/8/layout/hProcess9"/>
    <dgm:cxn modelId="{D7B698CA-1B3A-441F-997E-AF084FE75541}" type="presParOf" srcId="{FD9DF27D-EE1D-4054-855C-24D7207F7DF8}" destId="{7DEDF855-57A6-40A9-9087-73F2737819AB}" srcOrd="0" destOrd="0" presId="urn:microsoft.com/office/officeart/2005/8/layout/hProcess9"/>
    <dgm:cxn modelId="{85B33343-6865-460D-B5B4-1AC0EEC09F66}" type="presParOf" srcId="{FD9DF27D-EE1D-4054-855C-24D7207F7DF8}" destId="{72AB5E51-8379-483F-8F58-B6252187EE54}" srcOrd="1" destOrd="0" presId="urn:microsoft.com/office/officeart/2005/8/layout/hProcess9"/>
    <dgm:cxn modelId="{6FD12247-326F-49C8-B120-A2D9253000F9}" type="presParOf" srcId="{FD9DF27D-EE1D-4054-855C-24D7207F7DF8}" destId="{77C2B802-E338-41F4-94AE-87AC600734EA}" srcOrd="2" destOrd="0" presId="urn:microsoft.com/office/officeart/2005/8/layout/hProcess9"/>
    <dgm:cxn modelId="{32ACECB1-EF4C-4D9B-A6FE-E3986C2AA7A6}" type="presParOf" srcId="{FD9DF27D-EE1D-4054-855C-24D7207F7DF8}" destId="{7D3370E5-B068-4515-B6B9-9405A41A9F93}" srcOrd="3" destOrd="0" presId="urn:microsoft.com/office/officeart/2005/8/layout/hProcess9"/>
    <dgm:cxn modelId="{32392DEF-06AA-4512-AF02-2392226EDF79}" type="presParOf" srcId="{FD9DF27D-EE1D-4054-855C-24D7207F7DF8}" destId="{8BA7748C-72A5-4861-A2E9-69D075AB833F}" srcOrd="4" destOrd="0" presId="urn:microsoft.com/office/officeart/2005/8/layout/hProcess9"/>
    <dgm:cxn modelId="{C62E57D9-FA4E-4196-9290-C6F176679F52}" type="presParOf" srcId="{FD9DF27D-EE1D-4054-855C-24D7207F7DF8}" destId="{478C2FD2-65BA-4A51-960F-FA8941003FC4}" srcOrd="5" destOrd="0" presId="urn:microsoft.com/office/officeart/2005/8/layout/hProcess9"/>
    <dgm:cxn modelId="{216D61A5-9DB1-4F05-B6B6-EE5698E9EC60}" type="presParOf" srcId="{FD9DF27D-EE1D-4054-855C-24D7207F7DF8}" destId="{DD53EC82-C8CE-4E46-B261-52BF73E00E22}" srcOrd="6" destOrd="0" presId="urn:microsoft.com/office/officeart/2005/8/layout/hProcess9"/>
    <dgm:cxn modelId="{2B5AB945-F574-45F3-AD96-680D33B8169F}" type="presParOf" srcId="{FD9DF27D-EE1D-4054-855C-24D7207F7DF8}" destId="{1AFA253C-B1C1-4B6B-94ED-ADFBA91AC995}" srcOrd="7" destOrd="0" presId="urn:microsoft.com/office/officeart/2005/8/layout/hProcess9"/>
    <dgm:cxn modelId="{FAE46693-57A9-4F43-BC81-C0B2C7F8BDE8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357C8ED5-E0F3-487F-8C8C-BC7354AB1DD7}" type="presOf" srcId="{D6533149-4DAE-431D-B60A-861F86283342}" destId="{009C3E04-B7B8-4AB9-A76C-182D73B48DE0}" srcOrd="0" destOrd="0" presId="urn:microsoft.com/office/officeart/2005/8/layout/cycle6"/>
    <dgm:cxn modelId="{EE52B65C-71BB-4AF2-92FE-D9F71B2C4855}" type="presOf" srcId="{8F52C825-2922-48F2-A534-3F0A3099A193}" destId="{1E1C6FFD-FD57-4BA2-AE2B-1093A59E3247}" srcOrd="0" destOrd="0" presId="urn:microsoft.com/office/officeart/2005/8/layout/cycle6"/>
    <dgm:cxn modelId="{EA357D6C-F65B-44A0-A230-100C165E270C}" type="presOf" srcId="{FD13E10A-B634-49C5-BEB9-EB70AAE59D4F}" destId="{A663AEDB-028D-43FA-9629-12052A97C461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01EE5E48-83CC-4EA7-8062-3199C2AA12DC}" type="presOf" srcId="{9111A3CE-5D17-493F-86CC-FA78D60822C7}" destId="{7438BE94-0888-4DC3-A608-7A79298E2B60}" srcOrd="0" destOrd="0" presId="urn:microsoft.com/office/officeart/2005/8/layout/cycle6"/>
    <dgm:cxn modelId="{DF14E23C-53A4-4B85-B6D6-19EE8E14D20F}" type="presOf" srcId="{8F929C17-781A-4DE1-87F5-E9B9B372ED52}" destId="{0A2CE1ED-34FC-48EB-9BCE-59FA3C2970F6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38ECBD9B-EEAE-40D5-B950-53A3D442FDF7}" type="presOf" srcId="{BD86FB34-7F00-49C4-A887-675AA0B58BF4}" destId="{F3C7EC18-DEF3-4FB4-9689-6931EB903E5F}" srcOrd="0" destOrd="0" presId="urn:microsoft.com/office/officeart/2005/8/layout/cycle6"/>
    <dgm:cxn modelId="{05C0C8A6-530E-4660-9C10-2F9CE7D21181}" type="presOf" srcId="{F1281BBA-FCD4-44B4-BE01-9F17BD4791CB}" destId="{9D9443A4-21C4-417C-8353-0B5C208E2069}" srcOrd="0" destOrd="0" presId="urn:microsoft.com/office/officeart/2005/8/layout/cycle6"/>
    <dgm:cxn modelId="{9A39E698-37AA-4D9D-A17D-F0B8B2E239E3}" type="presOf" srcId="{5094E338-E850-44AC-A144-A67860A5041F}" destId="{5E3D6E8F-582E-46B6-97D5-E476CD7B6945}" srcOrd="0" destOrd="0" presId="urn:microsoft.com/office/officeart/2005/8/layout/cycle6"/>
    <dgm:cxn modelId="{D611B78D-9E83-4ED3-8731-CDD1CCB2308E}" type="presOf" srcId="{AF4349B5-E9E9-4DFE-BA05-C4DE5ADBF3F9}" destId="{1A579A61-C535-4E68-878C-7F0C1FEB1231}" srcOrd="0" destOrd="0" presId="urn:microsoft.com/office/officeart/2005/8/layout/cycle6"/>
    <dgm:cxn modelId="{F0070DE1-386C-4712-8EE4-70C9A9915036}" type="presOf" srcId="{89C90295-5C60-43BE-A7A8-C5391233159F}" destId="{85776D35-7C1C-4D29-A63A-FFCBA9D946CF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0263BEFF-D8FA-4967-821A-70911A4234DD}" type="presOf" srcId="{F3661D4E-60B6-49E9-8FC6-DE2A7BD7ED18}" destId="{2760523C-9B29-49F1-AB9A-BDF9032E87D4}" srcOrd="0" destOrd="0" presId="urn:microsoft.com/office/officeart/2005/8/layout/cycle6"/>
    <dgm:cxn modelId="{319DF41C-F405-4F3A-904F-0A480F76CA42}" type="presParOf" srcId="{1E1C6FFD-FD57-4BA2-AE2B-1093A59E3247}" destId="{85776D35-7C1C-4D29-A63A-FFCBA9D946CF}" srcOrd="0" destOrd="0" presId="urn:microsoft.com/office/officeart/2005/8/layout/cycle6"/>
    <dgm:cxn modelId="{42AD424E-01D2-4616-BD02-9D02859F6863}" type="presParOf" srcId="{1E1C6FFD-FD57-4BA2-AE2B-1093A59E3247}" destId="{756027B8-6778-41F3-9203-B0405DE7A195}" srcOrd="1" destOrd="0" presId="urn:microsoft.com/office/officeart/2005/8/layout/cycle6"/>
    <dgm:cxn modelId="{D6F2A27C-A637-4633-AF72-BF8838C152ED}" type="presParOf" srcId="{1E1C6FFD-FD57-4BA2-AE2B-1093A59E3247}" destId="{0A2CE1ED-34FC-48EB-9BCE-59FA3C2970F6}" srcOrd="2" destOrd="0" presId="urn:microsoft.com/office/officeart/2005/8/layout/cycle6"/>
    <dgm:cxn modelId="{59B5AEF8-E169-485F-8852-AF9E2F2664B5}" type="presParOf" srcId="{1E1C6FFD-FD57-4BA2-AE2B-1093A59E3247}" destId="{A663AEDB-028D-43FA-9629-12052A97C461}" srcOrd="3" destOrd="0" presId="urn:microsoft.com/office/officeart/2005/8/layout/cycle6"/>
    <dgm:cxn modelId="{9F4B708A-D213-4AAA-890E-5754E5E02E90}" type="presParOf" srcId="{1E1C6FFD-FD57-4BA2-AE2B-1093A59E3247}" destId="{47AB432A-90A7-418E-AE6F-422DED68C74A}" srcOrd="4" destOrd="0" presId="urn:microsoft.com/office/officeart/2005/8/layout/cycle6"/>
    <dgm:cxn modelId="{8FFBB5FC-A364-43E1-901B-45B2A5C1D29D}" type="presParOf" srcId="{1E1C6FFD-FD57-4BA2-AE2B-1093A59E3247}" destId="{2760523C-9B29-49F1-AB9A-BDF9032E87D4}" srcOrd="5" destOrd="0" presId="urn:microsoft.com/office/officeart/2005/8/layout/cycle6"/>
    <dgm:cxn modelId="{60EEACC8-97B0-4E69-BE0A-F446DEFCD35C}" type="presParOf" srcId="{1E1C6FFD-FD57-4BA2-AE2B-1093A59E3247}" destId="{F3C7EC18-DEF3-4FB4-9689-6931EB903E5F}" srcOrd="6" destOrd="0" presId="urn:microsoft.com/office/officeart/2005/8/layout/cycle6"/>
    <dgm:cxn modelId="{D450A1C0-DED6-495C-801D-50603D1ED78F}" type="presParOf" srcId="{1E1C6FFD-FD57-4BA2-AE2B-1093A59E3247}" destId="{CCF3A879-A10C-444B-9671-A4ABFFE2707C}" srcOrd="7" destOrd="0" presId="urn:microsoft.com/office/officeart/2005/8/layout/cycle6"/>
    <dgm:cxn modelId="{B2636F3C-4063-4156-AEB8-476152691368}" type="presParOf" srcId="{1E1C6FFD-FD57-4BA2-AE2B-1093A59E3247}" destId="{7438BE94-0888-4DC3-A608-7A79298E2B60}" srcOrd="8" destOrd="0" presId="urn:microsoft.com/office/officeart/2005/8/layout/cycle6"/>
    <dgm:cxn modelId="{FA45CC24-5176-4D1F-A411-74BE7668B017}" type="presParOf" srcId="{1E1C6FFD-FD57-4BA2-AE2B-1093A59E3247}" destId="{009C3E04-B7B8-4AB9-A76C-182D73B48DE0}" srcOrd="9" destOrd="0" presId="urn:microsoft.com/office/officeart/2005/8/layout/cycle6"/>
    <dgm:cxn modelId="{74C9926A-77F5-46D7-9C1E-8819CD5512C3}" type="presParOf" srcId="{1E1C6FFD-FD57-4BA2-AE2B-1093A59E3247}" destId="{038E6147-0F6E-468A-9594-F97B7E1C105B}" srcOrd="10" destOrd="0" presId="urn:microsoft.com/office/officeart/2005/8/layout/cycle6"/>
    <dgm:cxn modelId="{F6EF5596-F6EF-45E0-A361-3E84EF5DE29B}" type="presParOf" srcId="{1E1C6FFD-FD57-4BA2-AE2B-1093A59E3247}" destId="{5E3D6E8F-582E-46B6-97D5-E476CD7B6945}" srcOrd="11" destOrd="0" presId="urn:microsoft.com/office/officeart/2005/8/layout/cycle6"/>
    <dgm:cxn modelId="{C3DBDA6D-C3F0-4FC9-993D-9CCA70E51AFE}" type="presParOf" srcId="{1E1C6FFD-FD57-4BA2-AE2B-1093A59E3247}" destId="{1A579A61-C535-4E68-878C-7F0C1FEB1231}" srcOrd="12" destOrd="0" presId="urn:microsoft.com/office/officeart/2005/8/layout/cycle6"/>
    <dgm:cxn modelId="{6936AE19-D156-4B33-A8EB-7237900ABBCB}" type="presParOf" srcId="{1E1C6FFD-FD57-4BA2-AE2B-1093A59E3247}" destId="{E7CA0290-7CFE-472B-BA4C-7E139CC26551}" srcOrd="13" destOrd="0" presId="urn:microsoft.com/office/officeart/2005/8/layout/cycle6"/>
    <dgm:cxn modelId="{EE9BFCD2-B594-453B-A89F-658126AF646B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47799528-D086-426C-8DF3-734456F0CDD1}" type="presOf" srcId="{5094E338-E850-44AC-A144-A67860A5041F}" destId="{5E3D6E8F-582E-46B6-97D5-E476CD7B6945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CDE86818-3D92-4005-B1B5-88A467632CD5}" type="presOf" srcId="{89C90295-5C60-43BE-A7A8-C5391233159F}" destId="{85776D35-7C1C-4D29-A63A-FFCBA9D946CF}" srcOrd="0" destOrd="0" presId="urn:microsoft.com/office/officeart/2005/8/layout/cycle6"/>
    <dgm:cxn modelId="{B218412F-8DAD-4AF6-B57D-E4D993E5A290}" type="presOf" srcId="{F1281BBA-FCD4-44B4-BE01-9F17BD4791CB}" destId="{9D9443A4-21C4-417C-8353-0B5C208E2069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0429D5AE-5115-4115-B869-E8FD11CC68CE}" type="presOf" srcId="{8F929C17-781A-4DE1-87F5-E9B9B372ED52}" destId="{0A2CE1ED-34FC-48EB-9BCE-59FA3C2970F6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843BBA59-9615-4125-956F-8F8456C52687}" type="presOf" srcId="{9111A3CE-5D17-493F-86CC-FA78D60822C7}" destId="{7438BE94-0888-4DC3-A608-7A79298E2B60}" srcOrd="0" destOrd="0" presId="urn:microsoft.com/office/officeart/2005/8/layout/cycle6"/>
    <dgm:cxn modelId="{3C6CB255-9B15-4398-9B50-D3D0885686B1}" type="presOf" srcId="{F3661D4E-60B6-49E9-8FC6-DE2A7BD7ED18}" destId="{2760523C-9B29-49F1-AB9A-BDF9032E87D4}" srcOrd="0" destOrd="0" presId="urn:microsoft.com/office/officeart/2005/8/layout/cycle6"/>
    <dgm:cxn modelId="{AA0A902C-B525-4DF6-9F83-266CE79B1520}" type="presOf" srcId="{FD13E10A-B634-49C5-BEB9-EB70AAE59D4F}" destId="{A663AEDB-028D-43FA-9629-12052A97C461}" srcOrd="0" destOrd="0" presId="urn:microsoft.com/office/officeart/2005/8/layout/cycle6"/>
    <dgm:cxn modelId="{35018BA7-B441-412E-A175-75DDEDB48AC8}" type="presOf" srcId="{8F52C825-2922-48F2-A534-3F0A3099A193}" destId="{1E1C6FFD-FD57-4BA2-AE2B-1093A59E3247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9D85BF68-7C0F-4A0F-A7F5-3AD8F1F21AD9}" type="presOf" srcId="{D6533149-4DAE-431D-B60A-861F86283342}" destId="{009C3E04-B7B8-4AB9-A76C-182D73B48DE0}" srcOrd="0" destOrd="0" presId="urn:microsoft.com/office/officeart/2005/8/layout/cycle6"/>
    <dgm:cxn modelId="{E1A00381-EBD0-41C3-B8C4-DD66075EED45}" type="presOf" srcId="{BD86FB34-7F00-49C4-A887-675AA0B58BF4}" destId="{F3C7EC18-DEF3-4FB4-9689-6931EB903E5F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47D17F46-90E5-487D-BE17-01FB870B5F7F}" type="presOf" srcId="{AF4349B5-E9E9-4DFE-BA05-C4DE5ADBF3F9}" destId="{1A579A61-C535-4E68-878C-7F0C1FEB1231}" srcOrd="0" destOrd="0" presId="urn:microsoft.com/office/officeart/2005/8/layout/cycle6"/>
    <dgm:cxn modelId="{038FA198-03DE-4E3B-8A3C-CB41F73317E0}" type="presParOf" srcId="{1E1C6FFD-FD57-4BA2-AE2B-1093A59E3247}" destId="{85776D35-7C1C-4D29-A63A-FFCBA9D946CF}" srcOrd="0" destOrd="0" presId="urn:microsoft.com/office/officeart/2005/8/layout/cycle6"/>
    <dgm:cxn modelId="{87B08A6B-EA80-41ED-AD94-BDED514F9B6A}" type="presParOf" srcId="{1E1C6FFD-FD57-4BA2-AE2B-1093A59E3247}" destId="{756027B8-6778-41F3-9203-B0405DE7A195}" srcOrd="1" destOrd="0" presId="urn:microsoft.com/office/officeart/2005/8/layout/cycle6"/>
    <dgm:cxn modelId="{876D0F0E-0348-4AC8-AEDC-F1C48BD9759E}" type="presParOf" srcId="{1E1C6FFD-FD57-4BA2-AE2B-1093A59E3247}" destId="{0A2CE1ED-34FC-48EB-9BCE-59FA3C2970F6}" srcOrd="2" destOrd="0" presId="urn:microsoft.com/office/officeart/2005/8/layout/cycle6"/>
    <dgm:cxn modelId="{CF466EB1-ECB4-480C-AE3A-46851E809363}" type="presParOf" srcId="{1E1C6FFD-FD57-4BA2-AE2B-1093A59E3247}" destId="{A663AEDB-028D-43FA-9629-12052A97C461}" srcOrd="3" destOrd="0" presId="urn:microsoft.com/office/officeart/2005/8/layout/cycle6"/>
    <dgm:cxn modelId="{9F079EE2-2F62-4A5A-86A5-D123DF699DB9}" type="presParOf" srcId="{1E1C6FFD-FD57-4BA2-AE2B-1093A59E3247}" destId="{47AB432A-90A7-418E-AE6F-422DED68C74A}" srcOrd="4" destOrd="0" presId="urn:microsoft.com/office/officeart/2005/8/layout/cycle6"/>
    <dgm:cxn modelId="{DFD2C0ED-A0D8-4808-ACCE-7E9AECA19363}" type="presParOf" srcId="{1E1C6FFD-FD57-4BA2-AE2B-1093A59E3247}" destId="{2760523C-9B29-49F1-AB9A-BDF9032E87D4}" srcOrd="5" destOrd="0" presId="urn:microsoft.com/office/officeart/2005/8/layout/cycle6"/>
    <dgm:cxn modelId="{63DEE4CF-4EB4-464B-91B9-97CEABA5D931}" type="presParOf" srcId="{1E1C6FFD-FD57-4BA2-AE2B-1093A59E3247}" destId="{F3C7EC18-DEF3-4FB4-9689-6931EB903E5F}" srcOrd="6" destOrd="0" presId="urn:microsoft.com/office/officeart/2005/8/layout/cycle6"/>
    <dgm:cxn modelId="{35574558-AC89-4016-9132-AF6349116A10}" type="presParOf" srcId="{1E1C6FFD-FD57-4BA2-AE2B-1093A59E3247}" destId="{CCF3A879-A10C-444B-9671-A4ABFFE2707C}" srcOrd="7" destOrd="0" presId="urn:microsoft.com/office/officeart/2005/8/layout/cycle6"/>
    <dgm:cxn modelId="{82B7DD68-A5F4-4150-A283-E99A943C7FBE}" type="presParOf" srcId="{1E1C6FFD-FD57-4BA2-AE2B-1093A59E3247}" destId="{7438BE94-0888-4DC3-A608-7A79298E2B60}" srcOrd="8" destOrd="0" presId="urn:microsoft.com/office/officeart/2005/8/layout/cycle6"/>
    <dgm:cxn modelId="{5F69C9D2-B4D0-4394-B74B-C9CECE38DB39}" type="presParOf" srcId="{1E1C6FFD-FD57-4BA2-AE2B-1093A59E3247}" destId="{009C3E04-B7B8-4AB9-A76C-182D73B48DE0}" srcOrd="9" destOrd="0" presId="urn:microsoft.com/office/officeart/2005/8/layout/cycle6"/>
    <dgm:cxn modelId="{F0BB63BD-900A-4166-B5ED-B2CE19CBBDC2}" type="presParOf" srcId="{1E1C6FFD-FD57-4BA2-AE2B-1093A59E3247}" destId="{038E6147-0F6E-468A-9594-F97B7E1C105B}" srcOrd="10" destOrd="0" presId="urn:microsoft.com/office/officeart/2005/8/layout/cycle6"/>
    <dgm:cxn modelId="{00D67981-48CE-4E1B-9B0C-49FC10808CB6}" type="presParOf" srcId="{1E1C6FFD-FD57-4BA2-AE2B-1093A59E3247}" destId="{5E3D6E8F-582E-46B6-97D5-E476CD7B6945}" srcOrd="11" destOrd="0" presId="urn:microsoft.com/office/officeart/2005/8/layout/cycle6"/>
    <dgm:cxn modelId="{D07A210C-8888-4F7C-8C19-B0C8419C17A8}" type="presParOf" srcId="{1E1C6FFD-FD57-4BA2-AE2B-1093A59E3247}" destId="{1A579A61-C535-4E68-878C-7F0C1FEB1231}" srcOrd="12" destOrd="0" presId="urn:microsoft.com/office/officeart/2005/8/layout/cycle6"/>
    <dgm:cxn modelId="{AB848A1F-EBF4-4D8E-B2EC-83C77EA1DEBC}" type="presParOf" srcId="{1E1C6FFD-FD57-4BA2-AE2B-1093A59E3247}" destId="{E7CA0290-7CFE-472B-BA4C-7E139CC26551}" srcOrd="13" destOrd="0" presId="urn:microsoft.com/office/officeart/2005/8/layout/cycle6"/>
    <dgm:cxn modelId="{9F9357EB-9764-4E27-85FC-7CADC3A8DD59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8D92C57A-ECA7-474F-828A-76808E7CFCFE}" type="presOf" srcId="{5094E338-E850-44AC-A144-A67860A5041F}" destId="{5E3D6E8F-582E-46B6-97D5-E476CD7B6945}" srcOrd="0" destOrd="0" presId="urn:microsoft.com/office/officeart/2005/8/layout/cycle6"/>
    <dgm:cxn modelId="{C9CE285C-9704-41FB-8149-C6D74B5696CA}" type="presOf" srcId="{D6533149-4DAE-431D-B60A-861F86283342}" destId="{009C3E04-B7B8-4AB9-A76C-182D73B48DE0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59424622-C233-4619-8994-5CF26EBBA32B}" type="presOf" srcId="{89C90295-5C60-43BE-A7A8-C5391233159F}" destId="{85776D35-7C1C-4D29-A63A-FFCBA9D946CF}" srcOrd="0" destOrd="0" presId="urn:microsoft.com/office/officeart/2005/8/layout/cycle6"/>
    <dgm:cxn modelId="{2FF8FC6C-9485-4A51-9BDC-665EFFAB9C48}" type="presOf" srcId="{FD13E10A-B634-49C5-BEB9-EB70AAE59D4F}" destId="{A663AEDB-028D-43FA-9629-12052A97C461}" srcOrd="0" destOrd="0" presId="urn:microsoft.com/office/officeart/2005/8/layout/cycle6"/>
    <dgm:cxn modelId="{C9049965-034E-4531-8A05-7B74042316F2}" type="presOf" srcId="{8F929C17-781A-4DE1-87F5-E9B9B372ED52}" destId="{0A2CE1ED-34FC-48EB-9BCE-59FA3C2970F6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4E94C186-848A-4AD6-A1A5-636F03B2E3E7}" type="presOf" srcId="{BD86FB34-7F00-49C4-A887-675AA0B58BF4}" destId="{F3C7EC18-DEF3-4FB4-9689-6931EB903E5F}" srcOrd="0" destOrd="0" presId="urn:microsoft.com/office/officeart/2005/8/layout/cycle6"/>
    <dgm:cxn modelId="{AA12B650-B584-4337-8E8F-F74931FC8E95}" type="presOf" srcId="{8F52C825-2922-48F2-A534-3F0A3099A193}" destId="{1E1C6FFD-FD57-4BA2-AE2B-1093A59E3247}" srcOrd="0" destOrd="0" presId="urn:microsoft.com/office/officeart/2005/8/layout/cycle6"/>
    <dgm:cxn modelId="{3D1B026E-42E9-4B00-92E7-260D9A946DD7}" type="presOf" srcId="{F3661D4E-60B6-49E9-8FC6-DE2A7BD7ED18}" destId="{2760523C-9B29-49F1-AB9A-BDF9032E87D4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44C9F7DF-9460-4C51-855B-622967F4918D}" type="presOf" srcId="{9111A3CE-5D17-493F-86CC-FA78D60822C7}" destId="{7438BE94-0888-4DC3-A608-7A79298E2B60}" srcOrd="0" destOrd="0" presId="urn:microsoft.com/office/officeart/2005/8/layout/cycle6"/>
    <dgm:cxn modelId="{601034C4-DA6D-4692-9861-56E445695203}" type="presOf" srcId="{AF4349B5-E9E9-4DFE-BA05-C4DE5ADBF3F9}" destId="{1A579A61-C535-4E68-878C-7F0C1FEB1231}" srcOrd="0" destOrd="0" presId="urn:microsoft.com/office/officeart/2005/8/layout/cycle6"/>
    <dgm:cxn modelId="{330E08E7-899C-42B1-9E2E-95904C23F21C}" type="presOf" srcId="{F1281BBA-FCD4-44B4-BE01-9F17BD4791CB}" destId="{9D9443A4-21C4-417C-8353-0B5C208E2069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87989FEA-5A4F-4D06-A682-FAA5764B14BE}" type="presParOf" srcId="{1E1C6FFD-FD57-4BA2-AE2B-1093A59E3247}" destId="{85776D35-7C1C-4D29-A63A-FFCBA9D946CF}" srcOrd="0" destOrd="0" presId="urn:microsoft.com/office/officeart/2005/8/layout/cycle6"/>
    <dgm:cxn modelId="{8C81586D-B6F0-4085-B93F-E08F8679ABC8}" type="presParOf" srcId="{1E1C6FFD-FD57-4BA2-AE2B-1093A59E3247}" destId="{756027B8-6778-41F3-9203-B0405DE7A195}" srcOrd="1" destOrd="0" presId="urn:microsoft.com/office/officeart/2005/8/layout/cycle6"/>
    <dgm:cxn modelId="{B525F6E5-0F67-4789-B7EC-8CE32A6D3DE1}" type="presParOf" srcId="{1E1C6FFD-FD57-4BA2-AE2B-1093A59E3247}" destId="{0A2CE1ED-34FC-48EB-9BCE-59FA3C2970F6}" srcOrd="2" destOrd="0" presId="urn:microsoft.com/office/officeart/2005/8/layout/cycle6"/>
    <dgm:cxn modelId="{8C6DD7AA-8676-4545-83F5-B63B67666ABA}" type="presParOf" srcId="{1E1C6FFD-FD57-4BA2-AE2B-1093A59E3247}" destId="{A663AEDB-028D-43FA-9629-12052A97C461}" srcOrd="3" destOrd="0" presId="urn:microsoft.com/office/officeart/2005/8/layout/cycle6"/>
    <dgm:cxn modelId="{8D2E7852-63A1-45FA-9E36-26A9BB0723A8}" type="presParOf" srcId="{1E1C6FFD-FD57-4BA2-AE2B-1093A59E3247}" destId="{47AB432A-90A7-418E-AE6F-422DED68C74A}" srcOrd="4" destOrd="0" presId="urn:microsoft.com/office/officeart/2005/8/layout/cycle6"/>
    <dgm:cxn modelId="{33CF8014-81B2-4502-B80B-F13F995B308C}" type="presParOf" srcId="{1E1C6FFD-FD57-4BA2-AE2B-1093A59E3247}" destId="{2760523C-9B29-49F1-AB9A-BDF9032E87D4}" srcOrd="5" destOrd="0" presId="urn:microsoft.com/office/officeart/2005/8/layout/cycle6"/>
    <dgm:cxn modelId="{270C059E-A24E-417C-9F1C-66D25F49CCA0}" type="presParOf" srcId="{1E1C6FFD-FD57-4BA2-AE2B-1093A59E3247}" destId="{F3C7EC18-DEF3-4FB4-9689-6931EB903E5F}" srcOrd="6" destOrd="0" presId="urn:microsoft.com/office/officeart/2005/8/layout/cycle6"/>
    <dgm:cxn modelId="{D02CC2E5-EB0E-464F-ADBE-F8AE5EF99646}" type="presParOf" srcId="{1E1C6FFD-FD57-4BA2-AE2B-1093A59E3247}" destId="{CCF3A879-A10C-444B-9671-A4ABFFE2707C}" srcOrd="7" destOrd="0" presId="urn:microsoft.com/office/officeart/2005/8/layout/cycle6"/>
    <dgm:cxn modelId="{85658961-ECAA-4D2D-923E-2C08FF919CF3}" type="presParOf" srcId="{1E1C6FFD-FD57-4BA2-AE2B-1093A59E3247}" destId="{7438BE94-0888-4DC3-A608-7A79298E2B60}" srcOrd="8" destOrd="0" presId="urn:microsoft.com/office/officeart/2005/8/layout/cycle6"/>
    <dgm:cxn modelId="{271389EA-6B69-4035-B545-453C3E7A67CE}" type="presParOf" srcId="{1E1C6FFD-FD57-4BA2-AE2B-1093A59E3247}" destId="{009C3E04-B7B8-4AB9-A76C-182D73B48DE0}" srcOrd="9" destOrd="0" presId="urn:microsoft.com/office/officeart/2005/8/layout/cycle6"/>
    <dgm:cxn modelId="{0FA2D98F-ED72-4523-8D23-C7C89BFFAEA1}" type="presParOf" srcId="{1E1C6FFD-FD57-4BA2-AE2B-1093A59E3247}" destId="{038E6147-0F6E-468A-9594-F97B7E1C105B}" srcOrd="10" destOrd="0" presId="urn:microsoft.com/office/officeart/2005/8/layout/cycle6"/>
    <dgm:cxn modelId="{EE4E4FDB-6031-44E0-A3B6-8CB6E12DD713}" type="presParOf" srcId="{1E1C6FFD-FD57-4BA2-AE2B-1093A59E3247}" destId="{5E3D6E8F-582E-46B6-97D5-E476CD7B6945}" srcOrd="11" destOrd="0" presId="urn:microsoft.com/office/officeart/2005/8/layout/cycle6"/>
    <dgm:cxn modelId="{E2D8B23C-C753-4C1E-A803-A61C758839C7}" type="presParOf" srcId="{1E1C6FFD-FD57-4BA2-AE2B-1093A59E3247}" destId="{1A579A61-C535-4E68-878C-7F0C1FEB1231}" srcOrd="12" destOrd="0" presId="urn:microsoft.com/office/officeart/2005/8/layout/cycle6"/>
    <dgm:cxn modelId="{80E49FEC-59DE-4C29-A12D-29A01082C509}" type="presParOf" srcId="{1E1C6FFD-FD57-4BA2-AE2B-1093A59E3247}" destId="{E7CA0290-7CFE-472B-BA4C-7E139CC26551}" srcOrd="13" destOrd="0" presId="urn:microsoft.com/office/officeart/2005/8/layout/cycle6"/>
    <dgm:cxn modelId="{F6AC91C1-B38C-4FD2-94A2-907FBD528D0E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BD904CF5-CA97-4607-A66C-A2C2C650034F}" type="presOf" srcId="{9111A3CE-5D17-493F-86CC-FA78D60822C7}" destId="{7438BE94-0888-4DC3-A608-7A79298E2B60}" srcOrd="0" destOrd="0" presId="urn:microsoft.com/office/officeart/2005/8/layout/cycle6"/>
    <dgm:cxn modelId="{A788AF74-6FCA-4203-8F15-0BFADB777378}" type="presOf" srcId="{8F929C17-781A-4DE1-87F5-E9B9B372ED52}" destId="{0A2CE1ED-34FC-48EB-9BCE-59FA3C2970F6}" srcOrd="0" destOrd="0" presId="urn:microsoft.com/office/officeart/2005/8/layout/cycle6"/>
    <dgm:cxn modelId="{DC31A9AB-1512-45F6-9952-E6B902823269}" type="presOf" srcId="{F3661D4E-60B6-49E9-8FC6-DE2A7BD7ED18}" destId="{2760523C-9B29-49F1-AB9A-BDF9032E87D4}" srcOrd="0" destOrd="0" presId="urn:microsoft.com/office/officeart/2005/8/layout/cycle6"/>
    <dgm:cxn modelId="{102E3750-6C22-4C7C-B884-9EE363750DAA}" type="presOf" srcId="{89C90295-5C60-43BE-A7A8-C5391233159F}" destId="{85776D35-7C1C-4D29-A63A-FFCBA9D946CF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1B87319F-7933-464E-B4D3-75F9083BB667}" type="presOf" srcId="{D6533149-4DAE-431D-B60A-861F86283342}" destId="{009C3E04-B7B8-4AB9-A76C-182D73B48DE0}" srcOrd="0" destOrd="0" presId="urn:microsoft.com/office/officeart/2005/8/layout/cycle6"/>
    <dgm:cxn modelId="{21F628F0-8043-4F25-BC46-4C761FA47A38}" type="presOf" srcId="{FD13E10A-B634-49C5-BEB9-EB70AAE59D4F}" destId="{A663AEDB-028D-43FA-9629-12052A97C461}" srcOrd="0" destOrd="0" presId="urn:microsoft.com/office/officeart/2005/8/layout/cycle6"/>
    <dgm:cxn modelId="{8CD0AD9D-385C-44B8-B65D-7EDA3F559962}" type="presOf" srcId="{AF4349B5-E9E9-4DFE-BA05-C4DE5ADBF3F9}" destId="{1A579A61-C535-4E68-878C-7F0C1FEB1231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A9F6F1B2-2A7B-4AE3-B30A-8908702745A4}" type="presOf" srcId="{F1281BBA-FCD4-44B4-BE01-9F17BD4791CB}" destId="{9D9443A4-21C4-417C-8353-0B5C208E2069}" srcOrd="0" destOrd="0" presId="urn:microsoft.com/office/officeart/2005/8/layout/cycle6"/>
    <dgm:cxn modelId="{D5EA5C8A-D209-4AF0-ACD2-4AB5659E7732}" type="presOf" srcId="{5094E338-E850-44AC-A144-A67860A5041F}" destId="{5E3D6E8F-582E-46B6-97D5-E476CD7B6945}" srcOrd="0" destOrd="0" presId="urn:microsoft.com/office/officeart/2005/8/layout/cycle6"/>
    <dgm:cxn modelId="{C956968F-C460-47A4-B98F-9842CDCBB0D4}" type="presOf" srcId="{BD86FB34-7F00-49C4-A887-675AA0B58BF4}" destId="{F3C7EC18-DEF3-4FB4-9689-6931EB903E5F}" srcOrd="0" destOrd="0" presId="urn:microsoft.com/office/officeart/2005/8/layout/cycle6"/>
    <dgm:cxn modelId="{36CD9590-CC62-4505-AA0C-D01F78077858}" type="presOf" srcId="{8F52C825-2922-48F2-A534-3F0A3099A193}" destId="{1E1C6FFD-FD57-4BA2-AE2B-1093A59E3247}" srcOrd="0" destOrd="0" presId="urn:microsoft.com/office/officeart/2005/8/layout/cycle6"/>
    <dgm:cxn modelId="{FF9D9CBE-F945-4C13-83BA-32B37F8D8985}" type="presParOf" srcId="{1E1C6FFD-FD57-4BA2-AE2B-1093A59E3247}" destId="{85776D35-7C1C-4D29-A63A-FFCBA9D946CF}" srcOrd="0" destOrd="0" presId="urn:microsoft.com/office/officeart/2005/8/layout/cycle6"/>
    <dgm:cxn modelId="{F553A73A-D8FC-4E89-A7A3-080891197D27}" type="presParOf" srcId="{1E1C6FFD-FD57-4BA2-AE2B-1093A59E3247}" destId="{756027B8-6778-41F3-9203-B0405DE7A195}" srcOrd="1" destOrd="0" presId="urn:microsoft.com/office/officeart/2005/8/layout/cycle6"/>
    <dgm:cxn modelId="{D25A0193-16DF-4A37-BADD-74F78B6E1A4B}" type="presParOf" srcId="{1E1C6FFD-FD57-4BA2-AE2B-1093A59E3247}" destId="{0A2CE1ED-34FC-48EB-9BCE-59FA3C2970F6}" srcOrd="2" destOrd="0" presId="urn:microsoft.com/office/officeart/2005/8/layout/cycle6"/>
    <dgm:cxn modelId="{3AB6D80E-BCD3-4440-9E21-B3DE98C3019A}" type="presParOf" srcId="{1E1C6FFD-FD57-4BA2-AE2B-1093A59E3247}" destId="{A663AEDB-028D-43FA-9629-12052A97C461}" srcOrd="3" destOrd="0" presId="urn:microsoft.com/office/officeart/2005/8/layout/cycle6"/>
    <dgm:cxn modelId="{485CB9FE-147B-4B58-881D-C62F0FDF5F24}" type="presParOf" srcId="{1E1C6FFD-FD57-4BA2-AE2B-1093A59E3247}" destId="{47AB432A-90A7-418E-AE6F-422DED68C74A}" srcOrd="4" destOrd="0" presId="urn:microsoft.com/office/officeart/2005/8/layout/cycle6"/>
    <dgm:cxn modelId="{E7215551-B0EF-43F6-98EB-96C1AECDBCB7}" type="presParOf" srcId="{1E1C6FFD-FD57-4BA2-AE2B-1093A59E3247}" destId="{2760523C-9B29-49F1-AB9A-BDF9032E87D4}" srcOrd="5" destOrd="0" presId="urn:microsoft.com/office/officeart/2005/8/layout/cycle6"/>
    <dgm:cxn modelId="{5E948DA7-7D92-462B-BC08-141777705171}" type="presParOf" srcId="{1E1C6FFD-FD57-4BA2-AE2B-1093A59E3247}" destId="{F3C7EC18-DEF3-4FB4-9689-6931EB903E5F}" srcOrd="6" destOrd="0" presId="urn:microsoft.com/office/officeart/2005/8/layout/cycle6"/>
    <dgm:cxn modelId="{A2DEF541-7B7C-4D60-B3C8-5BEED1C3C065}" type="presParOf" srcId="{1E1C6FFD-FD57-4BA2-AE2B-1093A59E3247}" destId="{CCF3A879-A10C-444B-9671-A4ABFFE2707C}" srcOrd="7" destOrd="0" presId="urn:microsoft.com/office/officeart/2005/8/layout/cycle6"/>
    <dgm:cxn modelId="{D9540BA8-E680-474A-B930-410D648B6CFE}" type="presParOf" srcId="{1E1C6FFD-FD57-4BA2-AE2B-1093A59E3247}" destId="{7438BE94-0888-4DC3-A608-7A79298E2B60}" srcOrd="8" destOrd="0" presId="urn:microsoft.com/office/officeart/2005/8/layout/cycle6"/>
    <dgm:cxn modelId="{EEF342D8-1DEA-4B3E-BCB1-A8B7A01BA26E}" type="presParOf" srcId="{1E1C6FFD-FD57-4BA2-AE2B-1093A59E3247}" destId="{009C3E04-B7B8-4AB9-A76C-182D73B48DE0}" srcOrd="9" destOrd="0" presId="urn:microsoft.com/office/officeart/2005/8/layout/cycle6"/>
    <dgm:cxn modelId="{B1DF5DD1-F03B-46EA-B62B-6187DD9691EE}" type="presParOf" srcId="{1E1C6FFD-FD57-4BA2-AE2B-1093A59E3247}" destId="{038E6147-0F6E-468A-9594-F97B7E1C105B}" srcOrd="10" destOrd="0" presId="urn:microsoft.com/office/officeart/2005/8/layout/cycle6"/>
    <dgm:cxn modelId="{055DF72C-782F-4709-A605-EC124A0EC499}" type="presParOf" srcId="{1E1C6FFD-FD57-4BA2-AE2B-1093A59E3247}" destId="{5E3D6E8F-582E-46B6-97D5-E476CD7B6945}" srcOrd="11" destOrd="0" presId="urn:microsoft.com/office/officeart/2005/8/layout/cycle6"/>
    <dgm:cxn modelId="{EF6F02B8-3BC1-46F5-8863-4D1D7AD998E0}" type="presParOf" srcId="{1E1C6FFD-FD57-4BA2-AE2B-1093A59E3247}" destId="{1A579A61-C535-4E68-878C-7F0C1FEB1231}" srcOrd="12" destOrd="0" presId="urn:microsoft.com/office/officeart/2005/8/layout/cycle6"/>
    <dgm:cxn modelId="{00847C54-0B5B-418A-B6BF-B83481EC05EC}" type="presParOf" srcId="{1E1C6FFD-FD57-4BA2-AE2B-1093A59E3247}" destId="{E7CA0290-7CFE-472B-BA4C-7E139CC26551}" srcOrd="13" destOrd="0" presId="urn:microsoft.com/office/officeart/2005/8/layout/cycle6"/>
    <dgm:cxn modelId="{C878924B-0EE9-4CEF-8332-1D58CB49093A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F1ADDD03-280F-4547-98F7-FF6561E3930E}" type="presOf" srcId="{BD86FB34-7F00-49C4-A887-675AA0B58BF4}" destId="{F3C7EC18-DEF3-4FB4-9689-6931EB903E5F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BE3C2BD1-46EA-414E-AB4A-E591C6A3AAB3}" type="presOf" srcId="{F3661D4E-60B6-49E9-8FC6-DE2A7BD7ED18}" destId="{2760523C-9B29-49F1-AB9A-BDF9032E87D4}" srcOrd="0" destOrd="0" presId="urn:microsoft.com/office/officeart/2005/8/layout/cycle6"/>
    <dgm:cxn modelId="{6F6339B7-8B40-4266-83C3-D76F8475CA44}" type="presOf" srcId="{F1281BBA-FCD4-44B4-BE01-9F17BD4791CB}" destId="{9D9443A4-21C4-417C-8353-0B5C208E2069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69C27992-C92D-4B1A-ABD4-8DCA67F92AC2}" type="presOf" srcId="{FD13E10A-B634-49C5-BEB9-EB70AAE59D4F}" destId="{A663AEDB-028D-43FA-9629-12052A97C46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4568EB13-CD82-4A4F-9122-2821B7AF1B03}" type="presOf" srcId="{D6533149-4DAE-431D-B60A-861F86283342}" destId="{009C3E04-B7B8-4AB9-A76C-182D73B48DE0}" srcOrd="0" destOrd="0" presId="urn:microsoft.com/office/officeart/2005/8/layout/cycle6"/>
    <dgm:cxn modelId="{0004DB32-575A-46CD-A7D7-1BB3821B9A14}" type="presOf" srcId="{8F929C17-781A-4DE1-87F5-E9B9B372ED52}" destId="{0A2CE1ED-34FC-48EB-9BCE-59FA3C2970F6}" srcOrd="0" destOrd="0" presId="urn:microsoft.com/office/officeart/2005/8/layout/cycle6"/>
    <dgm:cxn modelId="{26E3A252-57B9-4389-86D9-7F85AA60165B}" type="presOf" srcId="{5094E338-E850-44AC-A144-A67860A5041F}" destId="{5E3D6E8F-582E-46B6-97D5-E476CD7B6945}" srcOrd="0" destOrd="0" presId="urn:microsoft.com/office/officeart/2005/8/layout/cycle6"/>
    <dgm:cxn modelId="{3AD611DC-761F-4FBB-9246-97898B76882B}" type="presOf" srcId="{89C90295-5C60-43BE-A7A8-C5391233159F}" destId="{85776D35-7C1C-4D29-A63A-FFCBA9D946CF}" srcOrd="0" destOrd="0" presId="urn:microsoft.com/office/officeart/2005/8/layout/cycle6"/>
    <dgm:cxn modelId="{0FF5EE98-EA6E-4936-9876-7C8D14C8C868}" type="presOf" srcId="{8F52C825-2922-48F2-A534-3F0A3099A193}" destId="{1E1C6FFD-FD57-4BA2-AE2B-1093A59E3247}" srcOrd="0" destOrd="0" presId="urn:microsoft.com/office/officeart/2005/8/layout/cycle6"/>
    <dgm:cxn modelId="{BD8BF7E2-1478-462B-824F-AEC622A26B38}" type="presOf" srcId="{9111A3CE-5D17-493F-86CC-FA78D60822C7}" destId="{7438BE94-0888-4DC3-A608-7A79298E2B60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2D1A0C15-1684-4790-B396-E991D44FF337}" type="presOf" srcId="{AF4349B5-E9E9-4DFE-BA05-C4DE5ADBF3F9}" destId="{1A579A61-C535-4E68-878C-7F0C1FEB1231}" srcOrd="0" destOrd="0" presId="urn:microsoft.com/office/officeart/2005/8/layout/cycle6"/>
    <dgm:cxn modelId="{1EDEB108-F5B8-4B85-8B30-4CBF08DFD538}" type="presParOf" srcId="{1E1C6FFD-FD57-4BA2-AE2B-1093A59E3247}" destId="{85776D35-7C1C-4D29-A63A-FFCBA9D946CF}" srcOrd="0" destOrd="0" presId="urn:microsoft.com/office/officeart/2005/8/layout/cycle6"/>
    <dgm:cxn modelId="{DA541A06-95D3-44E7-8065-959BC44784CB}" type="presParOf" srcId="{1E1C6FFD-FD57-4BA2-AE2B-1093A59E3247}" destId="{756027B8-6778-41F3-9203-B0405DE7A195}" srcOrd="1" destOrd="0" presId="urn:microsoft.com/office/officeart/2005/8/layout/cycle6"/>
    <dgm:cxn modelId="{B04851DC-C7D5-4D8C-8472-18DBE6C320B2}" type="presParOf" srcId="{1E1C6FFD-FD57-4BA2-AE2B-1093A59E3247}" destId="{0A2CE1ED-34FC-48EB-9BCE-59FA3C2970F6}" srcOrd="2" destOrd="0" presId="urn:microsoft.com/office/officeart/2005/8/layout/cycle6"/>
    <dgm:cxn modelId="{64CF2BFB-5ECF-451A-80A3-CEF856BA709F}" type="presParOf" srcId="{1E1C6FFD-FD57-4BA2-AE2B-1093A59E3247}" destId="{A663AEDB-028D-43FA-9629-12052A97C461}" srcOrd="3" destOrd="0" presId="urn:microsoft.com/office/officeart/2005/8/layout/cycle6"/>
    <dgm:cxn modelId="{848A0F20-B648-4617-A5A0-936C3269FAE5}" type="presParOf" srcId="{1E1C6FFD-FD57-4BA2-AE2B-1093A59E3247}" destId="{47AB432A-90A7-418E-AE6F-422DED68C74A}" srcOrd="4" destOrd="0" presId="urn:microsoft.com/office/officeart/2005/8/layout/cycle6"/>
    <dgm:cxn modelId="{DEF4CBE6-FCFC-4A19-87C4-073E5DF2C5E2}" type="presParOf" srcId="{1E1C6FFD-FD57-4BA2-AE2B-1093A59E3247}" destId="{2760523C-9B29-49F1-AB9A-BDF9032E87D4}" srcOrd="5" destOrd="0" presId="urn:microsoft.com/office/officeart/2005/8/layout/cycle6"/>
    <dgm:cxn modelId="{D1A628C5-90CB-4E1D-896E-76F301500E2B}" type="presParOf" srcId="{1E1C6FFD-FD57-4BA2-AE2B-1093A59E3247}" destId="{F3C7EC18-DEF3-4FB4-9689-6931EB903E5F}" srcOrd="6" destOrd="0" presId="urn:microsoft.com/office/officeart/2005/8/layout/cycle6"/>
    <dgm:cxn modelId="{40165AAC-DE1D-464A-8E76-5962F11084B4}" type="presParOf" srcId="{1E1C6FFD-FD57-4BA2-AE2B-1093A59E3247}" destId="{CCF3A879-A10C-444B-9671-A4ABFFE2707C}" srcOrd="7" destOrd="0" presId="urn:microsoft.com/office/officeart/2005/8/layout/cycle6"/>
    <dgm:cxn modelId="{B28D7E4D-956E-4BB2-94B7-0C6DE74938A7}" type="presParOf" srcId="{1E1C6FFD-FD57-4BA2-AE2B-1093A59E3247}" destId="{7438BE94-0888-4DC3-A608-7A79298E2B60}" srcOrd="8" destOrd="0" presId="urn:microsoft.com/office/officeart/2005/8/layout/cycle6"/>
    <dgm:cxn modelId="{4056E1B4-9EF2-4A85-B222-4CF2EEEBC61C}" type="presParOf" srcId="{1E1C6FFD-FD57-4BA2-AE2B-1093A59E3247}" destId="{009C3E04-B7B8-4AB9-A76C-182D73B48DE0}" srcOrd="9" destOrd="0" presId="urn:microsoft.com/office/officeart/2005/8/layout/cycle6"/>
    <dgm:cxn modelId="{1DFFA025-A3C4-4261-8A32-1E1D271235BD}" type="presParOf" srcId="{1E1C6FFD-FD57-4BA2-AE2B-1093A59E3247}" destId="{038E6147-0F6E-468A-9594-F97B7E1C105B}" srcOrd="10" destOrd="0" presId="urn:microsoft.com/office/officeart/2005/8/layout/cycle6"/>
    <dgm:cxn modelId="{4913C279-1266-4D08-9D33-3617B3E0E2B1}" type="presParOf" srcId="{1E1C6FFD-FD57-4BA2-AE2B-1093A59E3247}" destId="{5E3D6E8F-582E-46B6-97D5-E476CD7B6945}" srcOrd="11" destOrd="0" presId="urn:microsoft.com/office/officeart/2005/8/layout/cycle6"/>
    <dgm:cxn modelId="{AE82DD6F-AA86-4FB3-8B4B-C09715AB6640}" type="presParOf" srcId="{1E1C6FFD-FD57-4BA2-AE2B-1093A59E3247}" destId="{1A579A61-C535-4E68-878C-7F0C1FEB1231}" srcOrd="12" destOrd="0" presId="urn:microsoft.com/office/officeart/2005/8/layout/cycle6"/>
    <dgm:cxn modelId="{472B2903-9314-4D8B-8777-DC5381948E23}" type="presParOf" srcId="{1E1C6FFD-FD57-4BA2-AE2B-1093A59E3247}" destId="{E7CA0290-7CFE-472B-BA4C-7E139CC26551}" srcOrd="13" destOrd="0" presId="urn:microsoft.com/office/officeart/2005/8/layout/cycle6"/>
    <dgm:cxn modelId="{70B0424C-23AA-4ED8-A432-0C72F4BC68FB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528C329D-50B4-437C-AD4B-A611AAB3BFFD}" type="presOf" srcId="{1D53EFC1-D439-4AF7-BD1B-C3AC5AC22249}" destId="{FEA71A44-AB68-42C0-9BD5-73F0D1C6E9E5}" srcOrd="0" destOrd="0" presId="urn:microsoft.com/office/officeart/2005/8/layout/hProcess9"/>
    <dgm:cxn modelId="{823D43FA-3CAA-4AF3-963B-E645DE7D0721}" type="presOf" srcId="{0504CC7F-4AE9-4FCF-A382-8C6F3DD9D811}" destId="{77C2B802-E338-41F4-94AE-87AC600734EA}" srcOrd="0" destOrd="0" presId="urn:microsoft.com/office/officeart/2005/8/layout/hProcess9"/>
    <dgm:cxn modelId="{36E95CD0-DD80-4DDE-B4D5-9D0468AFB351}" type="presOf" srcId="{DB2D6CDB-7961-4015-A0EA-84AF1D3C6131}" destId="{8BA7748C-72A5-4861-A2E9-69D075AB833F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C0BE68C6-D097-42F9-BA03-A884CC4F4BEA}" type="presOf" srcId="{77BFF216-F698-4187-81E0-FE4AE3571C59}" destId="{DD53EC82-C8CE-4E46-B261-52BF73E00E22}" srcOrd="0" destOrd="0" presId="urn:microsoft.com/office/officeart/2005/8/layout/hProcess9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F6A84B15-1610-4B0A-A0BB-66F0A482DF95}" type="presOf" srcId="{FD615D5C-84BB-49A5-B131-3F114A5257B7}" destId="{23BF7F99-F5FA-465C-820F-249679B63392}" srcOrd="0" destOrd="0" presId="urn:microsoft.com/office/officeart/2005/8/layout/hProcess9"/>
    <dgm:cxn modelId="{907C83B8-69C1-448C-B947-2A207BB69D9D}" type="presOf" srcId="{46B4FB91-C9B5-47DA-A2A8-86A0C15C10BD}" destId="{7DEDF855-57A6-40A9-9087-73F2737819AB}" srcOrd="0" destOrd="0" presId="urn:microsoft.com/office/officeart/2005/8/layout/hProcess9"/>
    <dgm:cxn modelId="{784D4530-9DD6-4A0D-8A33-7F08BFC19200}" type="presParOf" srcId="{23BF7F99-F5FA-465C-820F-249679B63392}" destId="{D5E5FC4F-A0E0-4207-848B-FA7BA89A6673}" srcOrd="0" destOrd="0" presId="urn:microsoft.com/office/officeart/2005/8/layout/hProcess9"/>
    <dgm:cxn modelId="{28F554FE-64AD-473E-A8F2-1D7645CA41B0}" type="presParOf" srcId="{23BF7F99-F5FA-465C-820F-249679B63392}" destId="{FD9DF27D-EE1D-4054-855C-24D7207F7DF8}" srcOrd="1" destOrd="0" presId="urn:microsoft.com/office/officeart/2005/8/layout/hProcess9"/>
    <dgm:cxn modelId="{CD223AD6-0979-44F1-9901-4FB7BC481DA8}" type="presParOf" srcId="{FD9DF27D-EE1D-4054-855C-24D7207F7DF8}" destId="{7DEDF855-57A6-40A9-9087-73F2737819AB}" srcOrd="0" destOrd="0" presId="urn:microsoft.com/office/officeart/2005/8/layout/hProcess9"/>
    <dgm:cxn modelId="{5DEDA0D6-18B7-495D-9306-DADA6945CCF5}" type="presParOf" srcId="{FD9DF27D-EE1D-4054-855C-24D7207F7DF8}" destId="{72AB5E51-8379-483F-8F58-B6252187EE54}" srcOrd="1" destOrd="0" presId="urn:microsoft.com/office/officeart/2005/8/layout/hProcess9"/>
    <dgm:cxn modelId="{2B7DE582-FD7B-4812-8FAE-19C4E9300BCA}" type="presParOf" srcId="{FD9DF27D-EE1D-4054-855C-24D7207F7DF8}" destId="{77C2B802-E338-41F4-94AE-87AC600734EA}" srcOrd="2" destOrd="0" presId="urn:microsoft.com/office/officeart/2005/8/layout/hProcess9"/>
    <dgm:cxn modelId="{E90BFE7F-1577-4D77-9527-A8C29D020A7F}" type="presParOf" srcId="{FD9DF27D-EE1D-4054-855C-24D7207F7DF8}" destId="{7D3370E5-B068-4515-B6B9-9405A41A9F93}" srcOrd="3" destOrd="0" presId="urn:microsoft.com/office/officeart/2005/8/layout/hProcess9"/>
    <dgm:cxn modelId="{13BBBBF2-E988-4249-98C9-796DCB12526F}" type="presParOf" srcId="{FD9DF27D-EE1D-4054-855C-24D7207F7DF8}" destId="{8BA7748C-72A5-4861-A2E9-69D075AB833F}" srcOrd="4" destOrd="0" presId="urn:microsoft.com/office/officeart/2005/8/layout/hProcess9"/>
    <dgm:cxn modelId="{61A734BA-9D93-4185-8371-C463918C5DF8}" type="presParOf" srcId="{FD9DF27D-EE1D-4054-855C-24D7207F7DF8}" destId="{478C2FD2-65BA-4A51-960F-FA8941003FC4}" srcOrd="5" destOrd="0" presId="urn:microsoft.com/office/officeart/2005/8/layout/hProcess9"/>
    <dgm:cxn modelId="{5D6B8E90-4535-4A5C-852D-8451E4CADB6D}" type="presParOf" srcId="{FD9DF27D-EE1D-4054-855C-24D7207F7DF8}" destId="{DD53EC82-C8CE-4E46-B261-52BF73E00E22}" srcOrd="6" destOrd="0" presId="urn:microsoft.com/office/officeart/2005/8/layout/hProcess9"/>
    <dgm:cxn modelId="{C6BF43C7-4D1D-4F37-B857-2BE2B9BDB3C3}" type="presParOf" srcId="{FD9DF27D-EE1D-4054-855C-24D7207F7DF8}" destId="{1AFA253C-B1C1-4B6B-94ED-ADFBA91AC995}" srcOrd="7" destOrd="0" presId="urn:microsoft.com/office/officeart/2005/8/layout/hProcess9"/>
    <dgm:cxn modelId="{4F064587-CF6C-40E4-A155-27036A53533F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/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D9D97094-B925-4650-AC4B-6A1791A0C4F0}" type="presOf" srcId="{D6533149-4DAE-431D-B60A-861F86283342}" destId="{009C3E04-B7B8-4AB9-A76C-182D73B48DE0}" srcOrd="0" destOrd="0" presId="urn:microsoft.com/office/officeart/2005/8/layout/cycle6"/>
    <dgm:cxn modelId="{11F3E230-3C1D-40B4-AE08-52404056A579}" type="presOf" srcId="{8F52C825-2922-48F2-A534-3F0A3099A193}" destId="{1E1C6FFD-FD57-4BA2-AE2B-1093A59E3247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DCE0E6A7-101A-4A28-9DC7-2BDA7BA3B30F}" type="presOf" srcId="{5094E338-E850-44AC-A144-A67860A5041F}" destId="{5E3D6E8F-582E-46B6-97D5-E476CD7B6945}" srcOrd="0" destOrd="0" presId="urn:microsoft.com/office/officeart/2005/8/layout/cycle6"/>
    <dgm:cxn modelId="{BDF6B6D1-6C9A-4819-ADFB-419918590A89}" type="presOf" srcId="{9111A3CE-5D17-493F-86CC-FA78D60822C7}" destId="{7438BE94-0888-4DC3-A608-7A79298E2B60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68D2E77E-BA3D-43CF-A70D-5E01DF0A2841}" type="presOf" srcId="{AF4349B5-E9E9-4DFE-BA05-C4DE5ADBF3F9}" destId="{1A579A61-C535-4E68-878C-7F0C1FEB1231}" srcOrd="0" destOrd="0" presId="urn:microsoft.com/office/officeart/2005/8/layout/cycle6"/>
    <dgm:cxn modelId="{A178C05C-07B0-406A-96A6-AC06B8815D05}" type="presOf" srcId="{8F929C17-781A-4DE1-87F5-E9B9B372ED52}" destId="{0A2CE1ED-34FC-48EB-9BCE-59FA3C2970F6}" srcOrd="0" destOrd="0" presId="urn:microsoft.com/office/officeart/2005/8/layout/cycle6"/>
    <dgm:cxn modelId="{905B75B6-12A3-4DB2-A554-5A35647C7200}" type="presOf" srcId="{BD86FB34-7F00-49C4-A887-675AA0B58BF4}" destId="{F3C7EC18-DEF3-4FB4-9689-6931EB903E5F}" srcOrd="0" destOrd="0" presId="urn:microsoft.com/office/officeart/2005/8/layout/cycle6"/>
    <dgm:cxn modelId="{401904B8-0C0D-479C-9C3A-653D77C24783}" type="presOf" srcId="{89C90295-5C60-43BE-A7A8-C5391233159F}" destId="{85776D35-7C1C-4D29-A63A-FFCBA9D946CF}" srcOrd="0" destOrd="0" presId="urn:microsoft.com/office/officeart/2005/8/layout/cycle6"/>
    <dgm:cxn modelId="{BE9A59F4-32B7-4A34-B911-DF491F3FB230}" type="presOf" srcId="{FD13E10A-B634-49C5-BEB9-EB70AAE59D4F}" destId="{A663AEDB-028D-43FA-9629-12052A97C461}" srcOrd="0" destOrd="0" presId="urn:microsoft.com/office/officeart/2005/8/layout/cycle6"/>
    <dgm:cxn modelId="{8407DAA1-DDE5-46A6-9BD8-CF7A0B19C5AE}" type="presOf" srcId="{F1281BBA-FCD4-44B4-BE01-9F17BD4791CB}" destId="{9D9443A4-21C4-417C-8353-0B5C208E2069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E626B0B2-F21E-4B7C-9CF9-C5A327A4976D}" type="presOf" srcId="{F3661D4E-60B6-49E9-8FC6-DE2A7BD7ED18}" destId="{2760523C-9B29-49F1-AB9A-BDF9032E87D4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D83A661B-BD9E-4A5C-953A-F2B0E67ACEB0}" type="presParOf" srcId="{1E1C6FFD-FD57-4BA2-AE2B-1093A59E3247}" destId="{85776D35-7C1C-4D29-A63A-FFCBA9D946CF}" srcOrd="0" destOrd="0" presId="urn:microsoft.com/office/officeart/2005/8/layout/cycle6"/>
    <dgm:cxn modelId="{A81AD284-6E74-4482-83C1-8FF006AEEAAD}" type="presParOf" srcId="{1E1C6FFD-FD57-4BA2-AE2B-1093A59E3247}" destId="{756027B8-6778-41F3-9203-B0405DE7A195}" srcOrd="1" destOrd="0" presId="urn:microsoft.com/office/officeart/2005/8/layout/cycle6"/>
    <dgm:cxn modelId="{C2C8C172-879E-4650-9205-CF8F409C3DFD}" type="presParOf" srcId="{1E1C6FFD-FD57-4BA2-AE2B-1093A59E3247}" destId="{0A2CE1ED-34FC-48EB-9BCE-59FA3C2970F6}" srcOrd="2" destOrd="0" presId="urn:microsoft.com/office/officeart/2005/8/layout/cycle6"/>
    <dgm:cxn modelId="{3F52DC57-2B09-4CD1-B1C3-8DE864BA8B42}" type="presParOf" srcId="{1E1C6FFD-FD57-4BA2-AE2B-1093A59E3247}" destId="{A663AEDB-028D-43FA-9629-12052A97C461}" srcOrd="3" destOrd="0" presId="urn:microsoft.com/office/officeart/2005/8/layout/cycle6"/>
    <dgm:cxn modelId="{D05382B4-CD8F-49C8-B518-536C2BF3825F}" type="presParOf" srcId="{1E1C6FFD-FD57-4BA2-AE2B-1093A59E3247}" destId="{47AB432A-90A7-418E-AE6F-422DED68C74A}" srcOrd="4" destOrd="0" presId="urn:microsoft.com/office/officeart/2005/8/layout/cycle6"/>
    <dgm:cxn modelId="{49DF0ACA-0E94-47E7-A278-EC9C160DA44D}" type="presParOf" srcId="{1E1C6FFD-FD57-4BA2-AE2B-1093A59E3247}" destId="{2760523C-9B29-49F1-AB9A-BDF9032E87D4}" srcOrd="5" destOrd="0" presId="urn:microsoft.com/office/officeart/2005/8/layout/cycle6"/>
    <dgm:cxn modelId="{B4326317-BB34-4D93-837D-960939DF3DF1}" type="presParOf" srcId="{1E1C6FFD-FD57-4BA2-AE2B-1093A59E3247}" destId="{F3C7EC18-DEF3-4FB4-9689-6931EB903E5F}" srcOrd="6" destOrd="0" presId="urn:microsoft.com/office/officeart/2005/8/layout/cycle6"/>
    <dgm:cxn modelId="{02552611-0DD7-4A50-BDA3-DA73479506EF}" type="presParOf" srcId="{1E1C6FFD-FD57-4BA2-AE2B-1093A59E3247}" destId="{CCF3A879-A10C-444B-9671-A4ABFFE2707C}" srcOrd="7" destOrd="0" presId="urn:microsoft.com/office/officeart/2005/8/layout/cycle6"/>
    <dgm:cxn modelId="{E8D069FC-8E0A-4A1B-A690-57326302FE0F}" type="presParOf" srcId="{1E1C6FFD-FD57-4BA2-AE2B-1093A59E3247}" destId="{7438BE94-0888-4DC3-A608-7A79298E2B60}" srcOrd="8" destOrd="0" presId="urn:microsoft.com/office/officeart/2005/8/layout/cycle6"/>
    <dgm:cxn modelId="{9CFA3F24-393E-4CE4-BABC-23ACD961BDAC}" type="presParOf" srcId="{1E1C6FFD-FD57-4BA2-AE2B-1093A59E3247}" destId="{009C3E04-B7B8-4AB9-A76C-182D73B48DE0}" srcOrd="9" destOrd="0" presId="urn:microsoft.com/office/officeart/2005/8/layout/cycle6"/>
    <dgm:cxn modelId="{070F56D4-E949-4118-A519-E1E580D7A489}" type="presParOf" srcId="{1E1C6FFD-FD57-4BA2-AE2B-1093A59E3247}" destId="{038E6147-0F6E-468A-9594-F97B7E1C105B}" srcOrd="10" destOrd="0" presId="urn:microsoft.com/office/officeart/2005/8/layout/cycle6"/>
    <dgm:cxn modelId="{B905617A-3B03-4F5B-AA9A-39A887B7BA34}" type="presParOf" srcId="{1E1C6FFD-FD57-4BA2-AE2B-1093A59E3247}" destId="{5E3D6E8F-582E-46B6-97D5-E476CD7B6945}" srcOrd="11" destOrd="0" presId="urn:microsoft.com/office/officeart/2005/8/layout/cycle6"/>
    <dgm:cxn modelId="{F9301EF1-BF49-4516-8411-0A3DAA03C437}" type="presParOf" srcId="{1E1C6FFD-FD57-4BA2-AE2B-1093A59E3247}" destId="{1A579A61-C535-4E68-878C-7F0C1FEB1231}" srcOrd="12" destOrd="0" presId="urn:microsoft.com/office/officeart/2005/8/layout/cycle6"/>
    <dgm:cxn modelId="{74A624AE-ED66-4E77-8040-A2A56BDAB18B}" type="presParOf" srcId="{1E1C6FFD-FD57-4BA2-AE2B-1093A59E3247}" destId="{E7CA0290-7CFE-472B-BA4C-7E139CC26551}" srcOrd="13" destOrd="0" presId="urn:microsoft.com/office/officeart/2005/8/layout/cycle6"/>
    <dgm:cxn modelId="{7DC88620-F45C-48F0-8C0D-1E7ACBA438D0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98E73FB3-CDCA-412B-81B4-64463B745A00}" type="presOf" srcId="{AF4349B5-E9E9-4DFE-BA05-C4DE5ADBF3F9}" destId="{1A579A61-C535-4E68-878C-7F0C1FEB1231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BABAFE7D-8C89-4B77-851D-CFADA906289F}" type="presOf" srcId="{FD13E10A-B634-49C5-BEB9-EB70AAE59D4F}" destId="{A663AEDB-028D-43FA-9629-12052A97C461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236B5ED5-3076-4C4D-802D-040C8CF3EB4E}" type="presOf" srcId="{89C90295-5C60-43BE-A7A8-C5391233159F}" destId="{85776D35-7C1C-4D29-A63A-FFCBA9D946CF}" srcOrd="0" destOrd="0" presId="urn:microsoft.com/office/officeart/2005/8/layout/cycle6"/>
    <dgm:cxn modelId="{7C2583BE-6903-4EBE-864C-6C3C75C87291}" type="presOf" srcId="{F3661D4E-60B6-49E9-8FC6-DE2A7BD7ED18}" destId="{2760523C-9B29-49F1-AB9A-BDF9032E87D4}" srcOrd="0" destOrd="0" presId="urn:microsoft.com/office/officeart/2005/8/layout/cycle6"/>
    <dgm:cxn modelId="{5A0DD556-E9BF-42DD-9CA7-487AD2E3A7FE}" type="presOf" srcId="{BD86FB34-7F00-49C4-A887-675AA0B58BF4}" destId="{F3C7EC18-DEF3-4FB4-9689-6931EB903E5F}" srcOrd="0" destOrd="0" presId="urn:microsoft.com/office/officeart/2005/8/layout/cycle6"/>
    <dgm:cxn modelId="{CE3FD4F6-6D8E-4191-A09F-0EDE2DF39EEB}" type="presOf" srcId="{5094E338-E850-44AC-A144-A67860A5041F}" destId="{5E3D6E8F-582E-46B6-97D5-E476CD7B6945}" srcOrd="0" destOrd="0" presId="urn:microsoft.com/office/officeart/2005/8/layout/cycle6"/>
    <dgm:cxn modelId="{BFBDA879-B87D-4457-A2CE-69F7455AF529}" type="presOf" srcId="{8F52C825-2922-48F2-A534-3F0A3099A193}" destId="{1E1C6FFD-FD57-4BA2-AE2B-1093A59E3247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4CB1D2D8-6AE1-4BBD-87DB-A6BDEA2615E0}" type="presOf" srcId="{9111A3CE-5D17-493F-86CC-FA78D60822C7}" destId="{7438BE94-0888-4DC3-A608-7A79298E2B60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078AE7E4-D35E-4C2A-AEB4-D0C80FEB1FF3}" type="presOf" srcId="{8F929C17-781A-4DE1-87F5-E9B9B372ED52}" destId="{0A2CE1ED-34FC-48EB-9BCE-59FA3C2970F6}" srcOrd="0" destOrd="0" presId="urn:microsoft.com/office/officeart/2005/8/layout/cycle6"/>
    <dgm:cxn modelId="{9570ED0E-EE26-4CE6-A549-A6E5A5A40B50}" type="presOf" srcId="{F1281BBA-FCD4-44B4-BE01-9F17BD4791CB}" destId="{9D9443A4-21C4-417C-8353-0B5C208E2069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3892A077-67E0-409C-94A5-A49B5BCB350E}" type="presOf" srcId="{D6533149-4DAE-431D-B60A-861F86283342}" destId="{009C3E04-B7B8-4AB9-A76C-182D73B48DE0}" srcOrd="0" destOrd="0" presId="urn:microsoft.com/office/officeart/2005/8/layout/cycle6"/>
    <dgm:cxn modelId="{9BFF0E51-18F8-497A-A3CE-096C937FE890}" type="presParOf" srcId="{1E1C6FFD-FD57-4BA2-AE2B-1093A59E3247}" destId="{85776D35-7C1C-4D29-A63A-FFCBA9D946CF}" srcOrd="0" destOrd="0" presId="urn:microsoft.com/office/officeart/2005/8/layout/cycle6"/>
    <dgm:cxn modelId="{B812F0A2-200B-4D1B-842D-92C81C91F448}" type="presParOf" srcId="{1E1C6FFD-FD57-4BA2-AE2B-1093A59E3247}" destId="{756027B8-6778-41F3-9203-B0405DE7A195}" srcOrd="1" destOrd="0" presId="urn:microsoft.com/office/officeart/2005/8/layout/cycle6"/>
    <dgm:cxn modelId="{46FD7FDA-E6B8-431F-B82C-86F7F9B61C66}" type="presParOf" srcId="{1E1C6FFD-FD57-4BA2-AE2B-1093A59E3247}" destId="{0A2CE1ED-34FC-48EB-9BCE-59FA3C2970F6}" srcOrd="2" destOrd="0" presId="urn:microsoft.com/office/officeart/2005/8/layout/cycle6"/>
    <dgm:cxn modelId="{68D164C9-6A9D-40CE-9A1F-B111CE40487E}" type="presParOf" srcId="{1E1C6FFD-FD57-4BA2-AE2B-1093A59E3247}" destId="{A663AEDB-028D-43FA-9629-12052A97C461}" srcOrd="3" destOrd="0" presId="urn:microsoft.com/office/officeart/2005/8/layout/cycle6"/>
    <dgm:cxn modelId="{A01FB8C8-A2BC-4470-A12A-11E7C9FE4603}" type="presParOf" srcId="{1E1C6FFD-FD57-4BA2-AE2B-1093A59E3247}" destId="{47AB432A-90A7-418E-AE6F-422DED68C74A}" srcOrd="4" destOrd="0" presId="urn:microsoft.com/office/officeart/2005/8/layout/cycle6"/>
    <dgm:cxn modelId="{F61C5DEC-11D1-4AEB-B3E2-8646C5B2F475}" type="presParOf" srcId="{1E1C6FFD-FD57-4BA2-AE2B-1093A59E3247}" destId="{2760523C-9B29-49F1-AB9A-BDF9032E87D4}" srcOrd="5" destOrd="0" presId="urn:microsoft.com/office/officeart/2005/8/layout/cycle6"/>
    <dgm:cxn modelId="{A9B9A3D2-2365-42DF-B51B-39E86A275775}" type="presParOf" srcId="{1E1C6FFD-FD57-4BA2-AE2B-1093A59E3247}" destId="{F3C7EC18-DEF3-4FB4-9689-6931EB903E5F}" srcOrd="6" destOrd="0" presId="urn:microsoft.com/office/officeart/2005/8/layout/cycle6"/>
    <dgm:cxn modelId="{1B334206-E5B6-4996-A650-BF9F15DA464E}" type="presParOf" srcId="{1E1C6FFD-FD57-4BA2-AE2B-1093A59E3247}" destId="{CCF3A879-A10C-444B-9671-A4ABFFE2707C}" srcOrd="7" destOrd="0" presId="urn:microsoft.com/office/officeart/2005/8/layout/cycle6"/>
    <dgm:cxn modelId="{E90AC3E3-238A-47B3-AA7C-4A262DB9C6A4}" type="presParOf" srcId="{1E1C6FFD-FD57-4BA2-AE2B-1093A59E3247}" destId="{7438BE94-0888-4DC3-A608-7A79298E2B60}" srcOrd="8" destOrd="0" presId="urn:microsoft.com/office/officeart/2005/8/layout/cycle6"/>
    <dgm:cxn modelId="{FACF98A1-71B0-47A8-9955-363429A64728}" type="presParOf" srcId="{1E1C6FFD-FD57-4BA2-AE2B-1093A59E3247}" destId="{009C3E04-B7B8-4AB9-A76C-182D73B48DE0}" srcOrd="9" destOrd="0" presId="urn:microsoft.com/office/officeart/2005/8/layout/cycle6"/>
    <dgm:cxn modelId="{77C2F248-9F5F-46C5-B424-91501BD9E016}" type="presParOf" srcId="{1E1C6FFD-FD57-4BA2-AE2B-1093A59E3247}" destId="{038E6147-0F6E-468A-9594-F97B7E1C105B}" srcOrd="10" destOrd="0" presId="urn:microsoft.com/office/officeart/2005/8/layout/cycle6"/>
    <dgm:cxn modelId="{31C34140-BF86-4AFB-AC41-4DC7B155D372}" type="presParOf" srcId="{1E1C6FFD-FD57-4BA2-AE2B-1093A59E3247}" destId="{5E3D6E8F-582E-46B6-97D5-E476CD7B6945}" srcOrd="11" destOrd="0" presId="urn:microsoft.com/office/officeart/2005/8/layout/cycle6"/>
    <dgm:cxn modelId="{A09FAD69-1004-4757-9744-2AF32476E259}" type="presParOf" srcId="{1E1C6FFD-FD57-4BA2-AE2B-1093A59E3247}" destId="{1A579A61-C535-4E68-878C-7F0C1FEB1231}" srcOrd="12" destOrd="0" presId="urn:microsoft.com/office/officeart/2005/8/layout/cycle6"/>
    <dgm:cxn modelId="{3557E82A-987D-43D8-9109-F02CC8AE43F4}" type="presParOf" srcId="{1E1C6FFD-FD57-4BA2-AE2B-1093A59E3247}" destId="{E7CA0290-7CFE-472B-BA4C-7E139CC26551}" srcOrd="13" destOrd="0" presId="urn:microsoft.com/office/officeart/2005/8/layout/cycle6"/>
    <dgm:cxn modelId="{B676FE81-D181-4DF3-AA84-21213F5EB158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6984DB3F-5530-4D35-8663-AA6741BD962B}" type="presOf" srcId="{AF4349B5-E9E9-4DFE-BA05-C4DE5ADBF3F9}" destId="{1A579A61-C535-4E68-878C-7F0C1FEB1231}" srcOrd="0" destOrd="0" presId="urn:microsoft.com/office/officeart/2005/8/layout/cycle6"/>
    <dgm:cxn modelId="{D37CF589-83FF-4FB6-8B2C-13CE187D3809}" type="presOf" srcId="{89C90295-5C60-43BE-A7A8-C5391233159F}" destId="{85776D35-7C1C-4D29-A63A-FFCBA9D946CF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7F432DF1-5F33-480C-952D-84B4BE55F6A0}" type="presOf" srcId="{FD13E10A-B634-49C5-BEB9-EB70AAE59D4F}" destId="{A663AEDB-028D-43FA-9629-12052A97C461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F5868295-CEB9-4805-8079-237A9E3F0C79}" type="presOf" srcId="{BD86FB34-7F00-49C4-A887-675AA0B58BF4}" destId="{F3C7EC18-DEF3-4FB4-9689-6931EB903E5F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C782F74E-26C6-4E6E-8BD6-42731A936E22}" type="presOf" srcId="{F3661D4E-60B6-49E9-8FC6-DE2A7BD7ED18}" destId="{2760523C-9B29-49F1-AB9A-BDF9032E87D4}" srcOrd="0" destOrd="0" presId="urn:microsoft.com/office/officeart/2005/8/layout/cycle6"/>
    <dgm:cxn modelId="{FB1A3BEF-32DD-4CED-9D1A-47C8C963C2C8}" type="presOf" srcId="{9111A3CE-5D17-493F-86CC-FA78D60822C7}" destId="{7438BE94-0888-4DC3-A608-7A79298E2B60}" srcOrd="0" destOrd="0" presId="urn:microsoft.com/office/officeart/2005/8/layout/cycle6"/>
    <dgm:cxn modelId="{EE81488B-B2B6-4E85-83A7-66184AE59435}" type="presOf" srcId="{8F52C825-2922-48F2-A534-3F0A3099A193}" destId="{1E1C6FFD-FD57-4BA2-AE2B-1093A59E3247}" srcOrd="0" destOrd="0" presId="urn:microsoft.com/office/officeart/2005/8/layout/cycle6"/>
    <dgm:cxn modelId="{9EB794A7-FB81-4A43-95DE-EE9ED3F7DD5C}" type="presOf" srcId="{8F929C17-781A-4DE1-87F5-E9B9B372ED52}" destId="{0A2CE1ED-34FC-48EB-9BCE-59FA3C2970F6}" srcOrd="0" destOrd="0" presId="urn:microsoft.com/office/officeart/2005/8/layout/cycle6"/>
    <dgm:cxn modelId="{7170150A-58BC-46AC-B284-BE0DC182B338}" type="presOf" srcId="{5094E338-E850-44AC-A144-A67860A5041F}" destId="{5E3D6E8F-582E-46B6-97D5-E476CD7B6945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41D20214-CCA0-4F63-95A0-D676F796DAA7}" type="presOf" srcId="{F1281BBA-FCD4-44B4-BE01-9F17BD4791CB}" destId="{9D9443A4-21C4-417C-8353-0B5C208E2069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84CDFD35-BE00-438D-B269-50391F4259F2}" type="presOf" srcId="{D6533149-4DAE-431D-B60A-861F86283342}" destId="{009C3E04-B7B8-4AB9-A76C-182D73B48DE0}" srcOrd="0" destOrd="0" presId="urn:microsoft.com/office/officeart/2005/8/layout/cycle6"/>
    <dgm:cxn modelId="{FF659138-068F-4DD4-89A4-1EE1153981EC}" type="presParOf" srcId="{1E1C6FFD-FD57-4BA2-AE2B-1093A59E3247}" destId="{85776D35-7C1C-4D29-A63A-FFCBA9D946CF}" srcOrd="0" destOrd="0" presId="urn:microsoft.com/office/officeart/2005/8/layout/cycle6"/>
    <dgm:cxn modelId="{F421298C-143B-4B3B-89E4-4B8F36632C98}" type="presParOf" srcId="{1E1C6FFD-FD57-4BA2-AE2B-1093A59E3247}" destId="{756027B8-6778-41F3-9203-B0405DE7A195}" srcOrd="1" destOrd="0" presId="urn:microsoft.com/office/officeart/2005/8/layout/cycle6"/>
    <dgm:cxn modelId="{49A1D433-CC01-40A0-ACBE-60DE80C10FE1}" type="presParOf" srcId="{1E1C6FFD-FD57-4BA2-AE2B-1093A59E3247}" destId="{0A2CE1ED-34FC-48EB-9BCE-59FA3C2970F6}" srcOrd="2" destOrd="0" presId="urn:microsoft.com/office/officeart/2005/8/layout/cycle6"/>
    <dgm:cxn modelId="{34226D73-7CDF-4F2B-B7D5-06C4A29A0B1C}" type="presParOf" srcId="{1E1C6FFD-FD57-4BA2-AE2B-1093A59E3247}" destId="{A663AEDB-028D-43FA-9629-12052A97C461}" srcOrd="3" destOrd="0" presId="urn:microsoft.com/office/officeart/2005/8/layout/cycle6"/>
    <dgm:cxn modelId="{343A4DCD-E09B-4528-B9A0-EC7FDDAF95EF}" type="presParOf" srcId="{1E1C6FFD-FD57-4BA2-AE2B-1093A59E3247}" destId="{47AB432A-90A7-418E-AE6F-422DED68C74A}" srcOrd="4" destOrd="0" presId="urn:microsoft.com/office/officeart/2005/8/layout/cycle6"/>
    <dgm:cxn modelId="{B800624A-B21C-4172-8B49-1438CC0C6E77}" type="presParOf" srcId="{1E1C6FFD-FD57-4BA2-AE2B-1093A59E3247}" destId="{2760523C-9B29-49F1-AB9A-BDF9032E87D4}" srcOrd="5" destOrd="0" presId="urn:microsoft.com/office/officeart/2005/8/layout/cycle6"/>
    <dgm:cxn modelId="{1B096F6F-925B-4D85-BA00-9D01A572EE29}" type="presParOf" srcId="{1E1C6FFD-FD57-4BA2-AE2B-1093A59E3247}" destId="{F3C7EC18-DEF3-4FB4-9689-6931EB903E5F}" srcOrd="6" destOrd="0" presId="urn:microsoft.com/office/officeart/2005/8/layout/cycle6"/>
    <dgm:cxn modelId="{F67DF715-2B25-44D5-A95D-4AB13D50B2CB}" type="presParOf" srcId="{1E1C6FFD-FD57-4BA2-AE2B-1093A59E3247}" destId="{CCF3A879-A10C-444B-9671-A4ABFFE2707C}" srcOrd="7" destOrd="0" presId="urn:microsoft.com/office/officeart/2005/8/layout/cycle6"/>
    <dgm:cxn modelId="{CAAEEA63-A9E5-4324-A1EE-DBE94D913918}" type="presParOf" srcId="{1E1C6FFD-FD57-4BA2-AE2B-1093A59E3247}" destId="{7438BE94-0888-4DC3-A608-7A79298E2B60}" srcOrd="8" destOrd="0" presId="urn:microsoft.com/office/officeart/2005/8/layout/cycle6"/>
    <dgm:cxn modelId="{6D576117-0B8E-49E1-8D42-63DF6FAC882A}" type="presParOf" srcId="{1E1C6FFD-FD57-4BA2-AE2B-1093A59E3247}" destId="{009C3E04-B7B8-4AB9-A76C-182D73B48DE0}" srcOrd="9" destOrd="0" presId="urn:microsoft.com/office/officeart/2005/8/layout/cycle6"/>
    <dgm:cxn modelId="{70AE9100-FB5B-4E86-8BEF-9E441705DCC2}" type="presParOf" srcId="{1E1C6FFD-FD57-4BA2-AE2B-1093A59E3247}" destId="{038E6147-0F6E-468A-9594-F97B7E1C105B}" srcOrd="10" destOrd="0" presId="urn:microsoft.com/office/officeart/2005/8/layout/cycle6"/>
    <dgm:cxn modelId="{07A7466A-4247-4808-9CF6-462643AF6E7C}" type="presParOf" srcId="{1E1C6FFD-FD57-4BA2-AE2B-1093A59E3247}" destId="{5E3D6E8F-582E-46B6-97D5-E476CD7B6945}" srcOrd="11" destOrd="0" presId="urn:microsoft.com/office/officeart/2005/8/layout/cycle6"/>
    <dgm:cxn modelId="{D7A6B5A6-34CB-4D99-B132-09790816C97E}" type="presParOf" srcId="{1E1C6FFD-FD57-4BA2-AE2B-1093A59E3247}" destId="{1A579A61-C535-4E68-878C-7F0C1FEB1231}" srcOrd="12" destOrd="0" presId="urn:microsoft.com/office/officeart/2005/8/layout/cycle6"/>
    <dgm:cxn modelId="{C62348D2-C0E9-40ED-A8AF-A12648F25193}" type="presParOf" srcId="{1E1C6FFD-FD57-4BA2-AE2B-1093A59E3247}" destId="{E7CA0290-7CFE-472B-BA4C-7E139CC26551}" srcOrd="13" destOrd="0" presId="urn:microsoft.com/office/officeart/2005/8/layout/cycle6"/>
    <dgm:cxn modelId="{355BD494-EAE1-41A7-9313-112475D789F7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F52C825-2922-48F2-A534-3F0A3099A193}" type="doc">
      <dgm:prSet loTypeId="urn:microsoft.com/office/officeart/2005/8/layout/cycle6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86FB34-7F00-49C4-A887-675AA0B58BF4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Administrator</a:t>
          </a:r>
          <a:endParaRPr lang="en-US" dirty="0"/>
        </a:p>
      </dgm:t>
    </dgm:pt>
    <dgm:pt modelId="{402FBAB5-127A-4A8D-B4F0-EE83D92B4D63}" type="parTrans" cxnId="{563BD745-179B-4100-9BEB-06BEFB2E3C81}">
      <dgm:prSet/>
      <dgm:spPr/>
      <dgm:t>
        <a:bodyPr/>
        <a:lstStyle/>
        <a:p>
          <a:endParaRPr lang="en-US"/>
        </a:p>
      </dgm:t>
    </dgm:pt>
    <dgm:pt modelId="{9111A3CE-5D17-493F-86CC-FA78D60822C7}" type="sibTrans" cxnId="{563BD745-179B-4100-9BEB-06BEFB2E3C81}">
      <dgm:prSet/>
      <dgm:spPr/>
      <dgm:t>
        <a:bodyPr/>
        <a:lstStyle/>
        <a:p>
          <a:endParaRPr lang="en-US"/>
        </a:p>
      </dgm:t>
    </dgm:pt>
    <dgm:pt modelId="{D6533149-4DAE-431D-B60A-861F8628334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2C0FCB89-638F-4B5A-BE14-F4CBC1EE575B}" type="parTrans" cxnId="{DF2D1D55-3569-4AE0-B22B-AC5F64236321}">
      <dgm:prSet/>
      <dgm:spPr/>
      <dgm:t>
        <a:bodyPr/>
        <a:lstStyle/>
        <a:p>
          <a:endParaRPr lang="en-US"/>
        </a:p>
      </dgm:t>
    </dgm:pt>
    <dgm:pt modelId="{5094E338-E850-44AC-A144-A67860A5041F}" type="sibTrans" cxnId="{DF2D1D55-3569-4AE0-B22B-AC5F64236321}">
      <dgm:prSet/>
      <dgm:spPr/>
      <dgm:t>
        <a:bodyPr/>
        <a:lstStyle/>
        <a:p>
          <a:endParaRPr lang="en-US"/>
        </a:p>
      </dgm:t>
    </dgm:pt>
    <dgm:pt modelId="{89C90295-5C60-43BE-A7A8-C5391233159F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8F929C17-781A-4DE1-87F5-E9B9B372ED52}" type="sibTrans" cxnId="{D7AA6477-A5F9-4657-874E-B8D458DEA508}">
      <dgm:prSet/>
      <dgm:spPr/>
      <dgm:t>
        <a:bodyPr/>
        <a:lstStyle/>
        <a:p>
          <a:endParaRPr lang="en-US"/>
        </a:p>
      </dgm:t>
    </dgm:pt>
    <dgm:pt modelId="{F0E4F4FC-A172-4CE8-A9A0-5D01416E991A}" type="parTrans" cxnId="{D7AA6477-A5F9-4657-874E-B8D458DEA508}">
      <dgm:prSet/>
      <dgm:spPr/>
      <dgm:t>
        <a:bodyPr/>
        <a:lstStyle/>
        <a:p>
          <a:endParaRPr lang="en-US"/>
        </a:p>
      </dgm:t>
    </dgm:pt>
    <dgm:pt modelId="{FD13E10A-B634-49C5-BEB9-EB70AAE59D4F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54943E11-537C-4CA9-90F8-5CDF7B8AB76B}" type="parTrans" cxnId="{D105EF76-B28D-42AC-938D-257A1439EFA0}">
      <dgm:prSet/>
      <dgm:spPr/>
      <dgm:t>
        <a:bodyPr/>
        <a:lstStyle/>
        <a:p>
          <a:endParaRPr lang="sv-SE"/>
        </a:p>
      </dgm:t>
    </dgm:pt>
    <dgm:pt modelId="{F3661D4E-60B6-49E9-8FC6-DE2A7BD7ED18}" type="sibTrans" cxnId="{D105EF76-B28D-42AC-938D-257A1439EFA0}">
      <dgm:prSet/>
      <dgm:spPr/>
      <dgm:t>
        <a:bodyPr/>
        <a:lstStyle/>
        <a:p>
          <a:endParaRPr lang="sv-SE"/>
        </a:p>
      </dgm:t>
    </dgm:pt>
    <dgm:pt modelId="{AF4349B5-E9E9-4DFE-BA05-C4DE5ADBF3F9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9A7EFAF2-7A4D-4F78-9072-AC300F8AA94B}" type="parTrans" cxnId="{44919D32-00DD-47D1-9982-3670B15164BC}">
      <dgm:prSet/>
      <dgm:spPr/>
      <dgm:t>
        <a:bodyPr/>
        <a:lstStyle/>
        <a:p>
          <a:endParaRPr lang="sv-SE"/>
        </a:p>
      </dgm:t>
    </dgm:pt>
    <dgm:pt modelId="{F1281BBA-FCD4-44B4-BE01-9F17BD4791CB}" type="sibTrans" cxnId="{44919D32-00DD-47D1-9982-3670B15164BC}">
      <dgm:prSet/>
      <dgm:spPr/>
      <dgm:t>
        <a:bodyPr/>
        <a:lstStyle/>
        <a:p>
          <a:endParaRPr lang="sv-SE"/>
        </a:p>
      </dgm:t>
    </dgm:pt>
    <dgm:pt modelId="{1E1C6FFD-FD57-4BA2-AE2B-1093A59E3247}" type="pres">
      <dgm:prSet presAssocID="{8F52C825-2922-48F2-A534-3F0A3099A1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76D35-7C1C-4D29-A63A-FFCBA9D946CF}" type="pres">
      <dgm:prSet presAssocID="{89C90295-5C60-43BE-A7A8-C5391233159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027B8-6778-41F3-9203-B0405DE7A195}" type="pres">
      <dgm:prSet presAssocID="{89C90295-5C60-43BE-A7A8-C5391233159F}" presName="spNode" presStyleCnt="0"/>
      <dgm:spPr/>
      <dgm:t>
        <a:bodyPr/>
        <a:lstStyle/>
        <a:p>
          <a:endParaRPr lang="sv-SE"/>
        </a:p>
      </dgm:t>
    </dgm:pt>
    <dgm:pt modelId="{0A2CE1ED-34FC-48EB-9BCE-59FA3C2970F6}" type="pres">
      <dgm:prSet presAssocID="{8F929C17-781A-4DE1-87F5-E9B9B372ED5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663AEDB-028D-43FA-9629-12052A97C461}" type="pres">
      <dgm:prSet presAssocID="{FD13E10A-B634-49C5-BEB9-EB70AAE59D4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7AB432A-90A7-418E-AE6F-422DED68C74A}" type="pres">
      <dgm:prSet presAssocID="{FD13E10A-B634-49C5-BEB9-EB70AAE59D4F}" presName="spNode" presStyleCnt="0"/>
      <dgm:spPr/>
      <dgm:t>
        <a:bodyPr/>
        <a:lstStyle/>
        <a:p>
          <a:endParaRPr lang="sv-SE"/>
        </a:p>
      </dgm:t>
    </dgm:pt>
    <dgm:pt modelId="{2760523C-9B29-49F1-AB9A-BDF9032E87D4}" type="pres">
      <dgm:prSet presAssocID="{F3661D4E-60B6-49E9-8FC6-DE2A7BD7ED18}" presName="sibTrans" presStyleLbl="sibTrans1D1" presStyleIdx="1" presStyleCnt="5"/>
      <dgm:spPr/>
      <dgm:t>
        <a:bodyPr/>
        <a:lstStyle/>
        <a:p>
          <a:endParaRPr lang="sv-SE"/>
        </a:p>
      </dgm:t>
    </dgm:pt>
    <dgm:pt modelId="{F3C7EC18-DEF3-4FB4-9689-6931EB903E5F}" type="pres">
      <dgm:prSet presAssocID="{BD86FB34-7F00-49C4-A887-675AA0B58BF4}" presName="node" presStyleLbl="node1" presStyleIdx="2" presStyleCnt="5" custRadScaleRad="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3A879-A10C-444B-9671-A4ABFFE2707C}" type="pres">
      <dgm:prSet presAssocID="{BD86FB34-7F00-49C4-A887-675AA0B58BF4}" presName="spNode" presStyleCnt="0"/>
      <dgm:spPr/>
      <dgm:t>
        <a:bodyPr/>
        <a:lstStyle/>
        <a:p>
          <a:endParaRPr lang="sv-SE"/>
        </a:p>
      </dgm:t>
    </dgm:pt>
    <dgm:pt modelId="{7438BE94-0888-4DC3-A608-7A79298E2B60}" type="pres">
      <dgm:prSet presAssocID="{9111A3CE-5D17-493F-86CC-FA78D60822C7}" presName="sibTrans" presStyleLbl="sibTrans1D1" presStyleIdx="2" presStyleCnt="5"/>
      <dgm:spPr/>
      <dgm:t>
        <a:bodyPr/>
        <a:lstStyle/>
        <a:p>
          <a:endParaRPr lang="en-US"/>
        </a:p>
      </dgm:t>
    </dgm:pt>
    <dgm:pt modelId="{009C3E04-B7B8-4AB9-A76C-182D73B48DE0}" type="pres">
      <dgm:prSet presAssocID="{D6533149-4DAE-431D-B60A-861F862833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E6147-0F6E-468A-9594-F97B7E1C105B}" type="pres">
      <dgm:prSet presAssocID="{D6533149-4DAE-431D-B60A-861F86283342}" presName="spNode" presStyleCnt="0"/>
      <dgm:spPr/>
      <dgm:t>
        <a:bodyPr/>
        <a:lstStyle/>
        <a:p>
          <a:endParaRPr lang="sv-SE"/>
        </a:p>
      </dgm:t>
    </dgm:pt>
    <dgm:pt modelId="{5E3D6E8F-582E-46B6-97D5-E476CD7B6945}" type="pres">
      <dgm:prSet presAssocID="{5094E338-E850-44AC-A144-A67860A5041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A579A61-C535-4E68-878C-7F0C1FEB1231}" type="pres">
      <dgm:prSet presAssocID="{AF4349B5-E9E9-4DFE-BA05-C4DE5ADBF3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E7CA0290-7CFE-472B-BA4C-7E139CC26551}" type="pres">
      <dgm:prSet presAssocID="{AF4349B5-E9E9-4DFE-BA05-C4DE5ADBF3F9}" presName="spNode" presStyleCnt="0"/>
      <dgm:spPr/>
      <dgm:t>
        <a:bodyPr/>
        <a:lstStyle/>
        <a:p>
          <a:endParaRPr lang="sv-SE"/>
        </a:p>
      </dgm:t>
    </dgm:pt>
    <dgm:pt modelId="{9D9443A4-21C4-417C-8353-0B5C208E2069}" type="pres">
      <dgm:prSet presAssocID="{F1281BBA-FCD4-44B4-BE01-9F17BD4791CB}" presName="sibTrans" presStyleLbl="sibTrans1D1" presStyleIdx="4" presStyleCnt="5"/>
      <dgm:spPr/>
      <dgm:t>
        <a:bodyPr/>
        <a:lstStyle/>
        <a:p>
          <a:endParaRPr lang="sv-SE"/>
        </a:p>
      </dgm:t>
    </dgm:pt>
  </dgm:ptLst>
  <dgm:cxnLst>
    <dgm:cxn modelId="{BC442693-A567-4D1A-9D0C-25595F9C1CC5}" type="presOf" srcId="{BD86FB34-7F00-49C4-A887-675AA0B58BF4}" destId="{F3C7EC18-DEF3-4FB4-9689-6931EB903E5F}" srcOrd="0" destOrd="0" presId="urn:microsoft.com/office/officeart/2005/8/layout/cycle6"/>
    <dgm:cxn modelId="{563BD745-179B-4100-9BEB-06BEFB2E3C81}" srcId="{8F52C825-2922-48F2-A534-3F0A3099A193}" destId="{BD86FB34-7F00-49C4-A887-675AA0B58BF4}" srcOrd="2" destOrd="0" parTransId="{402FBAB5-127A-4A8D-B4F0-EE83D92B4D63}" sibTransId="{9111A3CE-5D17-493F-86CC-FA78D60822C7}"/>
    <dgm:cxn modelId="{41A03A82-9070-4548-9575-80FF2451FD5C}" type="presOf" srcId="{F3661D4E-60B6-49E9-8FC6-DE2A7BD7ED18}" destId="{2760523C-9B29-49F1-AB9A-BDF9032E87D4}" srcOrd="0" destOrd="0" presId="urn:microsoft.com/office/officeart/2005/8/layout/cycle6"/>
    <dgm:cxn modelId="{D105EF76-B28D-42AC-938D-257A1439EFA0}" srcId="{8F52C825-2922-48F2-A534-3F0A3099A193}" destId="{FD13E10A-B634-49C5-BEB9-EB70AAE59D4F}" srcOrd="1" destOrd="0" parTransId="{54943E11-537C-4CA9-90F8-5CDF7B8AB76B}" sibTransId="{F3661D4E-60B6-49E9-8FC6-DE2A7BD7ED18}"/>
    <dgm:cxn modelId="{A8B72BEB-16CE-47D7-A1E6-76BACFD0C72A}" type="presOf" srcId="{8F52C825-2922-48F2-A534-3F0A3099A193}" destId="{1E1C6FFD-FD57-4BA2-AE2B-1093A59E3247}" srcOrd="0" destOrd="0" presId="urn:microsoft.com/office/officeart/2005/8/layout/cycle6"/>
    <dgm:cxn modelId="{DF2D1D55-3569-4AE0-B22B-AC5F64236321}" srcId="{8F52C825-2922-48F2-A534-3F0A3099A193}" destId="{D6533149-4DAE-431D-B60A-861F86283342}" srcOrd="3" destOrd="0" parTransId="{2C0FCB89-638F-4B5A-BE14-F4CBC1EE575B}" sibTransId="{5094E338-E850-44AC-A144-A67860A5041F}"/>
    <dgm:cxn modelId="{BC24598B-5EC2-4E63-BE06-851D41E0AD29}" type="presOf" srcId="{8F929C17-781A-4DE1-87F5-E9B9B372ED52}" destId="{0A2CE1ED-34FC-48EB-9BCE-59FA3C2970F6}" srcOrd="0" destOrd="0" presId="urn:microsoft.com/office/officeart/2005/8/layout/cycle6"/>
    <dgm:cxn modelId="{DD783B07-189F-4E79-9694-69421B1FC6F9}" type="presOf" srcId="{D6533149-4DAE-431D-B60A-861F86283342}" destId="{009C3E04-B7B8-4AB9-A76C-182D73B48DE0}" srcOrd="0" destOrd="0" presId="urn:microsoft.com/office/officeart/2005/8/layout/cycle6"/>
    <dgm:cxn modelId="{5BDECE39-B6DC-4EC6-BC49-F42C8F4A6FF5}" type="presOf" srcId="{AF4349B5-E9E9-4DFE-BA05-C4DE5ADBF3F9}" destId="{1A579A61-C535-4E68-878C-7F0C1FEB1231}" srcOrd="0" destOrd="0" presId="urn:microsoft.com/office/officeart/2005/8/layout/cycle6"/>
    <dgm:cxn modelId="{796B83B7-5FBF-4628-973E-AEFEFDB6355E}" type="presOf" srcId="{F1281BBA-FCD4-44B4-BE01-9F17BD4791CB}" destId="{9D9443A4-21C4-417C-8353-0B5C208E2069}" srcOrd="0" destOrd="0" presId="urn:microsoft.com/office/officeart/2005/8/layout/cycle6"/>
    <dgm:cxn modelId="{44919D32-00DD-47D1-9982-3670B15164BC}" srcId="{8F52C825-2922-48F2-A534-3F0A3099A193}" destId="{AF4349B5-E9E9-4DFE-BA05-C4DE5ADBF3F9}" srcOrd="4" destOrd="0" parTransId="{9A7EFAF2-7A4D-4F78-9072-AC300F8AA94B}" sibTransId="{F1281BBA-FCD4-44B4-BE01-9F17BD4791CB}"/>
    <dgm:cxn modelId="{E59C6C7B-A592-424E-A63A-BCFF125D1FBD}" type="presOf" srcId="{9111A3CE-5D17-493F-86CC-FA78D60822C7}" destId="{7438BE94-0888-4DC3-A608-7A79298E2B60}" srcOrd="0" destOrd="0" presId="urn:microsoft.com/office/officeart/2005/8/layout/cycle6"/>
    <dgm:cxn modelId="{665456D5-5342-47F3-A169-39D2CF9FEB09}" type="presOf" srcId="{89C90295-5C60-43BE-A7A8-C5391233159F}" destId="{85776D35-7C1C-4D29-A63A-FFCBA9D946CF}" srcOrd="0" destOrd="0" presId="urn:microsoft.com/office/officeart/2005/8/layout/cycle6"/>
    <dgm:cxn modelId="{90A3C069-E98E-4AAC-96E7-DD9273E44905}" type="presOf" srcId="{FD13E10A-B634-49C5-BEB9-EB70AAE59D4F}" destId="{A663AEDB-028D-43FA-9629-12052A97C461}" srcOrd="0" destOrd="0" presId="urn:microsoft.com/office/officeart/2005/8/layout/cycle6"/>
    <dgm:cxn modelId="{24E886E2-AEDA-4B25-AB78-F1B84E9FC7A6}" type="presOf" srcId="{5094E338-E850-44AC-A144-A67860A5041F}" destId="{5E3D6E8F-582E-46B6-97D5-E476CD7B6945}" srcOrd="0" destOrd="0" presId="urn:microsoft.com/office/officeart/2005/8/layout/cycle6"/>
    <dgm:cxn modelId="{D7AA6477-A5F9-4657-874E-B8D458DEA508}" srcId="{8F52C825-2922-48F2-A534-3F0A3099A193}" destId="{89C90295-5C60-43BE-A7A8-C5391233159F}" srcOrd="0" destOrd="0" parTransId="{F0E4F4FC-A172-4CE8-A9A0-5D01416E991A}" sibTransId="{8F929C17-781A-4DE1-87F5-E9B9B372ED52}"/>
    <dgm:cxn modelId="{BF49BB96-6C8B-4F39-92FD-6C61FCEF7BD2}" type="presParOf" srcId="{1E1C6FFD-FD57-4BA2-AE2B-1093A59E3247}" destId="{85776D35-7C1C-4D29-A63A-FFCBA9D946CF}" srcOrd="0" destOrd="0" presId="urn:microsoft.com/office/officeart/2005/8/layout/cycle6"/>
    <dgm:cxn modelId="{B406E283-5F46-4A54-897A-D64B2400889D}" type="presParOf" srcId="{1E1C6FFD-FD57-4BA2-AE2B-1093A59E3247}" destId="{756027B8-6778-41F3-9203-B0405DE7A195}" srcOrd="1" destOrd="0" presId="urn:microsoft.com/office/officeart/2005/8/layout/cycle6"/>
    <dgm:cxn modelId="{A6FA46CA-DBEE-4267-BF07-34C8A4F70D36}" type="presParOf" srcId="{1E1C6FFD-FD57-4BA2-AE2B-1093A59E3247}" destId="{0A2CE1ED-34FC-48EB-9BCE-59FA3C2970F6}" srcOrd="2" destOrd="0" presId="urn:microsoft.com/office/officeart/2005/8/layout/cycle6"/>
    <dgm:cxn modelId="{807AC5DD-F675-454D-A3A5-E3EBE0A2E5EA}" type="presParOf" srcId="{1E1C6FFD-FD57-4BA2-AE2B-1093A59E3247}" destId="{A663AEDB-028D-43FA-9629-12052A97C461}" srcOrd="3" destOrd="0" presId="urn:microsoft.com/office/officeart/2005/8/layout/cycle6"/>
    <dgm:cxn modelId="{7C7E3765-E216-4300-A419-52D331D8430F}" type="presParOf" srcId="{1E1C6FFD-FD57-4BA2-AE2B-1093A59E3247}" destId="{47AB432A-90A7-418E-AE6F-422DED68C74A}" srcOrd="4" destOrd="0" presId="urn:microsoft.com/office/officeart/2005/8/layout/cycle6"/>
    <dgm:cxn modelId="{268A299C-47AD-4F1F-8A70-A779B85E80DE}" type="presParOf" srcId="{1E1C6FFD-FD57-4BA2-AE2B-1093A59E3247}" destId="{2760523C-9B29-49F1-AB9A-BDF9032E87D4}" srcOrd="5" destOrd="0" presId="urn:microsoft.com/office/officeart/2005/8/layout/cycle6"/>
    <dgm:cxn modelId="{A524C360-FC32-497E-9AFE-04988B1F781F}" type="presParOf" srcId="{1E1C6FFD-FD57-4BA2-AE2B-1093A59E3247}" destId="{F3C7EC18-DEF3-4FB4-9689-6931EB903E5F}" srcOrd="6" destOrd="0" presId="urn:microsoft.com/office/officeart/2005/8/layout/cycle6"/>
    <dgm:cxn modelId="{E3389CB0-CD38-4C77-88E2-2A7E1A869905}" type="presParOf" srcId="{1E1C6FFD-FD57-4BA2-AE2B-1093A59E3247}" destId="{CCF3A879-A10C-444B-9671-A4ABFFE2707C}" srcOrd="7" destOrd="0" presId="urn:microsoft.com/office/officeart/2005/8/layout/cycle6"/>
    <dgm:cxn modelId="{DBA45FB6-6700-46B2-A729-21EB80F49C2D}" type="presParOf" srcId="{1E1C6FFD-FD57-4BA2-AE2B-1093A59E3247}" destId="{7438BE94-0888-4DC3-A608-7A79298E2B60}" srcOrd="8" destOrd="0" presId="urn:microsoft.com/office/officeart/2005/8/layout/cycle6"/>
    <dgm:cxn modelId="{93EE4FE4-6BB1-45E0-A8D4-2B686B13B229}" type="presParOf" srcId="{1E1C6FFD-FD57-4BA2-AE2B-1093A59E3247}" destId="{009C3E04-B7B8-4AB9-A76C-182D73B48DE0}" srcOrd="9" destOrd="0" presId="urn:microsoft.com/office/officeart/2005/8/layout/cycle6"/>
    <dgm:cxn modelId="{F3DCEE90-E4D8-4191-A889-70B6689C857C}" type="presParOf" srcId="{1E1C6FFD-FD57-4BA2-AE2B-1093A59E3247}" destId="{038E6147-0F6E-468A-9594-F97B7E1C105B}" srcOrd="10" destOrd="0" presId="urn:microsoft.com/office/officeart/2005/8/layout/cycle6"/>
    <dgm:cxn modelId="{92D76E5D-1828-465E-B125-7EA180137EA9}" type="presParOf" srcId="{1E1C6FFD-FD57-4BA2-AE2B-1093A59E3247}" destId="{5E3D6E8F-582E-46B6-97D5-E476CD7B6945}" srcOrd="11" destOrd="0" presId="urn:microsoft.com/office/officeart/2005/8/layout/cycle6"/>
    <dgm:cxn modelId="{58F7402B-87FA-417D-AA06-457D499B1E5F}" type="presParOf" srcId="{1E1C6FFD-FD57-4BA2-AE2B-1093A59E3247}" destId="{1A579A61-C535-4E68-878C-7F0C1FEB1231}" srcOrd="12" destOrd="0" presId="urn:microsoft.com/office/officeart/2005/8/layout/cycle6"/>
    <dgm:cxn modelId="{8B510309-6C18-473A-B371-12F52F6CD499}" type="presParOf" srcId="{1E1C6FFD-FD57-4BA2-AE2B-1093A59E3247}" destId="{E7CA0290-7CFE-472B-BA4C-7E139CC26551}" srcOrd="13" destOrd="0" presId="urn:microsoft.com/office/officeart/2005/8/layout/cycle6"/>
    <dgm:cxn modelId="{86AAC4B4-6101-44EF-AB26-A88E3F64F1B7}" type="presParOf" srcId="{1E1C6FFD-FD57-4BA2-AE2B-1093A59E3247}" destId="{9D9443A4-21C4-417C-8353-0B5C208E206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0AC6187-ED1E-47BD-A64C-5C0662DB6966}" type="doc">
      <dgm:prSet loTypeId="urn:microsoft.com/office/officeart/2005/8/layout/radial5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546C48A-DDB4-4612-87A2-C675BA46DFD9}">
      <dgm:prSet phldrT="[Text]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lang="sv-SE" dirty="0" smtClean="0"/>
            <a:t>Jeppesen CMS</a:t>
          </a:r>
          <a:endParaRPr lang="en-US" dirty="0"/>
        </a:p>
      </dgm:t>
    </dgm:pt>
    <dgm:pt modelId="{90615DE0-6016-4BD3-ACBC-55CD2D5CF769}" type="parTrans" cxnId="{0EAA3010-AF39-4AB5-AF84-9F7A89A191A3}">
      <dgm:prSet/>
      <dgm:spPr/>
      <dgm:t>
        <a:bodyPr/>
        <a:lstStyle/>
        <a:p>
          <a:endParaRPr lang="en-US"/>
        </a:p>
      </dgm:t>
    </dgm:pt>
    <dgm:pt modelId="{2F88ACFD-3975-445A-9646-0D50BD243E04}" type="sibTrans" cxnId="{0EAA3010-AF39-4AB5-AF84-9F7A89A191A3}">
      <dgm:prSet/>
      <dgm:spPr/>
      <dgm:t>
        <a:bodyPr/>
        <a:lstStyle/>
        <a:p>
          <a:endParaRPr lang="en-US"/>
        </a:p>
      </dgm:t>
    </dgm:pt>
    <dgm:pt modelId="{A66F9C86-4490-490E-9AF3-E9AC3B60F335}">
      <dgm:prSet phldrT="[Text]"/>
      <dgm:spPr/>
      <dgm:t>
        <a:bodyPr/>
        <a:lstStyle/>
        <a:p>
          <a:r>
            <a:rPr lang="sv-SE" dirty="0" smtClean="0"/>
            <a:t>Business Analyst</a:t>
          </a:r>
          <a:endParaRPr lang="en-US" dirty="0"/>
        </a:p>
      </dgm:t>
    </dgm:pt>
    <dgm:pt modelId="{CCC79D9F-EEC2-4745-8E29-E74C886064CD}" type="parTrans" cxnId="{498DED02-438C-4FAE-B441-6AB3AA3EE957}">
      <dgm:prSet/>
      <dgm:spPr/>
      <dgm:t>
        <a:bodyPr/>
        <a:lstStyle/>
        <a:p>
          <a:endParaRPr lang="en-US"/>
        </a:p>
      </dgm:t>
    </dgm:pt>
    <dgm:pt modelId="{AD4D891C-E35C-4DC2-9E05-8B3B78B6D87C}" type="sibTrans" cxnId="{498DED02-438C-4FAE-B441-6AB3AA3EE957}">
      <dgm:prSet/>
      <dgm:spPr/>
      <dgm:t>
        <a:bodyPr/>
        <a:lstStyle/>
        <a:p>
          <a:endParaRPr lang="en-US"/>
        </a:p>
      </dgm:t>
    </dgm:pt>
    <dgm:pt modelId="{F7081432-4289-4234-8091-FEB01164B432}">
      <dgm:prSet phldrT="[Text]"/>
      <dgm:spPr/>
      <dgm:t>
        <a:bodyPr/>
        <a:lstStyle/>
        <a:p>
          <a:r>
            <a:rPr lang="sv-SE" dirty="0" smtClean="0"/>
            <a:t>Planner / Tracker</a:t>
          </a:r>
          <a:endParaRPr lang="en-US" dirty="0"/>
        </a:p>
      </dgm:t>
    </dgm:pt>
    <dgm:pt modelId="{18290CA7-4DC1-4EB7-A686-9E677C356436}" type="parTrans" cxnId="{EFD84176-CEE5-4371-8B94-781A8CF26A28}">
      <dgm:prSet/>
      <dgm:spPr/>
      <dgm:t>
        <a:bodyPr/>
        <a:lstStyle/>
        <a:p>
          <a:endParaRPr lang="en-US"/>
        </a:p>
      </dgm:t>
    </dgm:pt>
    <dgm:pt modelId="{DCD25684-DA7C-44A0-8DAF-237D748F11E0}" type="sibTrans" cxnId="{EFD84176-CEE5-4371-8B94-781A8CF26A28}">
      <dgm:prSet/>
      <dgm:spPr/>
      <dgm:t>
        <a:bodyPr/>
        <a:lstStyle/>
        <a:p>
          <a:endParaRPr lang="en-US"/>
        </a:p>
      </dgm:t>
    </dgm:pt>
    <dgm:pt modelId="{94D1D353-4434-4BAE-B50C-F50389583962}">
      <dgm:prSet phldrT="[Text]"/>
      <dgm:spPr/>
      <dgm:t>
        <a:bodyPr/>
        <a:lstStyle/>
        <a:p>
          <a:r>
            <a:rPr lang="sv-SE" dirty="0" smtClean="0"/>
            <a:t>Developer</a:t>
          </a:r>
          <a:endParaRPr lang="en-US" dirty="0"/>
        </a:p>
      </dgm:t>
    </dgm:pt>
    <dgm:pt modelId="{BA7B09AB-C1E0-4083-83E5-DAC3690E0C75}" type="parTrans" cxnId="{A8FA2F7C-151E-47C4-A8A2-9CDD49847D25}">
      <dgm:prSet/>
      <dgm:spPr/>
      <dgm:t>
        <a:bodyPr/>
        <a:lstStyle/>
        <a:p>
          <a:endParaRPr lang="en-US"/>
        </a:p>
      </dgm:t>
    </dgm:pt>
    <dgm:pt modelId="{FB3C2499-A7F0-427A-843A-A103934C58D9}" type="sibTrans" cxnId="{A8FA2F7C-151E-47C4-A8A2-9CDD49847D25}">
      <dgm:prSet/>
      <dgm:spPr/>
      <dgm:t>
        <a:bodyPr/>
        <a:lstStyle/>
        <a:p>
          <a:endParaRPr lang="en-US"/>
        </a:p>
      </dgm:t>
    </dgm:pt>
    <dgm:pt modelId="{AF151961-29CF-410E-912F-ECC13175DB2A}">
      <dgm:prSet phldrT="[Text]"/>
      <dgm:spPr/>
      <dgm:t>
        <a:bodyPr/>
        <a:lstStyle/>
        <a:p>
          <a:r>
            <a:rPr lang="sv-SE" dirty="0" smtClean="0"/>
            <a:t>Ambassador User</a:t>
          </a:r>
          <a:endParaRPr lang="en-US" dirty="0"/>
        </a:p>
      </dgm:t>
    </dgm:pt>
    <dgm:pt modelId="{DA4F14DB-9DCE-4C9C-B0D1-17C5AB67E38A}" type="parTrans" cxnId="{3BC5D976-6BA7-444C-8704-6AB4473DDF7A}">
      <dgm:prSet/>
      <dgm:spPr/>
      <dgm:t>
        <a:bodyPr/>
        <a:lstStyle/>
        <a:p>
          <a:endParaRPr lang="en-US"/>
        </a:p>
      </dgm:t>
    </dgm:pt>
    <dgm:pt modelId="{A114AB00-DECA-45D4-B9B9-E7C7EDD5EA48}" type="sibTrans" cxnId="{3BC5D976-6BA7-444C-8704-6AB4473DDF7A}">
      <dgm:prSet/>
      <dgm:spPr/>
      <dgm:t>
        <a:bodyPr/>
        <a:lstStyle/>
        <a:p>
          <a:endParaRPr lang="en-US"/>
        </a:p>
      </dgm:t>
    </dgm:pt>
    <dgm:pt modelId="{D9EC9976-AE0A-4E50-B22F-AFE88481FB87}">
      <dgm:prSet phldrT="[Text]"/>
      <dgm:spPr/>
      <dgm:t>
        <a:bodyPr/>
        <a:lstStyle/>
        <a:p>
          <a:r>
            <a:rPr lang="en-US" dirty="0" smtClean="0"/>
            <a:t>Administrator</a:t>
          </a:r>
          <a:endParaRPr lang="en-US" dirty="0"/>
        </a:p>
      </dgm:t>
    </dgm:pt>
    <dgm:pt modelId="{5D09E38A-725E-4A7F-A3B8-A7D437A6EEAF}" type="parTrans" cxnId="{EF0E8B10-DB52-4563-9A0D-87E33405BDD6}">
      <dgm:prSet/>
      <dgm:spPr/>
      <dgm:t>
        <a:bodyPr/>
        <a:lstStyle/>
        <a:p>
          <a:endParaRPr lang="en-US"/>
        </a:p>
      </dgm:t>
    </dgm:pt>
    <dgm:pt modelId="{A2F16E75-880B-4411-A999-858DD41B223E}" type="sibTrans" cxnId="{EF0E8B10-DB52-4563-9A0D-87E33405BDD6}">
      <dgm:prSet/>
      <dgm:spPr/>
      <dgm:t>
        <a:bodyPr/>
        <a:lstStyle/>
        <a:p>
          <a:endParaRPr lang="en-US"/>
        </a:p>
      </dgm:t>
    </dgm:pt>
    <dgm:pt modelId="{A794662A-39D1-435A-90D9-07BEEA292FD7}" type="pres">
      <dgm:prSet presAssocID="{30AC6187-ED1E-47BD-A64C-5C0662DB696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2BE24-C30B-4AC9-B72F-A7D0947A624A}" type="pres">
      <dgm:prSet presAssocID="{3546C48A-DDB4-4612-87A2-C675BA46DFD9}" presName="centerShape" presStyleLbl="node0" presStyleIdx="0" presStyleCnt="1" custScaleX="118111" custScaleY="101162" custLinFactNeighborY="-1653"/>
      <dgm:spPr/>
      <dgm:t>
        <a:bodyPr/>
        <a:lstStyle/>
        <a:p>
          <a:endParaRPr lang="en-US"/>
        </a:p>
      </dgm:t>
    </dgm:pt>
    <dgm:pt modelId="{9FEC3FFE-4B10-4FE3-BFA3-0B448B43E70B}" type="pres">
      <dgm:prSet presAssocID="{CCC79D9F-EEC2-4745-8E29-E74C886064CD}" presName="parTrans" presStyleLbl="sibTrans2D1" presStyleIdx="0" presStyleCnt="5" custLinFactNeighborY="-1142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5B7E39F7-28E5-43ED-ACE1-63D57AB89EE7}" type="pres">
      <dgm:prSet presAssocID="{CCC79D9F-EEC2-4745-8E29-E74C886064C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301BF619-5072-49DD-9264-79D6375E0464}" type="pres">
      <dgm:prSet presAssocID="{A66F9C86-4490-490E-9AF3-E9AC3B60F335}" presName="node" presStyleLbl="node1" presStyleIdx="0" presStyleCnt="5" custScaleX="95834" custScaleY="95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AC5B0-58FB-477A-96AA-7B0BA5CFD32D}" type="pres">
      <dgm:prSet presAssocID="{18290CA7-4DC1-4EB7-A686-9E677C356436}" presName="parTrans" presStyleLbl="sibTrans2D1" presStyleIdx="1" presStyleCnt="5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44DA5855-6C4B-48C7-82F4-8A1CAB9FB66B}" type="pres">
      <dgm:prSet presAssocID="{18290CA7-4DC1-4EB7-A686-9E677C35643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C8ACE34-76AE-4195-A63F-094A1DCE5484}" type="pres">
      <dgm:prSet presAssocID="{F7081432-4289-4234-8091-FEB01164B432}" presName="node" presStyleLbl="node1" presStyleIdx="1" presStyleCnt="5" custRadScaleRad="1067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A918DA-9A6F-4DF3-92B1-4FA7931949FC}" type="pres">
      <dgm:prSet presAssocID="{5D09E38A-725E-4A7F-A3B8-A7D437A6EEAF}" presName="parTrans" presStyleLbl="sibTrans2D1" presStyleIdx="2" presStyleCnt="5" custAng="15250467" custFlipHor="1" custScaleX="82472" custScaleY="75922" custLinFactNeighborX="9546" custLinFactNeighborY="3038" custRadScaleRad="84666"/>
      <dgm:spPr/>
      <dgm:t>
        <a:bodyPr/>
        <a:lstStyle/>
        <a:p>
          <a:endParaRPr lang="en-US"/>
        </a:p>
      </dgm:t>
    </dgm:pt>
    <dgm:pt modelId="{28D6903F-B9CD-486D-AD90-E34444FCA8F2}" type="pres">
      <dgm:prSet presAssocID="{5D09E38A-725E-4A7F-A3B8-A7D437A6EEA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CADF141-0F27-40B5-930B-6CC39D1FCD5B}" type="pres">
      <dgm:prSet presAssocID="{D9EC9976-AE0A-4E50-B22F-AFE88481FB8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1B071C-BDE2-47DD-B223-EB2270FD7DF4}" type="pres">
      <dgm:prSet presAssocID="{BA7B09AB-C1E0-4083-83E5-DAC3690E0C75}" presName="parTrans" presStyleLbl="sibTrans2D1" presStyleIdx="3" presStyleCnt="5" custScaleX="68622" custLinFactNeighborX="-18512" custLinFactNeighborY="12152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F5BB334-0E08-479E-BF63-8F9F2C54C411}" type="pres">
      <dgm:prSet presAssocID="{BA7B09AB-C1E0-4083-83E5-DAC3690E0C7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72CD093-AA05-4F23-9758-D92C14CFBA12}" type="pres">
      <dgm:prSet presAssocID="{94D1D353-4434-4BAE-B50C-F50389583962}" presName="node" presStyleLbl="node1" presStyleIdx="3" presStyleCnt="5" custRadScaleRad="1009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C4755-6364-42DC-A434-845E94934782}" type="pres">
      <dgm:prSet presAssocID="{DA4F14DB-9DCE-4C9C-B0D1-17C5AB67E38A}" presName="parTrans" presStyleLbl="sibTrans2D1" presStyleIdx="4" presStyleCnt="5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41B47732-8D14-46C1-8C02-1E465891A38D}" type="pres">
      <dgm:prSet presAssocID="{DA4F14DB-9DCE-4C9C-B0D1-17C5AB67E38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514EF2E2-9EA5-46CA-9DD5-050496945C41}" type="pres">
      <dgm:prSet presAssocID="{AF151961-29CF-410E-912F-ECC13175DB2A}" presName="node" presStyleLbl="node1" presStyleIdx="4" presStyleCnt="5" custRadScaleRad="105916" custRadScaleInc="9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FA2F7C-151E-47C4-A8A2-9CDD49847D25}" srcId="{3546C48A-DDB4-4612-87A2-C675BA46DFD9}" destId="{94D1D353-4434-4BAE-B50C-F50389583962}" srcOrd="3" destOrd="0" parTransId="{BA7B09AB-C1E0-4083-83E5-DAC3690E0C75}" sibTransId="{FB3C2499-A7F0-427A-843A-A103934C58D9}"/>
    <dgm:cxn modelId="{4EFF4347-7931-429A-9C8F-3A389EB2419F}" type="presOf" srcId="{BA7B09AB-C1E0-4083-83E5-DAC3690E0C75}" destId="{CF5BB334-0E08-479E-BF63-8F9F2C54C411}" srcOrd="1" destOrd="0" presId="urn:microsoft.com/office/officeart/2005/8/layout/radial5"/>
    <dgm:cxn modelId="{D97CACAB-5434-48C3-A586-25DC1B0B3557}" type="presOf" srcId="{CCC79D9F-EEC2-4745-8E29-E74C886064CD}" destId="{5B7E39F7-28E5-43ED-ACE1-63D57AB89EE7}" srcOrd="1" destOrd="0" presId="urn:microsoft.com/office/officeart/2005/8/layout/radial5"/>
    <dgm:cxn modelId="{3D97563A-4FDD-4E9C-8760-6F2D55124287}" type="presOf" srcId="{3546C48A-DDB4-4612-87A2-C675BA46DFD9}" destId="{E832BE24-C30B-4AC9-B72F-A7D0947A624A}" srcOrd="0" destOrd="0" presId="urn:microsoft.com/office/officeart/2005/8/layout/radial5"/>
    <dgm:cxn modelId="{6AEA873E-52A1-4C1E-8009-E9F8127FBFC5}" type="presOf" srcId="{18290CA7-4DC1-4EB7-A686-9E677C356436}" destId="{614AC5B0-58FB-477A-96AA-7B0BA5CFD32D}" srcOrd="0" destOrd="0" presId="urn:microsoft.com/office/officeart/2005/8/layout/radial5"/>
    <dgm:cxn modelId="{14801C1F-CC3C-455F-8E92-90B8E1C266AA}" type="presOf" srcId="{BA7B09AB-C1E0-4083-83E5-DAC3690E0C75}" destId="{9F1B071C-BDE2-47DD-B223-EB2270FD7DF4}" srcOrd="0" destOrd="0" presId="urn:microsoft.com/office/officeart/2005/8/layout/radial5"/>
    <dgm:cxn modelId="{498DED02-438C-4FAE-B441-6AB3AA3EE957}" srcId="{3546C48A-DDB4-4612-87A2-C675BA46DFD9}" destId="{A66F9C86-4490-490E-9AF3-E9AC3B60F335}" srcOrd="0" destOrd="0" parTransId="{CCC79D9F-EEC2-4745-8E29-E74C886064CD}" sibTransId="{AD4D891C-E35C-4DC2-9E05-8B3B78B6D87C}"/>
    <dgm:cxn modelId="{189C3EF2-EB7D-46C0-BDD3-22363B092287}" type="presOf" srcId="{CCC79D9F-EEC2-4745-8E29-E74C886064CD}" destId="{9FEC3FFE-4B10-4FE3-BFA3-0B448B43E70B}" srcOrd="0" destOrd="0" presId="urn:microsoft.com/office/officeart/2005/8/layout/radial5"/>
    <dgm:cxn modelId="{1A1DD345-100C-4F5C-A43C-86FB5B721E6C}" type="presOf" srcId="{30AC6187-ED1E-47BD-A64C-5C0662DB6966}" destId="{A794662A-39D1-435A-90D9-07BEEA292FD7}" srcOrd="0" destOrd="0" presId="urn:microsoft.com/office/officeart/2005/8/layout/radial5"/>
    <dgm:cxn modelId="{EF0E8B10-DB52-4563-9A0D-87E33405BDD6}" srcId="{3546C48A-DDB4-4612-87A2-C675BA46DFD9}" destId="{D9EC9976-AE0A-4E50-B22F-AFE88481FB87}" srcOrd="2" destOrd="0" parTransId="{5D09E38A-725E-4A7F-A3B8-A7D437A6EEAF}" sibTransId="{A2F16E75-880B-4411-A999-858DD41B223E}"/>
    <dgm:cxn modelId="{49D5D99B-48CA-4A3B-B6EB-B45AB3A86510}" type="presOf" srcId="{A66F9C86-4490-490E-9AF3-E9AC3B60F335}" destId="{301BF619-5072-49DD-9264-79D6375E0464}" srcOrd="0" destOrd="0" presId="urn:microsoft.com/office/officeart/2005/8/layout/radial5"/>
    <dgm:cxn modelId="{EAE17841-4BEF-466D-A38B-44475E137629}" type="presOf" srcId="{DA4F14DB-9DCE-4C9C-B0D1-17C5AB67E38A}" destId="{41B47732-8D14-46C1-8C02-1E465891A38D}" srcOrd="1" destOrd="0" presId="urn:microsoft.com/office/officeart/2005/8/layout/radial5"/>
    <dgm:cxn modelId="{EFD84176-CEE5-4371-8B94-781A8CF26A28}" srcId="{3546C48A-DDB4-4612-87A2-C675BA46DFD9}" destId="{F7081432-4289-4234-8091-FEB01164B432}" srcOrd="1" destOrd="0" parTransId="{18290CA7-4DC1-4EB7-A686-9E677C356436}" sibTransId="{DCD25684-DA7C-44A0-8DAF-237D748F11E0}"/>
    <dgm:cxn modelId="{4959A0E8-D1D6-4D69-9884-B19F7BC8CA9F}" type="presOf" srcId="{F7081432-4289-4234-8091-FEB01164B432}" destId="{8C8ACE34-76AE-4195-A63F-094A1DCE5484}" srcOrd="0" destOrd="0" presId="urn:microsoft.com/office/officeart/2005/8/layout/radial5"/>
    <dgm:cxn modelId="{EBF051AC-8035-4DEA-96A7-E4D37DBAEECD}" type="presOf" srcId="{94D1D353-4434-4BAE-B50C-F50389583962}" destId="{A72CD093-AA05-4F23-9758-D92C14CFBA12}" srcOrd="0" destOrd="0" presId="urn:microsoft.com/office/officeart/2005/8/layout/radial5"/>
    <dgm:cxn modelId="{3BC5D976-6BA7-444C-8704-6AB4473DDF7A}" srcId="{3546C48A-DDB4-4612-87A2-C675BA46DFD9}" destId="{AF151961-29CF-410E-912F-ECC13175DB2A}" srcOrd="4" destOrd="0" parTransId="{DA4F14DB-9DCE-4C9C-B0D1-17C5AB67E38A}" sibTransId="{A114AB00-DECA-45D4-B9B9-E7C7EDD5EA48}"/>
    <dgm:cxn modelId="{FA4F665B-52AC-4AC3-8801-317F9C121F20}" type="presOf" srcId="{AF151961-29CF-410E-912F-ECC13175DB2A}" destId="{514EF2E2-9EA5-46CA-9DD5-050496945C41}" srcOrd="0" destOrd="0" presId="urn:microsoft.com/office/officeart/2005/8/layout/radial5"/>
    <dgm:cxn modelId="{4FB9935A-7F86-4144-8BBD-7196BEA98053}" type="presOf" srcId="{5D09E38A-725E-4A7F-A3B8-A7D437A6EEAF}" destId="{60A918DA-9A6F-4DF3-92B1-4FA7931949FC}" srcOrd="0" destOrd="0" presId="urn:microsoft.com/office/officeart/2005/8/layout/radial5"/>
    <dgm:cxn modelId="{7EEC096A-7466-4D34-8AA9-2422DEFEE0C1}" type="presOf" srcId="{D9EC9976-AE0A-4E50-B22F-AFE88481FB87}" destId="{CCADF141-0F27-40B5-930B-6CC39D1FCD5B}" srcOrd="0" destOrd="0" presId="urn:microsoft.com/office/officeart/2005/8/layout/radial5"/>
    <dgm:cxn modelId="{245FA3C2-EEB6-4E01-ABDA-073E917354A8}" type="presOf" srcId="{18290CA7-4DC1-4EB7-A686-9E677C356436}" destId="{44DA5855-6C4B-48C7-82F4-8A1CAB9FB66B}" srcOrd="1" destOrd="0" presId="urn:microsoft.com/office/officeart/2005/8/layout/radial5"/>
    <dgm:cxn modelId="{A0F0960D-B6C4-47E5-8409-AD035FBBB930}" type="presOf" srcId="{5D09E38A-725E-4A7F-A3B8-A7D437A6EEAF}" destId="{28D6903F-B9CD-486D-AD90-E34444FCA8F2}" srcOrd="1" destOrd="0" presId="urn:microsoft.com/office/officeart/2005/8/layout/radial5"/>
    <dgm:cxn modelId="{F471708C-023C-418F-92B8-813AA1EE1179}" type="presOf" srcId="{DA4F14DB-9DCE-4C9C-B0D1-17C5AB67E38A}" destId="{561C4755-6364-42DC-A434-845E94934782}" srcOrd="0" destOrd="0" presId="urn:microsoft.com/office/officeart/2005/8/layout/radial5"/>
    <dgm:cxn modelId="{0EAA3010-AF39-4AB5-AF84-9F7A89A191A3}" srcId="{30AC6187-ED1E-47BD-A64C-5C0662DB6966}" destId="{3546C48A-DDB4-4612-87A2-C675BA46DFD9}" srcOrd="0" destOrd="0" parTransId="{90615DE0-6016-4BD3-ACBC-55CD2D5CF769}" sibTransId="{2F88ACFD-3975-445A-9646-0D50BD243E04}"/>
    <dgm:cxn modelId="{7C257738-699F-4307-A7D8-D737B13E9152}" type="presParOf" srcId="{A794662A-39D1-435A-90D9-07BEEA292FD7}" destId="{E832BE24-C30B-4AC9-B72F-A7D0947A624A}" srcOrd="0" destOrd="0" presId="urn:microsoft.com/office/officeart/2005/8/layout/radial5"/>
    <dgm:cxn modelId="{3AE5FCE9-E319-41B3-8D0C-9B97A1AAF499}" type="presParOf" srcId="{A794662A-39D1-435A-90D9-07BEEA292FD7}" destId="{9FEC3FFE-4B10-4FE3-BFA3-0B448B43E70B}" srcOrd="1" destOrd="0" presId="urn:microsoft.com/office/officeart/2005/8/layout/radial5"/>
    <dgm:cxn modelId="{FAB43C18-21EE-4030-B62F-CD52C02E5150}" type="presParOf" srcId="{9FEC3FFE-4B10-4FE3-BFA3-0B448B43E70B}" destId="{5B7E39F7-28E5-43ED-ACE1-63D57AB89EE7}" srcOrd="0" destOrd="0" presId="urn:microsoft.com/office/officeart/2005/8/layout/radial5"/>
    <dgm:cxn modelId="{B531C6FA-F62A-4FC9-9455-1BEDF3BF4691}" type="presParOf" srcId="{A794662A-39D1-435A-90D9-07BEEA292FD7}" destId="{301BF619-5072-49DD-9264-79D6375E0464}" srcOrd="2" destOrd="0" presId="urn:microsoft.com/office/officeart/2005/8/layout/radial5"/>
    <dgm:cxn modelId="{1B929690-636A-4843-9246-7E83311A452A}" type="presParOf" srcId="{A794662A-39D1-435A-90D9-07BEEA292FD7}" destId="{614AC5B0-58FB-477A-96AA-7B0BA5CFD32D}" srcOrd="3" destOrd="0" presId="urn:microsoft.com/office/officeart/2005/8/layout/radial5"/>
    <dgm:cxn modelId="{467A2516-394D-4BE2-9163-004377FF0F57}" type="presParOf" srcId="{614AC5B0-58FB-477A-96AA-7B0BA5CFD32D}" destId="{44DA5855-6C4B-48C7-82F4-8A1CAB9FB66B}" srcOrd="0" destOrd="0" presId="urn:microsoft.com/office/officeart/2005/8/layout/radial5"/>
    <dgm:cxn modelId="{23CF1637-60A3-4F37-8076-721554163287}" type="presParOf" srcId="{A794662A-39D1-435A-90D9-07BEEA292FD7}" destId="{8C8ACE34-76AE-4195-A63F-094A1DCE5484}" srcOrd="4" destOrd="0" presId="urn:microsoft.com/office/officeart/2005/8/layout/radial5"/>
    <dgm:cxn modelId="{CD9F7590-8782-44E9-8989-26AAF70785D4}" type="presParOf" srcId="{A794662A-39D1-435A-90D9-07BEEA292FD7}" destId="{60A918DA-9A6F-4DF3-92B1-4FA7931949FC}" srcOrd="5" destOrd="0" presId="urn:microsoft.com/office/officeart/2005/8/layout/radial5"/>
    <dgm:cxn modelId="{1F24A374-157E-4765-9ACA-160E726A3FB6}" type="presParOf" srcId="{60A918DA-9A6F-4DF3-92B1-4FA7931949FC}" destId="{28D6903F-B9CD-486D-AD90-E34444FCA8F2}" srcOrd="0" destOrd="0" presId="urn:microsoft.com/office/officeart/2005/8/layout/radial5"/>
    <dgm:cxn modelId="{790F8191-12BA-41B4-A1CA-B112928E9B23}" type="presParOf" srcId="{A794662A-39D1-435A-90D9-07BEEA292FD7}" destId="{CCADF141-0F27-40B5-930B-6CC39D1FCD5B}" srcOrd="6" destOrd="0" presId="urn:microsoft.com/office/officeart/2005/8/layout/radial5"/>
    <dgm:cxn modelId="{0C6863E2-5E90-49BC-93F1-94C221EA7DE3}" type="presParOf" srcId="{A794662A-39D1-435A-90D9-07BEEA292FD7}" destId="{9F1B071C-BDE2-47DD-B223-EB2270FD7DF4}" srcOrd="7" destOrd="0" presId="urn:microsoft.com/office/officeart/2005/8/layout/radial5"/>
    <dgm:cxn modelId="{57281849-0D41-4ECF-8F96-2A170DBD97A5}" type="presParOf" srcId="{9F1B071C-BDE2-47DD-B223-EB2270FD7DF4}" destId="{CF5BB334-0E08-479E-BF63-8F9F2C54C411}" srcOrd="0" destOrd="0" presId="urn:microsoft.com/office/officeart/2005/8/layout/radial5"/>
    <dgm:cxn modelId="{90C5EEE4-6745-413C-8670-E2B4E9547F23}" type="presParOf" srcId="{A794662A-39D1-435A-90D9-07BEEA292FD7}" destId="{A72CD093-AA05-4F23-9758-D92C14CFBA12}" srcOrd="8" destOrd="0" presId="urn:microsoft.com/office/officeart/2005/8/layout/radial5"/>
    <dgm:cxn modelId="{0B48D07B-F6D9-45E9-B428-71C98BA59A8F}" type="presParOf" srcId="{A794662A-39D1-435A-90D9-07BEEA292FD7}" destId="{561C4755-6364-42DC-A434-845E94934782}" srcOrd="9" destOrd="0" presId="urn:microsoft.com/office/officeart/2005/8/layout/radial5"/>
    <dgm:cxn modelId="{6975EF38-FCEC-49F7-8719-8DBE42437231}" type="presParOf" srcId="{561C4755-6364-42DC-A434-845E94934782}" destId="{41B47732-8D14-46C1-8C02-1E465891A38D}" srcOrd="0" destOrd="0" presId="urn:microsoft.com/office/officeart/2005/8/layout/radial5"/>
    <dgm:cxn modelId="{2E8C7484-E050-4F97-A5DC-178678930175}" type="presParOf" srcId="{A794662A-39D1-435A-90D9-07BEEA292FD7}" destId="{514EF2E2-9EA5-46CA-9DD5-050496945C41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chevron1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Import data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A9625711-E7CB-44B9-A5EB-6D1C2536D5AD}">
      <dgm:prSet phldrT="[Text]"/>
      <dgm:spPr/>
      <dgm:t>
        <a:bodyPr/>
        <a:lstStyle/>
        <a:p>
          <a:r>
            <a:rPr lang="sv-SE" dirty="0" smtClean="0"/>
            <a:t>Manual assignment</a:t>
          </a:r>
          <a:endParaRPr lang="en-US" dirty="0"/>
        </a:p>
      </dgm:t>
    </dgm:pt>
    <dgm:pt modelId="{83485993-835D-4196-B6E7-9EDC945C58C8}" type="parTrans" cxnId="{BE33FC05-3E99-4C5E-A3A3-90F1C7F27376}">
      <dgm:prSet/>
      <dgm:spPr/>
      <dgm:t>
        <a:bodyPr/>
        <a:lstStyle/>
        <a:p>
          <a:endParaRPr lang="en-US"/>
        </a:p>
      </dgm:t>
    </dgm:pt>
    <dgm:pt modelId="{10FEC30B-77BE-4130-8838-68F4FA6EE6FA}" type="sibTrans" cxnId="{BE33FC05-3E99-4C5E-A3A3-90F1C7F27376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Optimization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Evaluation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Publication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7ED35DB1-9EC5-4F0B-8402-5402B30DF84A}">
      <dgm:prSet phldrT="[Text]"/>
      <dgm:spPr/>
      <dgm:t>
        <a:bodyPr/>
        <a:lstStyle/>
        <a:p>
          <a:r>
            <a:rPr lang="sv-SE" dirty="0" smtClean="0"/>
            <a:t>Pre-processing</a:t>
          </a:r>
          <a:endParaRPr lang="en-US" dirty="0"/>
        </a:p>
      </dgm:t>
    </dgm:pt>
    <dgm:pt modelId="{8AAA865E-B19C-4B3E-AD60-A79D24C28921}" type="parTrans" cxnId="{8AAF2730-7D1E-4AEB-9BE4-2948FFE91717}">
      <dgm:prSet/>
      <dgm:spPr/>
      <dgm:t>
        <a:bodyPr/>
        <a:lstStyle/>
        <a:p>
          <a:endParaRPr lang="en-US"/>
        </a:p>
      </dgm:t>
    </dgm:pt>
    <dgm:pt modelId="{C322624F-7029-4361-AF6F-485FF65D6293}" type="sibTrans" cxnId="{8AAF2730-7D1E-4AEB-9BE4-2948FFE91717}">
      <dgm:prSet/>
      <dgm:spPr/>
      <dgm:t>
        <a:bodyPr/>
        <a:lstStyle/>
        <a:p>
          <a:endParaRPr lang="en-US"/>
        </a:p>
      </dgm:t>
    </dgm:pt>
    <dgm:pt modelId="{B8009F80-86C8-4FFF-A227-484CC925CD2E}" type="pres">
      <dgm:prSet presAssocID="{FD615D5C-84BB-49A5-B131-3F114A5257B7}" presName="Name0" presStyleCnt="0">
        <dgm:presLayoutVars>
          <dgm:dir/>
          <dgm:animLvl val="lvl"/>
          <dgm:resizeHandles val="exact"/>
        </dgm:presLayoutVars>
      </dgm:prSet>
      <dgm:spPr/>
    </dgm:pt>
    <dgm:pt modelId="{69D36CC6-FE72-4722-BBBC-BCE969860FAD}" type="pres">
      <dgm:prSet presAssocID="{46B4FB91-C9B5-47DA-A2A8-86A0C15C10B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5350E-F2F1-4983-9178-5F8D1FC7BDDE}" type="pres">
      <dgm:prSet presAssocID="{4F6853C3-56AC-423C-80E3-919197B752EC}" presName="parTxOnlySpace" presStyleCnt="0"/>
      <dgm:spPr/>
    </dgm:pt>
    <dgm:pt modelId="{267761A6-5326-449E-B59A-9FD27F49A874}" type="pres">
      <dgm:prSet presAssocID="{A9625711-E7CB-44B9-A5EB-6D1C2536D5AD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2C7A8-47AF-41F0-BE68-E97CB9BD0A23}" type="pres">
      <dgm:prSet presAssocID="{10FEC30B-77BE-4130-8838-68F4FA6EE6FA}" presName="parTxOnlySpace" presStyleCnt="0"/>
      <dgm:spPr/>
    </dgm:pt>
    <dgm:pt modelId="{8A4FF341-D19A-4BC9-9C10-7574EFFD38F9}" type="pres">
      <dgm:prSet presAssocID="{7ED35DB1-9EC5-4F0B-8402-5402B30DF84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75F80-1ED1-413E-BC3A-BA3C6E73162E}" type="pres">
      <dgm:prSet presAssocID="{C322624F-7029-4361-AF6F-485FF65D6293}" presName="parTxOnlySpace" presStyleCnt="0"/>
      <dgm:spPr/>
    </dgm:pt>
    <dgm:pt modelId="{28CF90BA-14FC-4E50-BF1C-79A83DC89A0C}" type="pres">
      <dgm:prSet presAssocID="{DB2D6CDB-7961-4015-A0EA-84AF1D3C613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5ABB2-E961-4A37-B5E9-320D4A63599F}" type="pres">
      <dgm:prSet presAssocID="{7DF5E77B-D845-4B9E-9965-E2F085570AC1}" presName="parTxOnlySpace" presStyleCnt="0"/>
      <dgm:spPr/>
    </dgm:pt>
    <dgm:pt modelId="{E994AC20-0A47-435E-9197-72184E74CE84}" type="pres">
      <dgm:prSet presAssocID="{77BFF216-F698-4187-81E0-FE4AE3571C5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EA7A2-BCD0-4BBF-A5CD-7449CA084BE2}" type="pres">
      <dgm:prSet presAssocID="{16422C99-E609-4BED-A314-2C18445748FC}" presName="parTxOnlySpace" presStyleCnt="0"/>
      <dgm:spPr/>
    </dgm:pt>
    <dgm:pt modelId="{FE183730-4D95-429E-849E-047CD94055B0}" type="pres">
      <dgm:prSet presAssocID="{1D53EFC1-D439-4AF7-BD1B-C3AC5AC2224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5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3" destOrd="0" parTransId="{CA994D89-5565-403C-AFA4-89ADF0F7A1BA}" sibTransId="{7DF5E77B-D845-4B9E-9965-E2F085570AC1}"/>
    <dgm:cxn modelId="{493F549E-D646-4DB4-BEBC-EC17DC74A223}" type="presOf" srcId="{77BFF216-F698-4187-81E0-FE4AE3571C59}" destId="{E994AC20-0A47-435E-9197-72184E74CE84}" srcOrd="0" destOrd="0" presId="urn:microsoft.com/office/officeart/2005/8/layout/chevron1"/>
    <dgm:cxn modelId="{7DF7F09D-DE89-4528-9042-BAE7263C9D08}" type="presOf" srcId="{A9625711-E7CB-44B9-A5EB-6D1C2536D5AD}" destId="{267761A6-5326-449E-B59A-9FD27F49A874}" srcOrd="0" destOrd="0" presId="urn:microsoft.com/office/officeart/2005/8/layout/chevron1"/>
    <dgm:cxn modelId="{EA315B94-D51C-4BBB-9204-DE216F975A6D}" type="presOf" srcId="{7ED35DB1-9EC5-4F0B-8402-5402B30DF84A}" destId="{8A4FF341-D19A-4BC9-9C10-7574EFFD38F9}" srcOrd="0" destOrd="0" presId="urn:microsoft.com/office/officeart/2005/8/layout/chevron1"/>
    <dgm:cxn modelId="{07EACB39-7F62-4FC4-BDDA-3ED92B1F7019}" type="presOf" srcId="{FD615D5C-84BB-49A5-B131-3F114A5257B7}" destId="{B8009F80-86C8-4FFF-A227-484CC925CD2E}" srcOrd="0" destOrd="0" presId="urn:microsoft.com/office/officeart/2005/8/layout/chevron1"/>
    <dgm:cxn modelId="{1CE598F1-B227-4F4B-9333-5AFD13660FFA}" type="presOf" srcId="{46B4FB91-C9B5-47DA-A2A8-86A0C15C10BD}" destId="{69D36CC6-FE72-4722-BBBC-BCE969860FAD}" srcOrd="0" destOrd="0" presId="urn:microsoft.com/office/officeart/2005/8/layout/chevron1"/>
    <dgm:cxn modelId="{C6AD950F-21F5-4BFC-B2B0-ACDF37DE481F}" type="presOf" srcId="{1D53EFC1-D439-4AF7-BD1B-C3AC5AC22249}" destId="{FE183730-4D95-429E-849E-047CD94055B0}" srcOrd="0" destOrd="0" presId="urn:microsoft.com/office/officeart/2005/8/layout/chevron1"/>
    <dgm:cxn modelId="{81AAA4C3-F2FD-4894-BF30-DEF4C9787776}" srcId="{FD615D5C-84BB-49A5-B131-3F114A5257B7}" destId="{77BFF216-F698-4187-81E0-FE4AE3571C59}" srcOrd="4" destOrd="0" parTransId="{550A70A2-EBBB-46E1-84F9-690B31CBC598}" sibTransId="{16422C99-E609-4BED-A314-2C18445748FC}"/>
    <dgm:cxn modelId="{BE33FC05-3E99-4C5E-A3A3-90F1C7F27376}" srcId="{FD615D5C-84BB-49A5-B131-3F114A5257B7}" destId="{A9625711-E7CB-44B9-A5EB-6D1C2536D5AD}" srcOrd="1" destOrd="0" parTransId="{83485993-835D-4196-B6E7-9EDC945C58C8}" sibTransId="{10FEC30B-77BE-4130-8838-68F4FA6EE6FA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0EEA378C-E049-453B-BEF0-9BDB2D2FC08F}" type="presOf" srcId="{DB2D6CDB-7961-4015-A0EA-84AF1D3C6131}" destId="{28CF90BA-14FC-4E50-BF1C-79A83DC89A0C}" srcOrd="0" destOrd="0" presId="urn:microsoft.com/office/officeart/2005/8/layout/chevron1"/>
    <dgm:cxn modelId="{8AAF2730-7D1E-4AEB-9BE4-2948FFE91717}" srcId="{FD615D5C-84BB-49A5-B131-3F114A5257B7}" destId="{7ED35DB1-9EC5-4F0B-8402-5402B30DF84A}" srcOrd="2" destOrd="0" parTransId="{8AAA865E-B19C-4B3E-AD60-A79D24C28921}" sibTransId="{C322624F-7029-4361-AF6F-485FF65D6293}"/>
    <dgm:cxn modelId="{20209023-3632-44A9-BB67-E2B980656491}" type="presParOf" srcId="{B8009F80-86C8-4FFF-A227-484CC925CD2E}" destId="{69D36CC6-FE72-4722-BBBC-BCE969860FAD}" srcOrd="0" destOrd="0" presId="urn:microsoft.com/office/officeart/2005/8/layout/chevron1"/>
    <dgm:cxn modelId="{65BB4055-1949-4F22-B8D2-2BB18F52FE2F}" type="presParOf" srcId="{B8009F80-86C8-4FFF-A227-484CC925CD2E}" destId="{9565350E-F2F1-4983-9178-5F8D1FC7BDDE}" srcOrd="1" destOrd="0" presId="urn:microsoft.com/office/officeart/2005/8/layout/chevron1"/>
    <dgm:cxn modelId="{F6ECA76C-E267-401B-9AB5-2B90BF382B6A}" type="presParOf" srcId="{B8009F80-86C8-4FFF-A227-484CC925CD2E}" destId="{267761A6-5326-449E-B59A-9FD27F49A874}" srcOrd="2" destOrd="0" presId="urn:microsoft.com/office/officeart/2005/8/layout/chevron1"/>
    <dgm:cxn modelId="{1907F7E3-0898-46A2-8FBA-6E9257D567DA}" type="presParOf" srcId="{B8009F80-86C8-4FFF-A227-484CC925CD2E}" destId="{0152C7A8-47AF-41F0-BE68-E97CB9BD0A23}" srcOrd="3" destOrd="0" presId="urn:microsoft.com/office/officeart/2005/8/layout/chevron1"/>
    <dgm:cxn modelId="{794D423D-E9C4-4F12-9CC4-9799D5D8402F}" type="presParOf" srcId="{B8009F80-86C8-4FFF-A227-484CC925CD2E}" destId="{8A4FF341-D19A-4BC9-9C10-7574EFFD38F9}" srcOrd="4" destOrd="0" presId="urn:microsoft.com/office/officeart/2005/8/layout/chevron1"/>
    <dgm:cxn modelId="{9AC84C1C-D2C9-498B-BE9C-DAFDD2CDBBCB}" type="presParOf" srcId="{B8009F80-86C8-4FFF-A227-484CC925CD2E}" destId="{3CE75F80-1ED1-413E-BC3A-BA3C6E73162E}" srcOrd="5" destOrd="0" presId="urn:microsoft.com/office/officeart/2005/8/layout/chevron1"/>
    <dgm:cxn modelId="{CEF3A19D-E994-4F1A-A52F-8A330CF7D1F5}" type="presParOf" srcId="{B8009F80-86C8-4FFF-A227-484CC925CD2E}" destId="{28CF90BA-14FC-4E50-BF1C-79A83DC89A0C}" srcOrd="6" destOrd="0" presId="urn:microsoft.com/office/officeart/2005/8/layout/chevron1"/>
    <dgm:cxn modelId="{1413D1D3-6F24-46B5-8ADE-AC55AA423999}" type="presParOf" srcId="{B8009F80-86C8-4FFF-A227-484CC925CD2E}" destId="{2615ABB2-E961-4A37-B5E9-320D4A63599F}" srcOrd="7" destOrd="0" presId="urn:microsoft.com/office/officeart/2005/8/layout/chevron1"/>
    <dgm:cxn modelId="{0CDB68B1-66F2-45E0-8611-E9EBCB2310D8}" type="presParOf" srcId="{B8009F80-86C8-4FFF-A227-484CC925CD2E}" destId="{E994AC20-0A47-435E-9197-72184E74CE84}" srcOrd="8" destOrd="0" presId="urn:microsoft.com/office/officeart/2005/8/layout/chevron1"/>
    <dgm:cxn modelId="{FD795AA5-8569-47B3-96B3-2035A1FFD0D3}" type="presParOf" srcId="{B8009F80-86C8-4FFF-A227-484CC925CD2E}" destId="{F23EA7A2-BCD0-4BBF-A5CD-7449CA084BE2}" srcOrd="9" destOrd="0" presId="urn:microsoft.com/office/officeart/2005/8/layout/chevron1"/>
    <dgm:cxn modelId="{E4110A20-1DD3-4262-9D10-13489454252C}" type="presParOf" srcId="{B8009F80-86C8-4FFF-A227-484CC925CD2E}" destId="{FE183730-4D95-429E-849E-047CD94055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E0FC0C52-6F7C-4B4E-A72D-2B60768B02E5}" type="presOf" srcId="{1D53EFC1-D439-4AF7-BD1B-C3AC5AC22249}" destId="{FEA71A44-AB68-42C0-9BD5-73F0D1C6E9E5}" srcOrd="0" destOrd="0" presId="urn:microsoft.com/office/officeart/2005/8/layout/hProcess9"/>
    <dgm:cxn modelId="{47C4AA82-3844-48CD-AC20-4B7E24239952}" type="presOf" srcId="{DB2D6CDB-7961-4015-A0EA-84AF1D3C6131}" destId="{8BA7748C-72A5-4861-A2E9-69D075AB833F}" srcOrd="0" destOrd="0" presId="urn:microsoft.com/office/officeart/2005/8/layout/hProcess9"/>
    <dgm:cxn modelId="{1E4B931A-3FE9-4924-8975-3DB5BCF3F6D2}" type="presOf" srcId="{77BFF216-F698-4187-81E0-FE4AE3571C59}" destId="{DD53EC82-C8CE-4E46-B261-52BF73E00E22}" srcOrd="0" destOrd="0" presId="urn:microsoft.com/office/officeart/2005/8/layout/hProcess9"/>
    <dgm:cxn modelId="{CFC6BE39-82CA-446E-919A-DE6299E3F5B1}" type="presOf" srcId="{0504CC7F-4AE9-4FCF-A382-8C6F3DD9D811}" destId="{77C2B802-E338-41F4-94AE-87AC600734EA}" srcOrd="0" destOrd="0" presId="urn:microsoft.com/office/officeart/2005/8/layout/hProcess9"/>
    <dgm:cxn modelId="{2514E6B8-B69A-423E-844F-05A6000D10AA}" type="presOf" srcId="{46B4FB91-C9B5-47DA-A2A8-86A0C15C10BD}" destId="{7DEDF855-57A6-40A9-9087-73F2737819AB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E9964209-380E-416D-BE8F-E10941BE3DA9}" type="presOf" srcId="{FD615D5C-84BB-49A5-B131-3F114A5257B7}" destId="{23BF7F99-F5FA-465C-820F-249679B63392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CD7BC9C0-93FA-4BC4-9456-2B5B5500672D}" type="presParOf" srcId="{23BF7F99-F5FA-465C-820F-249679B63392}" destId="{D5E5FC4F-A0E0-4207-848B-FA7BA89A6673}" srcOrd="0" destOrd="0" presId="urn:microsoft.com/office/officeart/2005/8/layout/hProcess9"/>
    <dgm:cxn modelId="{78F17D83-545B-4A39-BDFB-A594D4F9EBC7}" type="presParOf" srcId="{23BF7F99-F5FA-465C-820F-249679B63392}" destId="{FD9DF27D-EE1D-4054-855C-24D7207F7DF8}" srcOrd="1" destOrd="0" presId="urn:microsoft.com/office/officeart/2005/8/layout/hProcess9"/>
    <dgm:cxn modelId="{7918A53C-B3D1-48E0-B2B9-93E98BA7FB28}" type="presParOf" srcId="{FD9DF27D-EE1D-4054-855C-24D7207F7DF8}" destId="{7DEDF855-57A6-40A9-9087-73F2737819AB}" srcOrd="0" destOrd="0" presId="urn:microsoft.com/office/officeart/2005/8/layout/hProcess9"/>
    <dgm:cxn modelId="{A9A39EA7-6767-46B9-9612-B1F7D66FEBDF}" type="presParOf" srcId="{FD9DF27D-EE1D-4054-855C-24D7207F7DF8}" destId="{72AB5E51-8379-483F-8F58-B6252187EE54}" srcOrd="1" destOrd="0" presId="urn:microsoft.com/office/officeart/2005/8/layout/hProcess9"/>
    <dgm:cxn modelId="{41A3B09B-92B8-4101-A083-1E2C11DB210E}" type="presParOf" srcId="{FD9DF27D-EE1D-4054-855C-24D7207F7DF8}" destId="{77C2B802-E338-41F4-94AE-87AC600734EA}" srcOrd="2" destOrd="0" presId="urn:microsoft.com/office/officeart/2005/8/layout/hProcess9"/>
    <dgm:cxn modelId="{6EB7E3FD-0CC1-449F-AE71-C50860878A2D}" type="presParOf" srcId="{FD9DF27D-EE1D-4054-855C-24D7207F7DF8}" destId="{7D3370E5-B068-4515-B6B9-9405A41A9F93}" srcOrd="3" destOrd="0" presId="urn:microsoft.com/office/officeart/2005/8/layout/hProcess9"/>
    <dgm:cxn modelId="{0DCB7435-B213-48CD-986C-CE75EEB1D628}" type="presParOf" srcId="{FD9DF27D-EE1D-4054-855C-24D7207F7DF8}" destId="{8BA7748C-72A5-4861-A2E9-69D075AB833F}" srcOrd="4" destOrd="0" presId="urn:microsoft.com/office/officeart/2005/8/layout/hProcess9"/>
    <dgm:cxn modelId="{FCB7A592-C5A3-4D5B-A0FC-A69401277AB4}" type="presParOf" srcId="{FD9DF27D-EE1D-4054-855C-24D7207F7DF8}" destId="{478C2FD2-65BA-4A51-960F-FA8941003FC4}" srcOrd="5" destOrd="0" presId="urn:microsoft.com/office/officeart/2005/8/layout/hProcess9"/>
    <dgm:cxn modelId="{EB0535B5-F20E-4B5E-8F75-E2D5435DE2E7}" type="presParOf" srcId="{FD9DF27D-EE1D-4054-855C-24D7207F7DF8}" destId="{DD53EC82-C8CE-4E46-B261-52BF73E00E22}" srcOrd="6" destOrd="0" presId="urn:microsoft.com/office/officeart/2005/8/layout/hProcess9"/>
    <dgm:cxn modelId="{0239F950-1669-4B74-B403-34E3FF1DD73E}" type="presParOf" srcId="{FD9DF27D-EE1D-4054-855C-24D7207F7DF8}" destId="{1AFA253C-B1C1-4B6B-94ED-ADFBA91AC995}" srcOrd="7" destOrd="0" presId="urn:microsoft.com/office/officeart/2005/8/layout/hProcess9"/>
    <dgm:cxn modelId="{4E64C35E-0DB8-43C4-892F-276E5207A06A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605A0E61-B2DA-4D99-B0D4-9F23669E4CB9}" type="presOf" srcId="{46B4FB91-C9B5-47DA-A2A8-86A0C15C10BD}" destId="{7DEDF855-57A6-40A9-9087-73F2737819AB}" srcOrd="0" destOrd="0" presId="urn:microsoft.com/office/officeart/2005/8/layout/hProcess9"/>
    <dgm:cxn modelId="{D71B5AAE-C5D9-40A1-AEB1-2ADCC99B519E}" type="presOf" srcId="{DB2D6CDB-7961-4015-A0EA-84AF1D3C6131}" destId="{8BA7748C-72A5-4861-A2E9-69D075AB833F}" srcOrd="0" destOrd="0" presId="urn:microsoft.com/office/officeart/2005/8/layout/hProcess9"/>
    <dgm:cxn modelId="{8663E900-A546-40DC-AF1C-E743595E79D1}" type="presOf" srcId="{FD615D5C-84BB-49A5-B131-3F114A5257B7}" destId="{23BF7F99-F5FA-465C-820F-249679B63392}" srcOrd="0" destOrd="0" presId="urn:microsoft.com/office/officeart/2005/8/layout/hProcess9"/>
    <dgm:cxn modelId="{4BDC66CE-A125-490F-911A-08C0C876F943}" type="presOf" srcId="{77BFF216-F698-4187-81E0-FE4AE3571C59}" destId="{DD53EC82-C8CE-4E46-B261-52BF73E00E22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288B4C51-A03C-44DC-A801-34655DB7C63D}" type="presOf" srcId="{0504CC7F-4AE9-4FCF-A382-8C6F3DD9D811}" destId="{77C2B802-E338-41F4-94AE-87AC600734EA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7C9063DD-6309-45DB-89BB-627C61C21FC9}" type="presOf" srcId="{1D53EFC1-D439-4AF7-BD1B-C3AC5AC22249}" destId="{FEA71A44-AB68-42C0-9BD5-73F0D1C6E9E5}" srcOrd="0" destOrd="0" presId="urn:microsoft.com/office/officeart/2005/8/layout/hProcess9"/>
    <dgm:cxn modelId="{BDBFD5E3-33E0-427A-9CCE-C8754EDD12EC}" type="presParOf" srcId="{23BF7F99-F5FA-465C-820F-249679B63392}" destId="{D5E5FC4F-A0E0-4207-848B-FA7BA89A6673}" srcOrd="0" destOrd="0" presId="urn:microsoft.com/office/officeart/2005/8/layout/hProcess9"/>
    <dgm:cxn modelId="{74C6C661-750B-4524-B00D-2EC9A014329E}" type="presParOf" srcId="{23BF7F99-F5FA-465C-820F-249679B63392}" destId="{FD9DF27D-EE1D-4054-855C-24D7207F7DF8}" srcOrd="1" destOrd="0" presId="urn:microsoft.com/office/officeart/2005/8/layout/hProcess9"/>
    <dgm:cxn modelId="{DA748451-99CC-42A7-A2FB-E17FD674771F}" type="presParOf" srcId="{FD9DF27D-EE1D-4054-855C-24D7207F7DF8}" destId="{7DEDF855-57A6-40A9-9087-73F2737819AB}" srcOrd="0" destOrd="0" presId="urn:microsoft.com/office/officeart/2005/8/layout/hProcess9"/>
    <dgm:cxn modelId="{01E66647-1983-4021-AB36-823D37F6FD0A}" type="presParOf" srcId="{FD9DF27D-EE1D-4054-855C-24D7207F7DF8}" destId="{72AB5E51-8379-483F-8F58-B6252187EE54}" srcOrd="1" destOrd="0" presId="urn:microsoft.com/office/officeart/2005/8/layout/hProcess9"/>
    <dgm:cxn modelId="{36CE61CC-69D1-4150-A7BB-6F3C97D0E6CE}" type="presParOf" srcId="{FD9DF27D-EE1D-4054-855C-24D7207F7DF8}" destId="{77C2B802-E338-41F4-94AE-87AC600734EA}" srcOrd="2" destOrd="0" presId="urn:microsoft.com/office/officeart/2005/8/layout/hProcess9"/>
    <dgm:cxn modelId="{6551BC72-6C4D-4311-9564-DB5A7A7E1789}" type="presParOf" srcId="{FD9DF27D-EE1D-4054-855C-24D7207F7DF8}" destId="{7D3370E5-B068-4515-B6B9-9405A41A9F93}" srcOrd="3" destOrd="0" presId="urn:microsoft.com/office/officeart/2005/8/layout/hProcess9"/>
    <dgm:cxn modelId="{7DD506F4-C0C0-45CD-B307-0C615C301A82}" type="presParOf" srcId="{FD9DF27D-EE1D-4054-855C-24D7207F7DF8}" destId="{8BA7748C-72A5-4861-A2E9-69D075AB833F}" srcOrd="4" destOrd="0" presId="urn:microsoft.com/office/officeart/2005/8/layout/hProcess9"/>
    <dgm:cxn modelId="{5E1F34A6-A796-4E29-8A56-2732D3B8D573}" type="presParOf" srcId="{FD9DF27D-EE1D-4054-855C-24D7207F7DF8}" destId="{478C2FD2-65BA-4A51-960F-FA8941003FC4}" srcOrd="5" destOrd="0" presId="urn:microsoft.com/office/officeart/2005/8/layout/hProcess9"/>
    <dgm:cxn modelId="{55F53B0F-8F92-4E39-A28B-FF7FCC1330A8}" type="presParOf" srcId="{FD9DF27D-EE1D-4054-855C-24D7207F7DF8}" destId="{DD53EC82-C8CE-4E46-B261-52BF73E00E22}" srcOrd="6" destOrd="0" presId="urn:microsoft.com/office/officeart/2005/8/layout/hProcess9"/>
    <dgm:cxn modelId="{03B578EE-0F36-4028-9558-B7F546A312BB}" type="presParOf" srcId="{FD9DF27D-EE1D-4054-855C-24D7207F7DF8}" destId="{1AFA253C-B1C1-4B6B-94ED-ADFBA91AC995}" srcOrd="7" destOrd="0" presId="urn:microsoft.com/office/officeart/2005/8/layout/hProcess9"/>
    <dgm:cxn modelId="{D43E03E5-7EEB-423E-8EC9-75B33DA38E23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F05D4F52-48ED-4F9D-82E8-6D972506CD70}" type="presOf" srcId="{0504CC7F-4AE9-4FCF-A382-8C6F3DD9D811}" destId="{77C2B802-E338-41F4-94AE-87AC600734EA}" srcOrd="0" destOrd="0" presId="urn:microsoft.com/office/officeart/2005/8/layout/hProcess9"/>
    <dgm:cxn modelId="{0052DCAD-15B2-41FB-A3BD-7EA67EEB7C82}" type="presOf" srcId="{FD615D5C-84BB-49A5-B131-3F114A5257B7}" destId="{23BF7F99-F5FA-465C-820F-249679B63392}" srcOrd="0" destOrd="0" presId="urn:microsoft.com/office/officeart/2005/8/layout/hProcess9"/>
    <dgm:cxn modelId="{C413A881-FBA0-460A-8A59-49B3D2E1EA6B}" type="presOf" srcId="{DB2D6CDB-7961-4015-A0EA-84AF1D3C6131}" destId="{8BA7748C-72A5-4861-A2E9-69D075AB833F}" srcOrd="0" destOrd="0" presId="urn:microsoft.com/office/officeart/2005/8/layout/hProcess9"/>
    <dgm:cxn modelId="{50A24AA1-9513-4339-8C6F-7E89BE8C517E}" type="presOf" srcId="{1D53EFC1-D439-4AF7-BD1B-C3AC5AC22249}" destId="{FEA71A44-AB68-42C0-9BD5-73F0D1C6E9E5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31F2326F-0FB4-4DD3-9C93-53FD3F61DF26}" type="presOf" srcId="{77BFF216-F698-4187-81E0-FE4AE3571C59}" destId="{DD53EC82-C8CE-4E46-B261-52BF73E00E22}" srcOrd="0" destOrd="0" presId="urn:microsoft.com/office/officeart/2005/8/layout/hProcess9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F72C9D5B-BC0E-4469-A770-F1DA07113008}" type="presOf" srcId="{46B4FB91-C9B5-47DA-A2A8-86A0C15C10BD}" destId="{7DEDF855-57A6-40A9-9087-73F2737819AB}" srcOrd="0" destOrd="0" presId="urn:microsoft.com/office/officeart/2005/8/layout/hProcess9"/>
    <dgm:cxn modelId="{CE3CB8D3-A494-421C-B095-F822BA83FA10}" type="presParOf" srcId="{23BF7F99-F5FA-465C-820F-249679B63392}" destId="{D5E5FC4F-A0E0-4207-848B-FA7BA89A6673}" srcOrd="0" destOrd="0" presId="urn:microsoft.com/office/officeart/2005/8/layout/hProcess9"/>
    <dgm:cxn modelId="{747034BD-3927-4F21-B2F0-163CA044E3D4}" type="presParOf" srcId="{23BF7F99-F5FA-465C-820F-249679B63392}" destId="{FD9DF27D-EE1D-4054-855C-24D7207F7DF8}" srcOrd="1" destOrd="0" presId="urn:microsoft.com/office/officeart/2005/8/layout/hProcess9"/>
    <dgm:cxn modelId="{5B5913EE-05EA-4170-81BA-AD56DA7C0BEE}" type="presParOf" srcId="{FD9DF27D-EE1D-4054-855C-24D7207F7DF8}" destId="{7DEDF855-57A6-40A9-9087-73F2737819AB}" srcOrd="0" destOrd="0" presId="urn:microsoft.com/office/officeart/2005/8/layout/hProcess9"/>
    <dgm:cxn modelId="{36A5866B-B536-474D-88EC-0960802FA0CB}" type="presParOf" srcId="{FD9DF27D-EE1D-4054-855C-24D7207F7DF8}" destId="{72AB5E51-8379-483F-8F58-B6252187EE54}" srcOrd="1" destOrd="0" presId="urn:microsoft.com/office/officeart/2005/8/layout/hProcess9"/>
    <dgm:cxn modelId="{C2627F1E-F438-4F51-A3DF-8471B9ABBE90}" type="presParOf" srcId="{FD9DF27D-EE1D-4054-855C-24D7207F7DF8}" destId="{77C2B802-E338-41F4-94AE-87AC600734EA}" srcOrd="2" destOrd="0" presId="urn:microsoft.com/office/officeart/2005/8/layout/hProcess9"/>
    <dgm:cxn modelId="{9B00D029-A82C-459B-B934-7AE538B76FAF}" type="presParOf" srcId="{FD9DF27D-EE1D-4054-855C-24D7207F7DF8}" destId="{7D3370E5-B068-4515-B6B9-9405A41A9F93}" srcOrd="3" destOrd="0" presId="urn:microsoft.com/office/officeart/2005/8/layout/hProcess9"/>
    <dgm:cxn modelId="{9054BAE0-B586-46F4-97B9-1F7DC2620AE2}" type="presParOf" srcId="{FD9DF27D-EE1D-4054-855C-24D7207F7DF8}" destId="{8BA7748C-72A5-4861-A2E9-69D075AB833F}" srcOrd="4" destOrd="0" presId="urn:microsoft.com/office/officeart/2005/8/layout/hProcess9"/>
    <dgm:cxn modelId="{B50B38CC-F400-4852-8375-2E29178CF367}" type="presParOf" srcId="{FD9DF27D-EE1D-4054-855C-24D7207F7DF8}" destId="{478C2FD2-65BA-4A51-960F-FA8941003FC4}" srcOrd="5" destOrd="0" presId="urn:microsoft.com/office/officeart/2005/8/layout/hProcess9"/>
    <dgm:cxn modelId="{761CDBCE-89BE-4E06-8990-19027DAE23B3}" type="presParOf" srcId="{FD9DF27D-EE1D-4054-855C-24D7207F7DF8}" destId="{DD53EC82-C8CE-4E46-B261-52BF73E00E22}" srcOrd="6" destOrd="0" presId="urn:microsoft.com/office/officeart/2005/8/layout/hProcess9"/>
    <dgm:cxn modelId="{B7E2176A-008C-4F6F-8DFF-4915B3D8B636}" type="presParOf" srcId="{FD9DF27D-EE1D-4054-855C-24D7207F7DF8}" destId="{1AFA253C-B1C1-4B6B-94ED-ADFBA91AC995}" srcOrd="7" destOrd="0" presId="urn:microsoft.com/office/officeart/2005/8/layout/hProcess9"/>
    <dgm:cxn modelId="{98ABEF8F-4B50-4E7A-B2F9-3A42BD7648A9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/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B68F74-8E38-48A4-AB99-E715F675BF4B}" type="presOf" srcId="{DB2D6CDB-7961-4015-A0EA-84AF1D3C6131}" destId="{8BA7748C-72A5-4861-A2E9-69D075AB833F}" srcOrd="0" destOrd="0" presId="urn:microsoft.com/office/officeart/2005/8/layout/hProcess9"/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067C7FC6-DF21-4852-964D-2C6D84640067}" type="presOf" srcId="{77BFF216-F698-4187-81E0-FE4AE3571C59}" destId="{DD53EC82-C8CE-4E46-B261-52BF73E00E22}" srcOrd="0" destOrd="0" presId="urn:microsoft.com/office/officeart/2005/8/layout/hProcess9"/>
    <dgm:cxn modelId="{A462630D-585A-4430-95A8-44B5A4106BCA}" type="presOf" srcId="{FD615D5C-84BB-49A5-B131-3F114A5257B7}" destId="{23BF7F99-F5FA-465C-820F-249679B63392}" srcOrd="0" destOrd="0" presId="urn:microsoft.com/office/officeart/2005/8/layout/hProcess9"/>
    <dgm:cxn modelId="{320B9B7C-EB6C-446A-8BE7-19ED2556E417}" type="presOf" srcId="{46B4FB91-C9B5-47DA-A2A8-86A0C15C10BD}" destId="{7DEDF855-57A6-40A9-9087-73F2737819AB}" srcOrd="0" destOrd="0" presId="urn:microsoft.com/office/officeart/2005/8/layout/hProcess9"/>
    <dgm:cxn modelId="{1E29AFE9-4CAA-43A3-8532-2F758BB6D3EB}" type="presOf" srcId="{0504CC7F-4AE9-4FCF-A382-8C6F3DD9D811}" destId="{77C2B802-E338-41F4-94AE-87AC600734EA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F34833C9-2748-4ADC-BC3B-E1F3D0E66C5C}" type="presOf" srcId="{1D53EFC1-D439-4AF7-BD1B-C3AC5AC22249}" destId="{FEA71A44-AB68-42C0-9BD5-73F0D1C6E9E5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C0038273-24A3-4C57-8952-1BB31496FA2C}" type="presParOf" srcId="{23BF7F99-F5FA-465C-820F-249679B63392}" destId="{D5E5FC4F-A0E0-4207-848B-FA7BA89A6673}" srcOrd="0" destOrd="0" presId="urn:microsoft.com/office/officeart/2005/8/layout/hProcess9"/>
    <dgm:cxn modelId="{E3EB0364-912E-45B0-A84F-6D1CE65F312C}" type="presParOf" srcId="{23BF7F99-F5FA-465C-820F-249679B63392}" destId="{FD9DF27D-EE1D-4054-855C-24D7207F7DF8}" srcOrd="1" destOrd="0" presId="urn:microsoft.com/office/officeart/2005/8/layout/hProcess9"/>
    <dgm:cxn modelId="{A93FBD9A-F33D-46E3-875E-FDB16FE1CB96}" type="presParOf" srcId="{FD9DF27D-EE1D-4054-855C-24D7207F7DF8}" destId="{7DEDF855-57A6-40A9-9087-73F2737819AB}" srcOrd="0" destOrd="0" presId="urn:microsoft.com/office/officeart/2005/8/layout/hProcess9"/>
    <dgm:cxn modelId="{FA8E3414-4100-47D8-B0C5-B63B290CD7F0}" type="presParOf" srcId="{FD9DF27D-EE1D-4054-855C-24D7207F7DF8}" destId="{72AB5E51-8379-483F-8F58-B6252187EE54}" srcOrd="1" destOrd="0" presId="urn:microsoft.com/office/officeart/2005/8/layout/hProcess9"/>
    <dgm:cxn modelId="{90466D43-5A20-4059-8253-ED37D0FD7B8E}" type="presParOf" srcId="{FD9DF27D-EE1D-4054-855C-24D7207F7DF8}" destId="{77C2B802-E338-41F4-94AE-87AC600734EA}" srcOrd="2" destOrd="0" presId="urn:microsoft.com/office/officeart/2005/8/layout/hProcess9"/>
    <dgm:cxn modelId="{ADF03C06-04AA-492C-AA3E-DED1E21212A1}" type="presParOf" srcId="{FD9DF27D-EE1D-4054-855C-24D7207F7DF8}" destId="{7D3370E5-B068-4515-B6B9-9405A41A9F93}" srcOrd="3" destOrd="0" presId="urn:microsoft.com/office/officeart/2005/8/layout/hProcess9"/>
    <dgm:cxn modelId="{9E97B770-AF37-401A-BF4A-516CC6D29422}" type="presParOf" srcId="{FD9DF27D-EE1D-4054-855C-24D7207F7DF8}" destId="{8BA7748C-72A5-4861-A2E9-69D075AB833F}" srcOrd="4" destOrd="0" presId="urn:microsoft.com/office/officeart/2005/8/layout/hProcess9"/>
    <dgm:cxn modelId="{03C23BD4-CF1A-49ED-A134-9F1A81ACE5FF}" type="presParOf" srcId="{FD9DF27D-EE1D-4054-855C-24D7207F7DF8}" destId="{478C2FD2-65BA-4A51-960F-FA8941003FC4}" srcOrd="5" destOrd="0" presId="urn:microsoft.com/office/officeart/2005/8/layout/hProcess9"/>
    <dgm:cxn modelId="{6C224437-564E-4AEB-B55C-BCAB030CE8AE}" type="presParOf" srcId="{FD9DF27D-EE1D-4054-855C-24D7207F7DF8}" destId="{DD53EC82-C8CE-4E46-B261-52BF73E00E22}" srcOrd="6" destOrd="0" presId="urn:microsoft.com/office/officeart/2005/8/layout/hProcess9"/>
    <dgm:cxn modelId="{4FCF1A44-3254-4184-AC6C-238A66CE9F5C}" type="presParOf" srcId="{FD9DF27D-EE1D-4054-855C-24D7207F7DF8}" destId="{1AFA253C-B1C1-4B6B-94ED-ADFBA91AC995}" srcOrd="7" destOrd="0" presId="urn:microsoft.com/office/officeart/2005/8/layout/hProcess9"/>
    <dgm:cxn modelId="{BC43A63E-3FF2-4444-A15B-BCC0749EB84E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791B68AC-E7C1-4BD1-95FF-B65950DE6311}" type="presOf" srcId="{DB2D6CDB-7961-4015-A0EA-84AF1D3C6131}" destId="{8BA7748C-72A5-4861-A2E9-69D075AB833F}" srcOrd="0" destOrd="0" presId="urn:microsoft.com/office/officeart/2005/8/layout/hProcess9"/>
    <dgm:cxn modelId="{A4BB52DB-BE54-4E1E-B6F5-323FC3B683A4}" type="presOf" srcId="{77BFF216-F698-4187-81E0-FE4AE3571C59}" destId="{DD53EC82-C8CE-4E46-B261-52BF73E00E22}" srcOrd="0" destOrd="0" presId="urn:microsoft.com/office/officeart/2005/8/layout/hProcess9"/>
    <dgm:cxn modelId="{34B16258-AF45-41FA-91B8-540A588ED76D}" type="presOf" srcId="{1D53EFC1-D439-4AF7-BD1B-C3AC5AC22249}" destId="{FEA71A44-AB68-42C0-9BD5-73F0D1C6E9E5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86CAAB29-345C-4AD0-AB56-6ECE8E7F4440}" type="presOf" srcId="{46B4FB91-C9B5-47DA-A2A8-86A0C15C10BD}" destId="{7DEDF855-57A6-40A9-9087-73F2737819AB}" srcOrd="0" destOrd="0" presId="urn:microsoft.com/office/officeart/2005/8/layout/hProcess9"/>
    <dgm:cxn modelId="{74DF9113-484C-43FC-88EF-BBDDB2990737}" type="presOf" srcId="{0504CC7F-4AE9-4FCF-A382-8C6F3DD9D811}" destId="{77C2B802-E338-41F4-94AE-87AC600734EA}" srcOrd="0" destOrd="0" presId="urn:microsoft.com/office/officeart/2005/8/layout/hProcess9"/>
    <dgm:cxn modelId="{93AFA824-16C6-4CBA-A760-45CFFA1D561D}" type="presOf" srcId="{FD615D5C-84BB-49A5-B131-3F114A5257B7}" destId="{23BF7F99-F5FA-465C-820F-249679B63392}" srcOrd="0" destOrd="0" presId="urn:microsoft.com/office/officeart/2005/8/layout/hProcess9"/>
    <dgm:cxn modelId="{38A5CE80-D500-4F20-A6DE-C497942A9E2B}" type="presParOf" srcId="{23BF7F99-F5FA-465C-820F-249679B63392}" destId="{D5E5FC4F-A0E0-4207-848B-FA7BA89A6673}" srcOrd="0" destOrd="0" presId="urn:microsoft.com/office/officeart/2005/8/layout/hProcess9"/>
    <dgm:cxn modelId="{A47F9009-BF97-468E-9903-4FAEC6244740}" type="presParOf" srcId="{23BF7F99-F5FA-465C-820F-249679B63392}" destId="{FD9DF27D-EE1D-4054-855C-24D7207F7DF8}" srcOrd="1" destOrd="0" presId="urn:microsoft.com/office/officeart/2005/8/layout/hProcess9"/>
    <dgm:cxn modelId="{20E1B062-6A6D-419C-B680-5B6FF8CAF7D3}" type="presParOf" srcId="{FD9DF27D-EE1D-4054-855C-24D7207F7DF8}" destId="{7DEDF855-57A6-40A9-9087-73F2737819AB}" srcOrd="0" destOrd="0" presId="urn:microsoft.com/office/officeart/2005/8/layout/hProcess9"/>
    <dgm:cxn modelId="{9D002779-EC10-46E6-953E-9B7116567043}" type="presParOf" srcId="{FD9DF27D-EE1D-4054-855C-24D7207F7DF8}" destId="{72AB5E51-8379-483F-8F58-B6252187EE54}" srcOrd="1" destOrd="0" presId="urn:microsoft.com/office/officeart/2005/8/layout/hProcess9"/>
    <dgm:cxn modelId="{45EA642F-175A-478A-8A7F-69D3704EF8AF}" type="presParOf" srcId="{FD9DF27D-EE1D-4054-855C-24D7207F7DF8}" destId="{77C2B802-E338-41F4-94AE-87AC600734EA}" srcOrd="2" destOrd="0" presId="urn:microsoft.com/office/officeart/2005/8/layout/hProcess9"/>
    <dgm:cxn modelId="{F4DEB9A4-649A-40D0-981B-FFC74C8E90B7}" type="presParOf" srcId="{FD9DF27D-EE1D-4054-855C-24D7207F7DF8}" destId="{7D3370E5-B068-4515-B6B9-9405A41A9F93}" srcOrd="3" destOrd="0" presId="urn:microsoft.com/office/officeart/2005/8/layout/hProcess9"/>
    <dgm:cxn modelId="{12E18A7A-F765-464D-8B63-D2846A15D4E2}" type="presParOf" srcId="{FD9DF27D-EE1D-4054-855C-24D7207F7DF8}" destId="{8BA7748C-72A5-4861-A2E9-69D075AB833F}" srcOrd="4" destOrd="0" presId="urn:microsoft.com/office/officeart/2005/8/layout/hProcess9"/>
    <dgm:cxn modelId="{3AD31470-6DC0-4FDC-84F5-CBC5243015C1}" type="presParOf" srcId="{FD9DF27D-EE1D-4054-855C-24D7207F7DF8}" destId="{478C2FD2-65BA-4A51-960F-FA8941003FC4}" srcOrd="5" destOrd="0" presId="urn:microsoft.com/office/officeart/2005/8/layout/hProcess9"/>
    <dgm:cxn modelId="{B873EA92-B8A9-49E5-A279-0FF16A58DEE0}" type="presParOf" srcId="{FD9DF27D-EE1D-4054-855C-24D7207F7DF8}" destId="{DD53EC82-C8CE-4E46-B261-52BF73E00E22}" srcOrd="6" destOrd="0" presId="urn:microsoft.com/office/officeart/2005/8/layout/hProcess9"/>
    <dgm:cxn modelId="{5819761B-DC83-41D5-887E-269511B58003}" type="presParOf" srcId="{FD9DF27D-EE1D-4054-855C-24D7207F7DF8}" destId="{1AFA253C-B1C1-4B6B-94ED-ADFBA91AC995}" srcOrd="7" destOrd="0" presId="urn:microsoft.com/office/officeart/2005/8/layout/hProcess9"/>
    <dgm:cxn modelId="{6A462F80-3E50-4D01-8051-FCEA6D7D832F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615D5C-84BB-49A5-B131-3F114A5257B7}" type="doc">
      <dgm:prSet loTypeId="urn:microsoft.com/office/officeart/2005/8/layout/hProcess9" loCatId="process" qsTypeId="urn:microsoft.com/office/officeart/2005/8/quickstyle/simple5" qsCatId="simple" csTypeId="urn:microsoft.com/office/officeart/2005/8/colors/accent4_3" csCatId="accent4" phldr="1"/>
      <dgm:spPr/>
    </dgm:pt>
    <dgm:pt modelId="{46B4FB91-C9B5-47DA-A2A8-86A0C15C10BD}">
      <dgm:prSet phldrT="[Text]"/>
      <dgm:spPr/>
      <dgm:t>
        <a:bodyPr/>
        <a:lstStyle/>
        <a:p>
          <a:r>
            <a:rPr lang="sv-SE" dirty="0" smtClean="0"/>
            <a:t>Manpower</a:t>
          </a:r>
          <a:endParaRPr lang="en-US" dirty="0"/>
        </a:p>
      </dgm:t>
    </dgm:pt>
    <dgm:pt modelId="{BDF24C81-914F-48AF-8E00-F808534EE486}" type="parTrans" cxnId="{A9722134-5B7B-4ADE-A808-8FD3DBE2D7EA}">
      <dgm:prSet/>
      <dgm:spPr/>
      <dgm:t>
        <a:bodyPr/>
        <a:lstStyle/>
        <a:p>
          <a:endParaRPr lang="en-US"/>
        </a:p>
      </dgm:t>
    </dgm:pt>
    <dgm:pt modelId="{4F6853C3-56AC-423C-80E3-919197B752EC}" type="sibTrans" cxnId="{A9722134-5B7B-4ADE-A808-8FD3DBE2D7EA}">
      <dgm:prSet/>
      <dgm:spPr/>
      <dgm:t>
        <a:bodyPr/>
        <a:lstStyle/>
        <a:p>
          <a:endParaRPr lang="en-US"/>
        </a:p>
      </dgm:t>
    </dgm:pt>
    <dgm:pt modelId="{0504CC7F-4AE9-4FCF-A382-8C6F3DD9D811}">
      <dgm:prSet phldrT="[Text]"/>
      <dgm:spPr/>
      <dgm:t>
        <a:bodyPr/>
        <a:lstStyle/>
        <a:p>
          <a:r>
            <a:rPr lang="sv-SE" dirty="0" smtClean="0"/>
            <a:t>Crew Pairing</a:t>
          </a:r>
          <a:endParaRPr lang="en-US" dirty="0"/>
        </a:p>
      </dgm:t>
    </dgm:pt>
    <dgm:pt modelId="{ECD2290D-25BE-4A12-A7C5-160093F9DACC}" type="parTrans" cxnId="{D4622674-3507-40DF-B950-345B3F339F2A}">
      <dgm:prSet/>
      <dgm:spPr/>
      <dgm:t>
        <a:bodyPr/>
        <a:lstStyle/>
        <a:p>
          <a:endParaRPr lang="en-US"/>
        </a:p>
      </dgm:t>
    </dgm:pt>
    <dgm:pt modelId="{4396D733-3FE6-4163-8EFB-9516FB6AC971}" type="sibTrans" cxnId="{D4622674-3507-40DF-B950-345B3F339F2A}">
      <dgm:prSet/>
      <dgm:spPr/>
      <dgm:t>
        <a:bodyPr/>
        <a:lstStyle/>
        <a:p>
          <a:endParaRPr lang="en-US"/>
        </a:p>
      </dgm:t>
    </dgm:pt>
    <dgm:pt modelId="{DB2D6CDB-7961-4015-A0EA-84AF1D3C6131}">
      <dgm:prSet phldrT="[Text]"/>
      <dgm:spPr/>
      <dgm:t>
        <a:bodyPr/>
        <a:lstStyle/>
        <a:p>
          <a:r>
            <a:rPr lang="sv-SE" dirty="0" smtClean="0"/>
            <a:t>Crew Rostering</a:t>
          </a:r>
          <a:endParaRPr lang="en-US" dirty="0"/>
        </a:p>
      </dgm:t>
    </dgm:pt>
    <dgm:pt modelId="{CA994D89-5565-403C-AFA4-89ADF0F7A1BA}" type="parTrans" cxnId="{C4B79A9C-E124-4F98-977F-B761143CA696}">
      <dgm:prSet/>
      <dgm:spPr/>
      <dgm:t>
        <a:bodyPr/>
        <a:lstStyle/>
        <a:p>
          <a:endParaRPr lang="en-US"/>
        </a:p>
      </dgm:t>
    </dgm:pt>
    <dgm:pt modelId="{7DF5E77B-D845-4B9E-9965-E2F085570AC1}" type="sibTrans" cxnId="{C4B79A9C-E124-4F98-977F-B761143CA696}">
      <dgm:prSet/>
      <dgm:spPr/>
      <dgm:t>
        <a:bodyPr/>
        <a:lstStyle/>
        <a:p>
          <a:endParaRPr lang="en-US"/>
        </a:p>
      </dgm:t>
    </dgm:pt>
    <dgm:pt modelId="{77BFF216-F698-4187-81E0-FE4AE3571C59}">
      <dgm:prSet phldrT="[Text]"/>
      <dgm:spPr/>
      <dgm:t>
        <a:bodyPr/>
        <a:lstStyle/>
        <a:p>
          <a:r>
            <a:rPr lang="sv-SE" dirty="0" smtClean="0"/>
            <a:t>Pairing &amp; Roster maintenance</a:t>
          </a:r>
          <a:endParaRPr lang="en-US" dirty="0"/>
        </a:p>
      </dgm:t>
    </dgm:pt>
    <dgm:pt modelId="{550A70A2-EBBB-46E1-84F9-690B31CBC598}" type="parTrans" cxnId="{81AAA4C3-F2FD-4894-BF30-DEF4C9787776}">
      <dgm:prSet/>
      <dgm:spPr/>
      <dgm:t>
        <a:bodyPr/>
        <a:lstStyle/>
        <a:p>
          <a:endParaRPr lang="en-US"/>
        </a:p>
      </dgm:t>
    </dgm:pt>
    <dgm:pt modelId="{16422C99-E609-4BED-A314-2C18445748FC}" type="sibTrans" cxnId="{81AAA4C3-F2FD-4894-BF30-DEF4C9787776}">
      <dgm:prSet/>
      <dgm:spPr/>
      <dgm:t>
        <a:bodyPr/>
        <a:lstStyle/>
        <a:p>
          <a:endParaRPr lang="en-US"/>
        </a:p>
      </dgm:t>
    </dgm:pt>
    <dgm:pt modelId="{1D53EFC1-D439-4AF7-BD1B-C3AC5AC22249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sv-SE" dirty="0" smtClean="0"/>
            <a:t>Day of Operation</a:t>
          </a:r>
          <a:endParaRPr lang="en-US" dirty="0"/>
        </a:p>
      </dgm:t>
    </dgm:pt>
    <dgm:pt modelId="{2B8B6C73-14F3-43F9-875D-D87311B31FE7}" type="parTrans" cxnId="{D2C05BC0-288E-4827-9556-AF9D35E15D83}">
      <dgm:prSet/>
      <dgm:spPr/>
      <dgm:t>
        <a:bodyPr/>
        <a:lstStyle/>
        <a:p>
          <a:endParaRPr lang="en-US"/>
        </a:p>
      </dgm:t>
    </dgm:pt>
    <dgm:pt modelId="{5C6D848D-5A28-427F-ACAA-F5EAFE1D6C46}" type="sibTrans" cxnId="{D2C05BC0-288E-4827-9556-AF9D35E15D83}">
      <dgm:prSet/>
      <dgm:spPr/>
      <dgm:t>
        <a:bodyPr/>
        <a:lstStyle/>
        <a:p>
          <a:endParaRPr lang="en-US"/>
        </a:p>
      </dgm:t>
    </dgm:pt>
    <dgm:pt modelId="{23BF7F99-F5FA-465C-820F-249679B63392}" type="pres">
      <dgm:prSet presAssocID="{FD615D5C-84BB-49A5-B131-3F114A5257B7}" presName="CompostProcess" presStyleCnt="0">
        <dgm:presLayoutVars>
          <dgm:dir/>
          <dgm:resizeHandles val="exact"/>
        </dgm:presLayoutVars>
      </dgm:prSet>
      <dgm:spPr/>
    </dgm:pt>
    <dgm:pt modelId="{D5E5FC4F-A0E0-4207-848B-FA7BA89A6673}" type="pres">
      <dgm:prSet presAssocID="{FD615D5C-84BB-49A5-B131-3F114A5257B7}" presName="arrow" presStyleLbl="bgShp" presStyleIdx="0" presStyleCnt="1"/>
      <dgm:spPr/>
    </dgm:pt>
    <dgm:pt modelId="{FD9DF27D-EE1D-4054-855C-24D7207F7DF8}" type="pres">
      <dgm:prSet presAssocID="{FD615D5C-84BB-49A5-B131-3F114A5257B7}" presName="linearProcess" presStyleCnt="0"/>
      <dgm:spPr/>
    </dgm:pt>
    <dgm:pt modelId="{7DEDF855-57A6-40A9-9087-73F2737819AB}" type="pres">
      <dgm:prSet presAssocID="{46B4FB91-C9B5-47DA-A2A8-86A0C15C10B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B5E51-8379-483F-8F58-B6252187EE54}" type="pres">
      <dgm:prSet presAssocID="{4F6853C3-56AC-423C-80E3-919197B752EC}" presName="sibTrans" presStyleCnt="0"/>
      <dgm:spPr/>
    </dgm:pt>
    <dgm:pt modelId="{77C2B802-E338-41F4-94AE-87AC600734EA}" type="pres">
      <dgm:prSet presAssocID="{0504CC7F-4AE9-4FCF-A382-8C6F3DD9D81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370E5-B068-4515-B6B9-9405A41A9F93}" type="pres">
      <dgm:prSet presAssocID="{4396D733-3FE6-4163-8EFB-9516FB6AC971}" presName="sibTrans" presStyleCnt="0"/>
      <dgm:spPr/>
    </dgm:pt>
    <dgm:pt modelId="{8BA7748C-72A5-4861-A2E9-69D075AB833F}" type="pres">
      <dgm:prSet presAssocID="{DB2D6CDB-7961-4015-A0EA-84AF1D3C613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C2FD2-65BA-4A51-960F-FA8941003FC4}" type="pres">
      <dgm:prSet presAssocID="{7DF5E77B-D845-4B9E-9965-E2F085570AC1}" presName="sibTrans" presStyleCnt="0"/>
      <dgm:spPr/>
    </dgm:pt>
    <dgm:pt modelId="{DD53EC82-C8CE-4E46-B261-52BF73E00E22}" type="pres">
      <dgm:prSet presAssocID="{77BFF216-F698-4187-81E0-FE4AE3571C5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253C-B1C1-4B6B-94ED-ADFBA91AC995}" type="pres">
      <dgm:prSet presAssocID="{16422C99-E609-4BED-A314-2C18445748FC}" presName="sibTrans" presStyleCnt="0"/>
      <dgm:spPr/>
    </dgm:pt>
    <dgm:pt modelId="{FEA71A44-AB68-42C0-9BD5-73F0D1C6E9E5}" type="pres">
      <dgm:prSet presAssocID="{1D53EFC1-D439-4AF7-BD1B-C3AC5AC2224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05BC0-288E-4827-9556-AF9D35E15D83}" srcId="{FD615D5C-84BB-49A5-B131-3F114A5257B7}" destId="{1D53EFC1-D439-4AF7-BD1B-C3AC5AC22249}" srcOrd="4" destOrd="0" parTransId="{2B8B6C73-14F3-43F9-875D-D87311B31FE7}" sibTransId="{5C6D848D-5A28-427F-ACAA-F5EAFE1D6C46}"/>
    <dgm:cxn modelId="{C4B79A9C-E124-4F98-977F-B761143CA696}" srcId="{FD615D5C-84BB-49A5-B131-3F114A5257B7}" destId="{DB2D6CDB-7961-4015-A0EA-84AF1D3C6131}" srcOrd="2" destOrd="0" parTransId="{CA994D89-5565-403C-AFA4-89ADF0F7A1BA}" sibTransId="{7DF5E77B-D845-4B9E-9965-E2F085570AC1}"/>
    <dgm:cxn modelId="{EBD6137C-1351-47CE-A331-6FD0BAD72F3E}" type="presOf" srcId="{77BFF216-F698-4187-81E0-FE4AE3571C59}" destId="{DD53EC82-C8CE-4E46-B261-52BF73E00E22}" srcOrd="0" destOrd="0" presId="urn:microsoft.com/office/officeart/2005/8/layout/hProcess9"/>
    <dgm:cxn modelId="{B90CB9E7-DF2C-4CC3-AB0F-CA9E942F9E69}" type="presOf" srcId="{1D53EFC1-D439-4AF7-BD1B-C3AC5AC22249}" destId="{FEA71A44-AB68-42C0-9BD5-73F0D1C6E9E5}" srcOrd="0" destOrd="0" presId="urn:microsoft.com/office/officeart/2005/8/layout/hProcess9"/>
    <dgm:cxn modelId="{AC9B66D0-358D-4F15-A6B0-2E39618E9CC5}" type="presOf" srcId="{FD615D5C-84BB-49A5-B131-3F114A5257B7}" destId="{23BF7F99-F5FA-465C-820F-249679B63392}" srcOrd="0" destOrd="0" presId="urn:microsoft.com/office/officeart/2005/8/layout/hProcess9"/>
    <dgm:cxn modelId="{0A3CF78E-3AC7-42E8-8DFC-B679F7D05CA3}" type="presOf" srcId="{0504CC7F-4AE9-4FCF-A382-8C6F3DD9D811}" destId="{77C2B802-E338-41F4-94AE-87AC600734EA}" srcOrd="0" destOrd="0" presId="urn:microsoft.com/office/officeart/2005/8/layout/hProcess9"/>
    <dgm:cxn modelId="{D4622674-3507-40DF-B950-345B3F339F2A}" srcId="{FD615D5C-84BB-49A5-B131-3F114A5257B7}" destId="{0504CC7F-4AE9-4FCF-A382-8C6F3DD9D811}" srcOrd="1" destOrd="0" parTransId="{ECD2290D-25BE-4A12-A7C5-160093F9DACC}" sibTransId="{4396D733-3FE6-4163-8EFB-9516FB6AC971}"/>
    <dgm:cxn modelId="{81AAA4C3-F2FD-4894-BF30-DEF4C9787776}" srcId="{FD615D5C-84BB-49A5-B131-3F114A5257B7}" destId="{77BFF216-F698-4187-81E0-FE4AE3571C59}" srcOrd="3" destOrd="0" parTransId="{550A70A2-EBBB-46E1-84F9-690B31CBC598}" sibTransId="{16422C99-E609-4BED-A314-2C18445748FC}"/>
    <dgm:cxn modelId="{96D586DB-98E5-4ABE-8707-4760F0BCA2C6}" type="presOf" srcId="{DB2D6CDB-7961-4015-A0EA-84AF1D3C6131}" destId="{8BA7748C-72A5-4861-A2E9-69D075AB833F}" srcOrd="0" destOrd="0" presId="urn:microsoft.com/office/officeart/2005/8/layout/hProcess9"/>
    <dgm:cxn modelId="{04C31512-9974-4BB6-9377-4682FD060BC7}" type="presOf" srcId="{46B4FB91-C9B5-47DA-A2A8-86A0C15C10BD}" destId="{7DEDF855-57A6-40A9-9087-73F2737819AB}" srcOrd="0" destOrd="0" presId="urn:microsoft.com/office/officeart/2005/8/layout/hProcess9"/>
    <dgm:cxn modelId="{A9722134-5B7B-4ADE-A808-8FD3DBE2D7EA}" srcId="{FD615D5C-84BB-49A5-B131-3F114A5257B7}" destId="{46B4FB91-C9B5-47DA-A2A8-86A0C15C10BD}" srcOrd="0" destOrd="0" parTransId="{BDF24C81-914F-48AF-8E00-F808534EE486}" sibTransId="{4F6853C3-56AC-423C-80E3-919197B752EC}"/>
    <dgm:cxn modelId="{5899E6F3-67B9-4E8F-9B9A-3E8BE595E6AC}" type="presParOf" srcId="{23BF7F99-F5FA-465C-820F-249679B63392}" destId="{D5E5FC4F-A0E0-4207-848B-FA7BA89A6673}" srcOrd="0" destOrd="0" presId="urn:microsoft.com/office/officeart/2005/8/layout/hProcess9"/>
    <dgm:cxn modelId="{175FF877-CD40-42FC-8CFA-DA5AE3F0AE75}" type="presParOf" srcId="{23BF7F99-F5FA-465C-820F-249679B63392}" destId="{FD9DF27D-EE1D-4054-855C-24D7207F7DF8}" srcOrd="1" destOrd="0" presId="urn:microsoft.com/office/officeart/2005/8/layout/hProcess9"/>
    <dgm:cxn modelId="{48730EEF-16F0-4658-9336-CEBAA0FB7B51}" type="presParOf" srcId="{FD9DF27D-EE1D-4054-855C-24D7207F7DF8}" destId="{7DEDF855-57A6-40A9-9087-73F2737819AB}" srcOrd="0" destOrd="0" presId="urn:microsoft.com/office/officeart/2005/8/layout/hProcess9"/>
    <dgm:cxn modelId="{2076F357-5AE6-4D41-B7FD-F1C0D3903877}" type="presParOf" srcId="{FD9DF27D-EE1D-4054-855C-24D7207F7DF8}" destId="{72AB5E51-8379-483F-8F58-B6252187EE54}" srcOrd="1" destOrd="0" presId="urn:microsoft.com/office/officeart/2005/8/layout/hProcess9"/>
    <dgm:cxn modelId="{430357B4-59C3-4CE1-8E1B-C585DA416130}" type="presParOf" srcId="{FD9DF27D-EE1D-4054-855C-24D7207F7DF8}" destId="{77C2B802-E338-41F4-94AE-87AC600734EA}" srcOrd="2" destOrd="0" presId="urn:microsoft.com/office/officeart/2005/8/layout/hProcess9"/>
    <dgm:cxn modelId="{C70704D7-EFE3-46C1-92A6-863C44F32865}" type="presParOf" srcId="{FD9DF27D-EE1D-4054-855C-24D7207F7DF8}" destId="{7D3370E5-B068-4515-B6B9-9405A41A9F93}" srcOrd="3" destOrd="0" presId="urn:microsoft.com/office/officeart/2005/8/layout/hProcess9"/>
    <dgm:cxn modelId="{09D4F835-FD73-4033-88A6-FDAD05687F2B}" type="presParOf" srcId="{FD9DF27D-EE1D-4054-855C-24D7207F7DF8}" destId="{8BA7748C-72A5-4861-A2E9-69D075AB833F}" srcOrd="4" destOrd="0" presId="urn:microsoft.com/office/officeart/2005/8/layout/hProcess9"/>
    <dgm:cxn modelId="{74241BFA-A418-4435-B650-269F635A2AEC}" type="presParOf" srcId="{FD9DF27D-EE1D-4054-855C-24D7207F7DF8}" destId="{478C2FD2-65BA-4A51-960F-FA8941003FC4}" srcOrd="5" destOrd="0" presId="urn:microsoft.com/office/officeart/2005/8/layout/hProcess9"/>
    <dgm:cxn modelId="{C62D7AA7-3BC0-4365-8A30-943A22E22391}" type="presParOf" srcId="{FD9DF27D-EE1D-4054-855C-24D7207F7DF8}" destId="{DD53EC82-C8CE-4E46-B261-52BF73E00E22}" srcOrd="6" destOrd="0" presId="urn:microsoft.com/office/officeart/2005/8/layout/hProcess9"/>
    <dgm:cxn modelId="{68562C8E-4462-40F3-B7B6-2CFBB4932D2C}" type="presParOf" srcId="{FD9DF27D-EE1D-4054-855C-24D7207F7DF8}" destId="{1AFA253C-B1C1-4B6B-94ED-ADFBA91AC995}" srcOrd="7" destOrd="0" presId="urn:microsoft.com/office/officeart/2005/8/layout/hProcess9"/>
    <dgm:cxn modelId="{02FD832A-EBFE-4CCC-AFD1-EB9CC7ACB5A8}" type="presParOf" srcId="{FD9DF27D-EE1D-4054-855C-24D7207F7DF8}" destId="{FEA71A44-AB68-42C0-9BD5-73F0D1C6E9E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9604" y="0"/>
          <a:ext cx="7362190" cy="2159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773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Manpower</a:t>
          </a:r>
          <a:endParaRPr lang="en-US" sz="1600" kern="1200" dirty="0"/>
        </a:p>
      </dsp:txBody>
      <dsp:txXfrm>
        <a:off x="45930" y="689857"/>
        <a:ext cx="1561449" cy="779286"/>
      </dsp:txXfrm>
    </dsp:sp>
    <dsp:sp modelId="{77C2B802-E338-41F4-94AE-87AC600734EA}">
      <dsp:nvSpPr>
        <dsp:cNvPr id="0" name=""/>
        <dsp:cNvSpPr/>
      </dsp:nvSpPr>
      <dsp:spPr>
        <a:xfrm>
          <a:off x="1755796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Pairing</a:t>
          </a:r>
          <a:endParaRPr lang="en-US" sz="1600" kern="1200" dirty="0"/>
        </a:p>
      </dsp:txBody>
      <dsp:txXfrm>
        <a:off x="1797953" y="689857"/>
        <a:ext cx="1561449" cy="779286"/>
      </dsp:txXfrm>
    </dsp:sp>
    <dsp:sp modelId="{8BA7748C-72A5-4861-A2E9-69D075AB833F}">
      <dsp:nvSpPr>
        <dsp:cNvPr id="0" name=""/>
        <dsp:cNvSpPr/>
      </dsp:nvSpPr>
      <dsp:spPr>
        <a:xfrm>
          <a:off x="3507818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Rostering</a:t>
          </a:r>
          <a:endParaRPr lang="en-US" sz="1600" kern="1200" dirty="0"/>
        </a:p>
      </dsp:txBody>
      <dsp:txXfrm>
        <a:off x="3549975" y="689857"/>
        <a:ext cx="1561449" cy="779286"/>
      </dsp:txXfrm>
    </dsp:sp>
    <dsp:sp modelId="{DD53EC82-C8CE-4E46-B261-52BF73E00E22}">
      <dsp:nvSpPr>
        <dsp:cNvPr id="0" name=""/>
        <dsp:cNvSpPr/>
      </dsp:nvSpPr>
      <dsp:spPr>
        <a:xfrm>
          <a:off x="5259840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Pairing &amp; Roster Maintenance</a:t>
          </a:r>
          <a:endParaRPr lang="en-US" sz="1600" kern="1200" dirty="0"/>
        </a:p>
      </dsp:txBody>
      <dsp:txXfrm>
        <a:off x="5301997" y="689857"/>
        <a:ext cx="1561449" cy="779286"/>
      </dsp:txXfrm>
    </dsp:sp>
    <dsp:sp modelId="{FEA71A44-AB68-42C0-9BD5-73F0D1C6E9E5}">
      <dsp:nvSpPr>
        <dsp:cNvPr id="0" name=""/>
        <dsp:cNvSpPr/>
      </dsp:nvSpPr>
      <dsp:spPr>
        <a:xfrm>
          <a:off x="7011862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Day of Operation</a:t>
          </a:r>
          <a:endParaRPr lang="en-US" sz="1600" kern="1200" dirty="0"/>
        </a:p>
      </dsp:txBody>
      <dsp:txXfrm>
        <a:off x="7054019" y="689857"/>
        <a:ext cx="1561449" cy="7792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Business Analyst</a:t>
          </a:r>
          <a:endParaRPr lang="en-US" sz="1500" kern="1200" dirty="0"/>
        </a:p>
      </dsp:txBody>
      <dsp:txXfrm>
        <a:off x="2422865" y="44730"/>
        <a:ext cx="1250268" cy="783022"/>
      </dsp:txXfrm>
    </dsp:sp>
    <dsp:sp modelId="{0A2CE1ED-34FC-48EB-9BCE-59FA3C2970F6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Planner / Tracker</a:t>
          </a:r>
          <a:endParaRPr lang="en-US" sz="1500" kern="1200" dirty="0"/>
        </a:p>
      </dsp:txBody>
      <dsp:txXfrm>
        <a:off x="4070661" y="1241923"/>
        <a:ext cx="1250268" cy="783022"/>
      </dsp:txXfrm>
    </dsp:sp>
    <dsp:sp modelId="{2760523C-9B29-49F1-AB9A-BDF9032E87D4}">
      <dsp:nvSpPr>
        <dsp:cNvPr id="0" name=""/>
        <dsp:cNvSpPr/>
      </dsp:nvSpPr>
      <dsp:spPr>
        <a:xfrm>
          <a:off x="1312700" y="36542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5074" y="1712720"/>
              </a:moveTo>
              <a:arcTo wR="1732594" hR="1732594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3374019" y="3102419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Administrator</a:t>
          </a:r>
          <a:endParaRPr lang="en-US" sz="1500" kern="1200" dirty="0"/>
        </a:p>
      </dsp:txBody>
      <dsp:txXfrm>
        <a:off x="3416379" y="3144779"/>
        <a:ext cx="1250268" cy="783022"/>
      </dsp:txXfrm>
    </dsp:sp>
    <dsp:sp modelId="{7438BE94-0888-4DC3-A608-7A79298E2B60}">
      <dsp:nvSpPr>
        <dsp:cNvPr id="0" name=""/>
        <dsp:cNvSpPr/>
      </dsp:nvSpPr>
      <dsp:spPr>
        <a:xfrm>
          <a:off x="1207330" y="417436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160122" y="3411613"/>
              </a:moveTo>
              <a:arcTo wR="1732594" hR="1732594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Developer</a:t>
          </a:r>
          <a:endParaRPr lang="en-US" sz="1500" kern="1200" dirty="0"/>
        </a:p>
      </dsp:txBody>
      <dsp:txXfrm>
        <a:off x="1404472" y="3179023"/>
        <a:ext cx="1250268" cy="783022"/>
      </dsp:txXfrm>
    </dsp:sp>
    <dsp:sp modelId="{5E3D6E8F-582E-46B6-97D5-E476CD7B6945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Ambassador User</a:t>
          </a:r>
          <a:endParaRPr lang="en-US" sz="1500" kern="1200" dirty="0"/>
        </a:p>
      </dsp:txBody>
      <dsp:txXfrm>
        <a:off x="775070" y="1241923"/>
        <a:ext cx="1250268" cy="783022"/>
      </dsp:txXfrm>
    </dsp:sp>
    <dsp:sp modelId="{9D9443A4-21C4-417C-8353-0B5C208E2069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9604" y="0"/>
          <a:ext cx="7362190" cy="2159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773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Manpower</a:t>
          </a:r>
          <a:endParaRPr lang="en-US" sz="1600" kern="1200" dirty="0"/>
        </a:p>
      </dsp:txBody>
      <dsp:txXfrm>
        <a:off x="45930" y="689857"/>
        <a:ext cx="1561449" cy="779286"/>
      </dsp:txXfrm>
    </dsp:sp>
    <dsp:sp modelId="{77C2B802-E338-41F4-94AE-87AC600734EA}">
      <dsp:nvSpPr>
        <dsp:cNvPr id="0" name=""/>
        <dsp:cNvSpPr/>
      </dsp:nvSpPr>
      <dsp:spPr>
        <a:xfrm>
          <a:off x="1755796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Pairing</a:t>
          </a:r>
          <a:endParaRPr lang="en-US" sz="1600" kern="1200" dirty="0"/>
        </a:p>
      </dsp:txBody>
      <dsp:txXfrm>
        <a:off x="1797953" y="689857"/>
        <a:ext cx="1561449" cy="779286"/>
      </dsp:txXfrm>
    </dsp:sp>
    <dsp:sp modelId="{8BA7748C-72A5-4861-A2E9-69D075AB833F}">
      <dsp:nvSpPr>
        <dsp:cNvPr id="0" name=""/>
        <dsp:cNvSpPr/>
      </dsp:nvSpPr>
      <dsp:spPr>
        <a:xfrm>
          <a:off x="3507818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Rostering</a:t>
          </a:r>
          <a:endParaRPr lang="en-US" sz="1600" kern="1200" dirty="0"/>
        </a:p>
      </dsp:txBody>
      <dsp:txXfrm>
        <a:off x="3549975" y="689857"/>
        <a:ext cx="1561449" cy="779286"/>
      </dsp:txXfrm>
    </dsp:sp>
    <dsp:sp modelId="{DD53EC82-C8CE-4E46-B261-52BF73E00E22}">
      <dsp:nvSpPr>
        <dsp:cNvPr id="0" name=""/>
        <dsp:cNvSpPr/>
      </dsp:nvSpPr>
      <dsp:spPr>
        <a:xfrm>
          <a:off x="5259840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Pairing &amp; Roster Maintenance</a:t>
          </a:r>
          <a:endParaRPr lang="en-US" sz="1600" kern="1200" dirty="0"/>
        </a:p>
      </dsp:txBody>
      <dsp:txXfrm>
        <a:off x="5301997" y="689857"/>
        <a:ext cx="1561449" cy="779286"/>
      </dsp:txXfrm>
    </dsp:sp>
    <dsp:sp modelId="{FEA71A44-AB68-42C0-9BD5-73F0D1C6E9E5}">
      <dsp:nvSpPr>
        <dsp:cNvPr id="0" name=""/>
        <dsp:cNvSpPr/>
      </dsp:nvSpPr>
      <dsp:spPr>
        <a:xfrm>
          <a:off x="7011862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Day of Operation</a:t>
          </a:r>
          <a:endParaRPr lang="en-US" sz="1600" kern="1200" dirty="0"/>
        </a:p>
      </dsp:txBody>
      <dsp:txXfrm>
        <a:off x="7054019" y="689857"/>
        <a:ext cx="1561449" cy="77928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36CC6-FE72-4722-BBBC-BCE969860FAD}">
      <dsp:nvSpPr>
        <dsp:cNvPr id="0" name=""/>
        <dsp:cNvSpPr/>
      </dsp:nvSpPr>
      <dsp:spPr>
        <a:xfrm>
          <a:off x="4204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Import data</a:t>
          </a:r>
          <a:endParaRPr lang="en-US" sz="1200" kern="1200" dirty="0"/>
        </a:p>
      </dsp:txBody>
      <dsp:txXfrm>
        <a:off x="317011" y="430143"/>
        <a:ext cx="938421" cy="625613"/>
      </dsp:txXfrm>
    </dsp:sp>
    <dsp:sp modelId="{267761A6-5326-449E-B59A-9FD27F49A874}">
      <dsp:nvSpPr>
        <dsp:cNvPr id="0" name=""/>
        <dsp:cNvSpPr/>
      </dsp:nvSpPr>
      <dsp:spPr>
        <a:xfrm>
          <a:off x="1411835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165762"/>
                <a:satOff val="-13558"/>
                <a:lumOff val="76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165762"/>
                <a:satOff val="-13558"/>
                <a:lumOff val="76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Manual assignment</a:t>
          </a:r>
          <a:endParaRPr lang="en-US" sz="1200" kern="1200" dirty="0"/>
        </a:p>
      </dsp:txBody>
      <dsp:txXfrm>
        <a:off x="1724642" y="430143"/>
        <a:ext cx="938421" cy="625613"/>
      </dsp:txXfrm>
    </dsp:sp>
    <dsp:sp modelId="{8A4FF341-D19A-4BC9-9C10-7574EFFD38F9}">
      <dsp:nvSpPr>
        <dsp:cNvPr id="0" name=""/>
        <dsp:cNvSpPr/>
      </dsp:nvSpPr>
      <dsp:spPr>
        <a:xfrm>
          <a:off x="2819466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331523"/>
                <a:satOff val="-27116"/>
                <a:lumOff val="1535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331523"/>
                <a:satOff val="-27116"/>
                <a:lumOff val="1535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Pre-processing</a:t>
          </a:r>
          <a:endParaRPr lang="en-US" sz="1200" kern="1200" dirty="0"/>
        </a:p>
      </dsp:txBody>
      <dsp:txXfrm>
        <a:off x="3132273" y="430143"/>
        <a:ext cx="938421" cy="625613"/>
      </dsp:txXfrm>
    </dsp:sp>
    <dsp:sp modelId="{28CF90BA-14FC-4E50-BF1C-79A83DC89A0C}">
      <dsp:nvSpPr>
        <dsp:cNvPr id="0" name=""/>
        <dsp:cNvSpPr/>
      </dsp:nvSpPr>
      <dsp:spPr>
        <a:xfrm>
          <a:off x="4227098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497285"/>
                <a:satOff val="-40673"/>
                <a:lumOff val="230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97285"/>
                <a:satOff val="-40673"/>
                <a:lumOff val="230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Optimization</a:t>
          </a:r>
          <a:endParaRPr lang="en-US" sz="1200" kern="1200" dirty="0"/>
        </a:p>
      </dsp:txBody>
      <dsp:txXfrm>
        <a:off x="4539905" y="430143"/>
        <a:ext cx="938421" cy="625613"/>
      </dsp:txXfrm>
    </dsp:sp>
    <dsp:sp modelId="{E994AC20-0A47-435E-9197-72184E74CE84}">
      <dsp:nvSpPr>
        <dsp:cNvPr id="0" name=""/>
        <dsp:cNvSpPr/>
      </dsp:nvSpPr>
      <dsp:spPr>
        <a:xfrm>
          <a:off x="5634729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663046"/>
                <a:satOff val="-54231"/>
                <a:lumOff val="307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63046"/>
                <a:satOff val="-54231"/>
                <a:lumOff val="307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Evaluation</a:t>
          </a:r>
          <a:endParaRPr lang="en-US" sz="1200" kern="1200" dirty="0"/>
        </a:p>
      </dsp:txBody>
      <dsp:txXfrm>
        <a:off x="5947536" y="430143"/>
        <a:ext cx="938421" cy="625613"/>
      </dsp:txXfrm>
    </dsp:sp>
    <dsp:sp modelId="{FE183730-4D95-429E-849E-047CD94055B0}">
      <dsp:nvSpPr>
        <dsp:cNvPr id="0" name=""/>
        <dsp:cNvSpPr/>
      </dsp:nvSpPr>
      <dsp:spPr>
        <a:xfrm>
          <a:off x="7042360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Publication</a:t>
          </a:r>
          <a:endParaRPr lang="en-US" sz="1200" kern="1200" dirty="0"/>
        </a:p>
      </dsp:txBody>
      <dsp:txXfrm>
        <a:off x="7355167" y="430143"/>
        <a:ext cx="938421" cy="62561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9604" y="0"/>
          <a:ext cx="7362190" cy="2159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773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Manpower</a:t>
          </a:r>
          <a:endParaRPr lang="en-US" sz="1600" kern="1200" dirty="0"/>
        </a:p>
      </dsp:txBody>
      <dsp:txXfrm>
        <a:off x="45930" y="689857"/>
        <a:ext cx="1561449" cy="779286"/>
      </dsp:txXfrm>
    </dsp:sp>
    <dsp:sp modelId="{77C2B802-E338-41F4-94AE-87AC600734EA}">
      <dsp:nvSpPr>
        <dsp:cNvPr id="0" name=""/>
        <dsp:cNvSpPr/>
      </dsp:nvSpPr>
      <dsp:spPr>
        <a:xfrm>
          <a:off x="1755796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Pairing</a:t>
          </a:r>
          <a:endParaRPr lang="en-US" sz="1600" kern="1200" dirty="0"/>
        </a:p>
      </dsp:txBody>
      <dsp:txXfrm>
        <a:off x="1797953" y="689857"/>
        <a:ext cx="1561449" cy="779286"/>
      </dsp:txXfrm>
    </dsp:sp>
    <dsp:sp modelId="{8BA7748C-72A5-4861-A2E9-69D075AB833F}">
      <dsp:nvSpPr>
        <dsp:cNvPr id="0" name=""/>
        <dsp:cNvSpPr/>
      </dsp:nvSpPr>
      <dsp:spPr>
        <a:xfrm>
          <a:off x="3507818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Crew Rostering</a:t>
          </a:r>
          <a:endParaRPr lang="en-US" sz="1600" kern="1200" dirty="0"/>
        </a:p>
      </dsp:txBody>
      <dsp:txXfrm>
        <a:off x="3549975" y="689857"/>
        <a:ext cx="1561449" cy="779286"/>
      </dsp:txXfrm>
    </dsp:sp>
    <dsp:sp modelId="{DD53EC82-C8CE-4E46-B261-52BF73E00E22}">
      <dsp:nvSpPr>
        <dsp:cNvPr id="0" name=""/>
        <dsp:cNvSpPr/>
      </dsp:nvSpPr>
      <dsp:spPr>
        <a:xfrm>
          <a:off x="5259840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Pairing &amp; Roster Maintenance</a:t>
          </a:r>
          <a:endParaRPr lang="en-US" sz="1600" kern="1200" dirty="0"/>
        </a:p>
      </dsp:txBody>
      <dsp:txXfrm>
        <a:off x="5301997" y="689857"/>
        <a:ext cx="1561449" cy="779286"/>
      </dsp:txXfrm>
    </dsp:sp>
    <dsp:sp modelId="{FEA71A44-AB68-42C0-9BD5-73F0D1C6E9E5}">
      <dsp:nvSpPr>
        <dsp:cNvPr id="0" name=""/>
        <dsp:cNvSpPr/>
      </dsp:nvSpPr>
      <dsp:spPr>
        <a:xfrm>
          <a:off x="7011862" y="647700"/>
          <a:ext cx="1645763" cy="86360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Day of Operation</a:t>
          </a:r>
          <a:endParaRPr lang="en-US" sz="1600" kern="1200" dirty="0"/>
        </a:p>
      </dsp:txBody>
      <dsp:txXfrm>
        <a:off x="7054019" y="689857"/>
        <a:ext cx="1561449" cy="77928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76D35-7C1C-4D29-A63A-FFCBA9D946CF}">
      <dsp:nvSpPr>
        <dsp:cNvPr id="0" name=""/>
        <dsp:cNvSpPr/>
      </dsp:nvSpPr>
      <dsp:spPr>
        <a:xfrm>
          <a:off x="821582" y="818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Business Analyst</a:t>
          </a:r>
          <a:endParaRPr lang="en-US" sz="500" kern="1200" dirty="0"/>
        </a:p>
      </dsp:txBody>
      <dsp:txXfrm>
        <a:off x="836202" y="15438"/>
        <a:ext cx="431503" cy="270243"/>
      </dsp:txXfrm>
    </dsp:sp>
    <dsp:sp modelId="{0A2CE1ED-34FC-48EB-9BCE-59FA3C2970F6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831501" y="47487"/>
              </a:moveTo>
              <a:arcTo wR="597969" hR="597969" stAng="17579295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3AEDB-028D-43FA-9629-12052A97C461}">
      <dsp:nvSpPr>
        <dsp:cNvPr id="0" name=""/>
        <dsp:cNvSpPr/>
      </dsp:nvSpPr>
      <dsp:spPr>
        <a:xfrm>
          <a:off x="1390285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Planner / Tracker</a:t>
          </a:r>
          <a:endParaRPr lang="en-US" sz="500" kern="1200" dirty="0"/>
        </a:p>
      </dsp:txBody>
      <dsp:txXfrm>
        <a:off x="1404905" y="428624"/>
        <a:ext cx="431503" cy="270243"/>
      </dsp:txXfrm>
    </dsp:sp>
    <dsp:sp modelId="{2760523C-9B29-49F1-AB9A-BDF9032E87D4}">
      <dsp:nvSpPr>
        <dsp:cNvPr id="0" name=""/>
        <dsp:cNvSpPr/>
      </dsp:nvSpPr>
      <dsp:spPr>
        <a:xfrm>
          <a:off x="453051" y="126117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195899" y="591110"/>
              </a:moveTo>
              <a:arcTo wR="597969" hR="597969" stAng="21560565" swAng="2143748"/>
            </a:path>
          </a:pathLst>
        </a:custGeom>
        <a:noFill/>
        <a:ln w="9525" cap="flat" cmpd="sng" algn="ctr">
          <a:solidFill>
            <a:schemeClr val="accent4">
              <a:shade val="90000"/>
              <a:hueOff val="208974"/>
              <a:satOff val="-16947"/>
              <a:lumOff val="918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7EC18-DEF3-4FB4-9689-6931EB903E5F}">
      <dsp:nvSpPr>
        <dsp:cNvPr id="0" name=""/>
        <dsp:cNvSpPr/>
      </dsp:nvSpPr>
      <dsp:spPr>
        <a:xfrm>
          <a:off x="1164473" y="1070736"/>
          <a:ext cx="460743" cy="299483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Administrator</a:t>
          </a:r>
          <a:endParaRPr lang="en-US" sz="500" kern="1200" dirty="0"/>
        </a:p>
      </dsp:txBody>
      <dsp:txXfrm>
        <a:off x="1179093" y="1085356"/>
        <a:ext cx="431503" cy="270243"/>
      </dsp:txXfrm>
    </dsp:sp>
    <dsp:sp modelId="{7438BE94-0888-4DC3-A608-7A79298E2B60}">
      <dsp:nvSpPr>
        <dsp:cNvPr id="0" name=""/>
        <dsp:cNvSpPr/>
      </dsp:nvSpPr>
      <dsp:spPr>
        <a:xfrm>
          <a:off x="416685" y="14406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745521" y="1177448"/>
              </a:moveTo>
              <a:arcTo wR="597969" hR="597969" stAng="4542863" swAng="1327079"/>
            </a:path>
          </a:pathLst>
        </a:custGeom>
        <a:noFill/>
        <a:ln w="9525" cap="flat" cmpd="sng" algn="ctr">
          <a:solidFill>
            <a:schemeClr val="accent4">
              <a:shade val="90000"/>
              <a:hueOff val="417947"/>
              <a:satOff val="-33895"/>
              <a:lumOff val="183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C3E04-B7B8-4AB9-A76C-182D73B48DE0}">
      <dsp:nvSpPr>
        <dsp:cNvPr id="0" name=""/>
        <dsp:cNvSpPr/>
      </dsp:nvSpPr>
      <dsp:spPr>
        <a:xfrm>
          <a:off x="470105" y="108255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Developer</a:t>
          </a:r>
          <a:endParaRPr lang="en-US" sz="500" kern="1200" dirty="0"/>
        </a:p>
      </dsp:txBody>
      <dsp:txXfrm>
        <a:off x="484725" y="1097174"/>
        <a:ext cx="431503" cy="270243"/>
      </dsp:txXfrm>
    </dsp:sp>
    <dsp:sp modelId="{5E3D6E8F-582E-46B6-97D5-E476CD7B6945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99864" y="928814"/>
              </a:moveTo>
              <a:arcTo wR="597969" hR="597969" stAng="8784456" swAng="2195114"/>
            </a:path>
          </a:pathLst>
        </a:custGeom>
        <a:noFill/>
        <a:ln w="9525" cap="flat" cmpd="sng" algn="ctr">
          <a:solidFill>
            <a:schemeClr val="accent4">
              <a:shade val="90000"/>
              <a:hueOff val="626921"/>
              <a:satOff val="-50842"/>
              <a:lumOff val="2755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79A61-C535-4E68-878C-7F0C1FEB1231}">
      <dsp:nvSpPr>
        <dsp:cNvPr id="0" name=""/>
        <dsp:cNvSpPr/>
      </dsp:nvSpPr>
      <dsp:spPr>
        <a:xfrm>
          <a:off x="252880" y="414004"/>
          <a:ext cx="460743" cy="299483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500" kern="1200" dirty="0" smtClean="0"/>
            <a:t>Ambassador User</a:t>
          </a:r>
          <a:endParaRPr lang="en-US" sz="500" kern="1200" dirty="0"/>
        </a:p>
      </dsp:txBody>
      <dsp:txXfrm>
        <a:off x="267500" y="428624"/>
        <a:ext cx="431503" cy="270243"/>
      </dsp:txXfrm>
    </dsp:sp>
    <dsp:sp modelId="{9D9443A4-21C4-417C-8353-0B5C208E2069}">
      <dsp:nvSpPr>
        <dsp:cNvPr id="0" name=""/>
        <dsp:cNvSpPr/>
      </dsp:nvSpPr>
      <dsp:spPr>
        <a:xfrm>
          <a:off x="453985" y="150559"/>
          <a:ext cx="1195938" cy="1195938"/>
        </a:xfrm>
        <a:custGeom>
          <a:avLst/>
          <a:gdLst/>
          <a:ahLst/>
          <a:cxnLst/>
          <a:rect l="0" t="0" r="0" b="0"/>
          <a:pathLst>
            <a:path>
              <a:moveTo>
                <a:pt x="104254" y="260608"/>
              </a:moveTo>
              <a:arcTo wR="597969" hR="597969" stAng="12860714" swAng="1959991"/>
            </a:path>
          </a:pathLst>
        </a:custGeom>
        <a:noFill/>
        <a:ln w="9525" cap="flat" cmpd="sng" algn="ctr">
          <a:solidFill>
            <a:schemeClr val="accent4">
              <a:shade val="90000"/>
              <a:hueOff val="835895"/>
              <a:satOff val="-67789"/>
              <a:lumOff val="36738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2BE24-C30B-4AC9-B72F-A7D0947A624A}">
      <dsp:nvSpPr>
        <dsp:cNvPr id="0" name=""/>
        <dsp:cNvSpPr/>
      </dsp:nvSpPr>
      <dsp:spPr>
        <a:xfrm>
          <a:off x="2330941" y="2059106"/>
          <a:ext cx="1535717" cy="1315341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Jeppesen CMS</a:t>
          </a:r>
          <a:endParaRPr lang="en-US" sz="1600" kern="1200" dirty="0"/>
        </a:p>
      </dsp:txBody>
      <dsp:txXfrm>
        <a:off x="2555842" y="2251733"/>
        <a:ext cx="1085915" cy="930087"/>
      </dsp:txXfrm>
    </dsp:sp>
    <dsp:sp modelId="{9FEC3FFE-4B10-4FE3-BFA3-0B448B43E70B}">
      <dsp:nvSpPr>
        <dsp:cNvPr id="0" name=""/>
        <dsp:cNvSpPr/>
      </dsp:nvSpPr>
      <dsp:spPr>
        <a:xfrm rot="16200000">
          <a:off x="2970267" y="1552315"/>
          <a:ext cx="257065" cy="442079"/>
        </a:xfrm>
        <a:prstGeom prst="leftArrow">
          <a:avLst/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08827" y="1679291"/>
        <a:ext cx="179946" cy="265247"/>
      </dsp:txXfrm>
    </dsp:sp>
    <dsp:sp modelId="{301BF619-5072-49DD-9264-79D6375E0464}">
      <dsp:nvSpPr>
        <dsp:cNvPr id="0" name=""/>
        <dsp:cNvSpPr/>
      </dsp:nvSpPr>
      <dsp:spPr>
        <a:xfrm>
          <a:off x="2324876" y="26230"/>
          <a:ext cx="1547846" cy="154784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400" kern="1200" dirty="0" smtClean="0"/>
            <a:t>Business Analyst</a:t>
          </a:r>
          <a:endParaRPr lang="en-US" sz="1400" kern="1200" dirty="0"/>
        </a:p>
      </dsp:txBody>
      <dsp:txXfrm>
        <a:off x="2551553" y="252907"/>
        <a:ext cx="1094492" cy="1094492"/>
      </dsp:txXfrm>
    </dsp:sp>
    <dsp:sp modelId="{614AC5B0-58FB-477A-96AA-7B0BA5CFD32D}">
      <dsp:nvSpPr>
        <dsp:cNvPr id="0" name=""/>
        <dsp:cNvSpPr/>
      </dsp:nvSpPr>
      <dsp:spPr>
        <a:xfrm rot="20622246">
          <a:off x="3931979" y="2211022"/>
          <a:ext cx="281459" cy="442079"/>
        </a:xfrm>
        <a:prstGeom prst="leftArrow">
          <a:avLst/>
        </a:prstGeom>
        <a:gradFill rotWithShape="0">
          <a:gsLst>
            <a:gs pos="0">
              <a:schemeClr val="accent4">
                <a:shade val="90000"/>
                <a:hueOff val="208974"/>
                <a:satOff val="-16947"/>
                <a:lumOff val="91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90000"/>
                <a:hueOff val="208974"/>
                <a:satOff val="-16947"/>
                <a:lumOff val="91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933675" y="2311285"/>
        <a:ext cx="197021" cy="265247"/>
      </dsp:txXfrm>
    </dsp:sp>
    <dsp:sp modelId="{8C8ACE34-76AE-4195-A63F-094A1DCE5484}">
      <dsp:nvSpPr>
        <dsp:cNvPr id="0" name=""/>
        <dsp:cNvSpPr/>
      </dsp:nvSpPr>
      <dsp:spPr>
        <a:xfrm>
          <a:off x="4302771" y="1321152"/>
          <a:ext cx="1615132" cy="161513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400" kern="1200" dirty="0" smtClean="0"/>
            <a:t>Planner / Tracker</a:t>
          </a:r>
          <a:endParaRPr lang="en-US" sz="1400" kern="1200" dirty="0"/>
        </a:p>
      </dsp:txBody>
      <dsp:txXfrm>
        <a:off x="4539302" y="1557683"/>
        <a:ext cx="1142070" cy="1142070"/>
      </dsp:txXfrm>
    </dsp:sp>
    <dsp:sp modelId="{60A918DA-9A6F-4DF3-92B1-4FA7931949FC}">
      <dsp:nvSpPr>
        <dsp:cNvPr id="0" name=""/>
        <dsp:cNvSpPr/>
      </dsp:nvSpPr>
      <dsp:spPr>
        <a:xfrm rot="3044478" flipH="1">
          <a:off x="3551978" y="3341457"/>
          <a:ext cx="235846" cy="335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417947"/>
                <a:satOff val="-33895"/>
                <a:lumOff val="1836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90000"/>
                <a:hueOff val="417947"/>
                <a:satOff val="-33895"/>
                <a:lumOff val="1836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609742" y="3435976"/>
        <a:ext cx="165092" cy="201381"/>
      </dsp:txXfrm>
    </dsp:sp>
    <dsp:sp modelId="{CCADF141-0F27-40B5-930B-6CC39D1FCD5B}">
      <dsp:nvSpPr>
        <dsp:cNvPr id="0" name=""/>
        <dsp:cNvSpPr/>
      </dsp:nvSpPr>
      <dsp:spPr>
        <a:xfrm>
          <a:off x="3456314" y="3578336"/>
          <a:ext cx="1615132" cy="161513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Administrator</a:t>
          </a:r>
          <a:endParaRPr lang="en-US" sz="1400" kern="1200" dirty="0"/>
        </a:p>
      </dsp:txBody>
      <dsp:txXfrm>
        <a:off x="3692845" y="3814867"/>
        <a:ext cx="1142070" cy="1142070"/>
      </dsp:txXfrm>
    </dsp:sp>
    <dsp:sp modelId="{9F1B071C-BDE2-47DD-B223-EB2270FD7DF4}">
      <dsp:nvSpPr>
        <dsp:cNvPr id="0" name=""/>
        <dsp:cNvSpPr/>
      </dsp:nvSpPr>
      <dsp:spPr>
        <a:xfrm rot="7495518">
          <a:off x="2393718" y="3335637"/>
          <a:ext cx="202814" cy="442079"/>
        </a:xfrm>
        <a:prstGeom prst="leftArrow">
          <a:avLst/>
        </a:prstGeom>
        <a:gradFill rotWithShape="0">
          <a:gsLst>
            <a:gs pos="0">
              <a:schemeClr val="accent4">
                <a:shade val="90000"/>
                <a:hueOff val="626921"/>
                <a:satOff val="-50842"/>
                <a:lumOff val="275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90000"/>
                <a:hueOff val="626921"/>
                <a:satOff val="-50842"/>
                <a:lumOff val="275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441557" y="3399110"/>
        <a:ext cx="141970" cy="265247"/>
      </dsp:txXfrm>
    </dsp:sp>
    <dsp:sp modelId="{A72CD093-AA05-4F23-9758-D92C14CFBA12}">
      <dsp:nvSpPr>
        <dsp:cNvPr id="0" name=""/>
        <dsp:cNvSpPr/>
      </dsp:nvSpPr>
      <dsp:spPr>
        <a:xfrm>
          <a:off x="1115516" y="3592977"/>
          <a:ext cx="1615132" cy="161513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400" kern="1200" dirty="0" smtClean="0"/>
            <a:t>Developer</a:t>
          </a:r>
          <a:endParaRPr lang="en-US" sz="1400" kern="1200" dirty="0"/>
        </a:p>
      </dsp:txBody>
      <dsp:txXfrm>
        <a:off x="1352047" y="3829508"/>
        <a:ext cx="1142070" cy="1142070"/>
      </dsp:txXfrm>
    </dsp:sp>
    <dsp:sp modelId="{561C4755-6364-42DC-A434-845E94934782}">
      <dsp:nvSpPr>
        <dsp:cNvPr id="0" name=""/>
        <dsp:cNvSpPr/>
      </dsp:nvSpPr>
      <dsp:spPr>
        <a:xfrm rot="11797753">
          <a:off x="1997612" y="2207645"/>
          <a:ext cx="273199" cy="442079"/>
        </a:xfrm>
        <a:prstGeom prst="leftArrow">
          <a:avLst/>
        </a:prstGeom>
        <a:gradFill rotWithShape="0">
          <a:gsLst>
            <a:gs pos="0">
              <a:schemeClr val="accent4">
                <a:shade val="90000"/>
                <a:hueOff val="835895"/>
                <a:satOff val="-67789"/>
                <a:lumOff val="3673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90000"/>
                <a:hueOff val="835895"/>
                <a:satOff val="-67789"/>
                <a:lumOff val="3673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077858" y="2307789"/>
        <a:ext cx="191239" cy="265247"/>
      </dsp:txXfrm>
    </dsp:sp>
    <dsp:sp modelId="{514EF2E2-9EA5-46CA-9DD5-050496945C41}">
      <dsp:nvSpPr>
        <dsp:cNvPr id="0" name=""/>
        <dsp:cNvSpPr/>
      </dsp:nvSpPr>
      <dsp:spPr>
        <a:xfrm>
          <a:off x="298489" y="1314041"/>
          <a:ext cx="1615132" cy="161513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400" kern="1200" dirty="0" smtClean="0"/>
            <a:t>Ambassador User</a:t>
          </a:r>
          <a:endParaRPr lang="en-US" sz="1400" kern="1200" dirty="0"/>
        </a:p>
      </dsp:txBody>
      <dsp:txXfrm>
        <a:off x="535020" y="1550572"/>
        <a:ext cx="1142070" cy="114207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36CC6-FE72-4722-BBBC-BCE969860FAD}">
      <dsp:nvSpPr>
        <dsp:cNvPr id="0" name=""/>
        <dsp:cNvSpPr/>
      </dsp:nvSpPr>
      <dsp:spPr>
        <a:xfrm>
          <a:off x="4204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Import data</a:t>
          </a:r>
          <a:endParaRPr lang="en-US" sz="1200" kern="1200" dirty="0"/>
        </a:p>
      </dsp:txBody>
      <dsp:txXfrm>
        <a:off x="317011" y="430143"/>
        <a:ext cx="938421" cy="625613"/>
      </dsp:txXfrm>
    </dsp:sp>
    <dsp:sp modelId="{267761A6-5326-449E-B59A-9FD27F49A874}">
      <dsp:nvSpPr>
        <dsp:cNvPr id="0" name=""/>
        <dsp:cNvSpPr/>
      </dsp:nvSpPr>
      <dsp:spPr>
        <a:xfrm>
          <a:off x="1411835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165762"/>
                <a:satOff val="-13558"/>
                <a:lumOff val="76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165762"/>
                <a:satOff val="-13558"/>
                <a:lumOff val="76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Manual assignment</a:t>
          </a:r>
          <a:endParaRPr lang="en-US" sz="1200" kern="1200" dirty="0"/>
        </a:p>
      </dsp:txBody>
      <dsp:txXfrm>
        <a:off x="1724642" y="430143"/>
        <a:ext cx="938421" cy="625613"/>
      </dsp:txXfrm>
    </dsp:sp>
    <dsp:sp modelId="{8A4FF341-D19A-4BC9-9C10-7574EFFD38F9}">
      <dsp:nvSpPr>
        <dsp:cNvPr id="0" name=""/>
        <dsp:cNvSpPr/>
      </dsp:nvSpPr>
      <dsp:spPr>
        <a:xfrm>
          <a:off x="2819466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331523"/>
                <a:satOff val="-27116"/>
                <a:lumOff val="1535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331523"/>
                <a:satOff val="-27116"/>
                <a:lumOff val="1535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Pre-processing</a:t>
          </a:r>
          <a:endParaRPr lang="en-US" sz="1200" kern="1200" dirty="0"/>
        </a:p>
      </dsp:txBody>
      <dsp:txXfrm>
        <a:off x="3132273" y="430143"/>
        <a:ext cx="938421" cy="625613"/>
      </dsp:txXfrm>
    </dsp:sp>
    <dsp:sp modelId="{28CF90BA-14FC-4E50-BF1C-79A83DC89A0C}">
      <dsp:nvSpPr>
        <dsp:cNvPr id="0" name=""/>
        <dsp:cNvSpPr/>
      </dsp:nvSpPr>
      <dsp:spPr>
        <a:xfrm>
          <a:off x="4227098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497285"/>
                <a:satOff val="-40673"/>
                <a:lumOff val="230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97285"/>
                <a:satOff val="-40673"/>
                <a:lumOff val="230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Optimization</a:t>
          </a:r>
          <a:endParaRPr lang="en-US" sz="1200" kern="1200" dirty="0"/>
        </a:p>
      </dsp:txBody>
      <dsp:txXfrm>
        <a:off x="4539905" y="430143"/>
        <a:ext cx="938421" cy="625613"/>
      </dsp:txXfrm>
    </dsp:sp>
    <dsp:sp modelId="{E994AC20-0A47-435E-9197-72184E74CE84}">
      <dsp:nvSpPr>
        <dsp:cNvPr id="0" name=""/>
        <dsp:cNvSpPr/>
      </dsp:nvSpPr>
      <dsp:spPr>
        <a:xfrm>
          <a:off x="5634729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663046"/>
                <a:satOff val="-54231"/>
                <a:lumOff val="307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63046"/>
                <a:satOff val="-54231"/>
                <a:lumOff val="307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Evaluation</a:t>
          </a:r>
          <a:endParaRPr lang="en-US" sz="1200" kern="1200" dirty="0"/>
        </a:p>
      </dsp:txBody>
      <dsp:txXfrm>
        <a:off x="5947536" y="430143"/>
        <a:ext cx="938421" cy="625613"/>
      </dsp:txXfrm>
    </dsp:sp>
    <dsp:sp modelId="{FE183730-4D95-429E-849E-047CD94055B0}">
      <dsp:nvSpPr>
        <dsp:cNvPr id="0" name=""/>
        <dsp:cNvSpPr/>
      </dsp:nvSpPr>
      <dsp:spPr>
        <a:xfrm>
          <a:off x="7042360" y="430143"/>
          <a:ext cx="1564034" cy="625613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200" kern="1200" dirty="0" smtClean="0"/>
            <a:t>Publication</a:t>
          </a:r>
          <a:endParaRPr lang="en-US" sz="1200" kern="1200" dirty="0"/>
        </a:p>
      </dsp:txBody>
      <dsp:txXfrm>
        <a:off x="7355167" y="430143"/>
        <a:ext cx="938421" cy="6256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828808"/>
                <a:satOff val="-67789"/>
                <a:lumOff val="38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828808"/>
                <a:satOff val="-67789"/>
                <a:lumOff val="38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FC4F-A0E0-4207-848B-FA7BA89A6673}">
      <dsp:nvSpPr>
        <dsp:cNvPr id="0" name=""/>
        <dsp:cNvSpPr/>
      </dsp:nvSpPr>
      <dsp:spPr>
        <a:xfrm>
          <a:off x="645794" y="0"/>
          <a:ext cx="7319010" cy="14859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EDF855-57A6-40A9-9087-73F2737819AB}">
      <dsp:nvSpPr>
        <dsp:cNvPr id="0" name=""/>
        <dsp:cNvSpPr/>
      </dsp:nvSpPr>
      <dsp:spPr>
        <a:xfrm>
          <a:off x="381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Manpower</a:t>
          </a:r>
          <a:endParaRPr lang="en-US" sz="1500" kern="1200" dirty="0"/>
        </a:p>
      </dsp:txBody>
      <dsp:txXfrm>
        <a:off x="29395" y="474783"/>
        <a:ext cx="1540666" cy="536332"/>
      </dsp:txXfrm>
    </dsp:sp>
    <dsp:sp modelId="{77C2B802-E338-41F4-94AE-87AC600734EA}">
      <dsp:nvSpPr>
        <dsp:cNvPr id="0" name=""/>
        <dsp:cNvSpPr/>
      </dsp:nvSpPr>
      <dsp:spPr>
        <a:xfrm>
          <a:off x="1753166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207202"/>
                <a:satOff val="-16947"/>
                <a:lumOff val="95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207202"/>
                <a:satOff val="-16947"/>
                <a:lumOff val="95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Pairing</a:t>
          </a:r>
          <a:endParaRPr lang="en-US" sz="1500" kern="1200" dirty="0"/>
        </a:p>
      </dsp:txBody>
      <dsp:txXfrm>
        <a:off x="1782180" y="474783"/>
        <a:ext cx="1540666" cy="536332"/>
      </dsp:txXfrm>
    </dsp:sp>
    <dsp:sp modelId="{8BA7748C-72A5-4861-A2E9-69D075AB833F}">
      <dsp:nvSpPr>
        <dsp:cNvPr id="0" name=""/>
        <dsp:cNvSpPr/>
      </dsp:nvSpPr>
      <dsp:spPr>
        <a:xfrm>
          <a:off x="3505952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414404"/>
                <a:satOff val="-33895"/>
                <a:lumOff val="1919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414404"/>
                <a:satOff val="-33895"/>
                <a:lumOff val="19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Crew Rostering</a:t>
          </a:r>
          <a:endParaRPr lang="en-US" sz="1500" kern="1200" dirty="0"/>
        </a:p>
      </dsp:txBody>
      <dsp:txXfrm>
        <a:off x="3534966" y="474783"/>
        <a:ext cx="1540666" cy="536332"/>
      </dsp:txXfrm>
    </dsp:sp>
    <dsp:sp modelId="{DD53EC82-C8CE-4E46-B261-52BF73E00E22}">
      <dsp:nvSpPr>
        <dsp:cNvPr id="0" name=""/>
        <dsp:cNvSpPr/>
      </dsp:nvSpPr>
      <dsp:spPr>
        <a:xfrm>
          <a:off x="5258738" y="445769"/>
          <a:ext cx="1598694" cy="59436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621606"/>
                <a:satOff val="-50842"/>
                <a:lumOff val="287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shade val="80000"/>
                <a:hueOff val="621606"/>
                <a:satOff val="-50842"/>
                <a:lumOff val="287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Pairing &amp; Roster maintenance</a:t>
          </a:r>
          <a:endParaRPr lang="en-US" sz="1500" kern="1200" dirty="0"/>
        </a:p>
      </dsp:txBody>
      <dsp:txXfrm>
        <a:off x="5287752" y="474783"/>
        <a:ext cx="1540666" cy="536332"/>
      </dsp:txXfrm>
    </dsp:sp>
    <dsp:sp modelId="{FEA71A44-AB68-42C0-9BD5-73F0D1C6E9E5}">
      <dsp:nvSpPr>
        <dsp:cNvPr id="0" name=""/>
        <dsp:cNvSpPr/>
      </dsp:nvSpPr>
      <dsp:spPr>
        <a:xfrm>
          <a:off x="7011524" y="445769"/>
          <a:ext cx="1598694" cy="594360"/>
        </a:xfrm>
        <a:prstGeom prst="roundRect">
          <a:avLst/>
        </a:prstGeom>
        <a:solidFill>
          <a:srgbClr val="7030A0"/>
        </a:solidFill>
        <a:ln>
          <a:solidFill>
            <a:srgbClr val="7030A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Day of Operation</a:t>
          </a:r>
          <a:endParaRPr lang="en-US" sz="1500" kern="1200" dirty="0"/>
        </a:p>
      </dsp:txBody>
      <dsp:txXfrm>
        <a:off x="7040538" y="474783"/>
        <a:ext cx="1540666" cy="536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C63CC50-A8FD-4C4A-A07A-3B771090F2A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438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4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34A6568-2C9A-4C69-8333-AB6793A303A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8048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269F9FD-BA73-421F-AB29-E3E6CB57C500}" type="slidenum">
              <a:rPr lang="en-GB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GB" altLang="en-US" dirty="0" smtClean="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07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Crew</a:t>
            </a:r>
            <a:r>
              <a:rPr lang="en-GB" baseline="0" dirty="0" smtClean="0"/>
              <a:t> planning is tightly linked to Passenger Forecasts and Fleet planning.</a:t>
            </a:r>
          </a:p>
          <a:p>
            <a:pPr eaLnBrk="1" hangingPunct="1"/>
            <a:r>
              <a:rPr lang="en-GB" baseline="0" dirty="0" smtClean="0"/>
              <a:t>If it is possible to sell many tickets on a flight it is beneficial to have a larger aircraft, </a:t>
            </a:r>
          </a:p>
          <a:p>
            <a:pPr eaLnBrk="1" hangingPunct="1"/>
            <a:r>
              <a:rPr lang="en-GB" baseline="0" dirty="0" smtClean="0"/>
              <a:t>this will in turn most likely result in a need of more cabin attendants and possibly pilots with different qualifications.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784836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641735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977239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983421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6487275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268332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89714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109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34139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110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85751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CEC34E-6A0A-4EEA-AC5C-202AC5B9B9AB}" type="slidenum">
              <a:rPr lang="en-GB" altLang="en-US" smtClean="0"/>
              <a:pPr eaLnBrk="1" hangingPunct="1">
                <a:spcBef>
                  <a:spcPct val="0"/>
                </a:spcBef>
              </a:pPr>
              <a:t>111</a:t>
            </a:fld>
            <a:endParaRPr lang="en-GB" altLang="en-US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35" tIns="44617" rIns="89235" bIns="44617"/>
          <a:lstStyle/>
          <a:p>
            <a:pPr eaLnBrk="1" hangingPunct="1"/>
            <a:endParaRPr lang="sv-S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271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BF297F-E314-4056-9199-AF18672A15FC}" type="slidenum">
              <a:rPr lang="en-GB" altLang="en-US" smtClean="0"/>
              <a:pPr eaLnBrk="1" hangingPunct="1">
                <a:spcBef>
                  <a:spcPct val="0"/>
                </a:spcBef>
              </a:pPr>
              <a:t>113</a:t>
            </a:fld>
            <a:endParaRPr lang="en-GB" altLang="en-US" smtClean="0"/>
          </a:p>
        </p:txBody>
      </p:sp>
      <p:sp>
        <p:nvSpPr>
          <p:cNvPr id="44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5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Copyright © 2010 Jeppesen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8CCBF7-9C34-4AEC-8E56-D84737E6B9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07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en-GB" baseline="0" dirty="0" smtClean="0"/>
              <a:t>Before we start talking about the Crew Planning process we need to put it in its context.</a:t>
            </a:r>
          </a:p>
        </p:txBody>
      </p:sp>
    </p:spTree>
    <p:extLst>
      <p:ext uri="{BB962C8B-B14F-4D97-AF65-F5344CB8AC3E}">
        <p14:creationId xmlns:p14="http://schemas.microsoft.com/office/powerpoint/2010/main" val="342388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Qatar Airways just took delivery of their</a:t>
            </a:r>
            <a:r>
              <a:rPr lang="en-GB" baseline="0" dirty="0" smtClean="0"/>
              <a:t> first Boeing 777 – 200 LR.</a:t>
            </a:r>
          </a:p>
          <a:p>
            <a:pPr eaLnBrk="1" hangingPunct="1"/>
            <a:r>
              <a:rPr lang="en-US" dirty="0" smtClean="0"/>
              <a:t>Here we see Executive Vice President Flight Operations Captain Abdullah </a:t>
            </a:r>
            <a:r>
              <a:rPr lang="en-US" dirty="0" err="1" smtClean="0"/>
              <a:t>Johar</a:t>
            </a:r>
            <a:r>
              <a:rPr lang="en-US" dirty="0" smtClean="0"/>
              <a:t> greeting </a:t>
            </a:r>
          </a:p>
          <a:p>
            <a:pPr eaLnBrk="1" hangingPunct="1"/>
            <a:r>
              <a:rPr lang="en-US" dirty="0" smtClean="0"/>
              <a:t>the flight</a:t>
            </a:r>
            <a:r>
              <a:rPr lang="en-US" baseline="0" dirty="0" smtClean="0"/>
              <a:t> deck crew after a 15 hour non stop flight from Boeing’s manufacturing base in Seattle to Doha.</a:t>
            </a:r>
          </a:p>
          <a:p>
            <a:pPr eaLnBrk="1" hangingPunct="1"/>
            <a:endParaRPr lang="sv-SE" baseline="0" dirty="0" smtClean="0"/>
          </a:p>
          <a:p>
            <a:pPr eaLnBrk="1" hangingPunct="1"/>
            <a:r>
              <a:rPr lang="sv-SE" baseline="0" dirty="0" smtClean="0"/>
              <a:t>They use Jeppesen Crew Pairing and Jeppesen Crew Rostering.</a:t>
            </a:r>
          </a:p>
          <a:p>
            <a:pPr eaLnBrk="1" hangingPunct="1"/>
            <a:endParaRPr lang="sv-SE" baseline="0" dirty="0" smtClean="0"/>
          </a:p>
          <a:p>
            <a:pPr eaLnBrk="1" hangingPunct="1"/>
            <a:r>
              <a:rPr lang="sv-SE" baseline="0" dirty="0" smtClean="0"/>
              <a:t>Making it the sixth Boeing 777 for Qatar Airways. </a:t>
            </a:r>
          </a:p>
          <a:p>
            <a:pPr eaLnBrk="1" hangingPunct="1"/>
            <a:r>
              <a:rPr lang="sv-SE" baseline="0" dirty="0" smtClean="0"/>
              <a:t>Qatar is one of the Airlines that are growing very rapidly at the moment. </a:t>
            </a:r>
          </a:p>
          <a:p>
            <a:pPr eaLnBrk="1" hangingPunct="1"/>
            <a:r>
              <a:rPr lang="sv-SE" baseline="0" dirty="0" smtClean="0"/>
              <a:t>The middle east, asia with China and India is where the market is growing the fastest right now.</a:t>
            </a:r>
          </a:p>
          <a:p>
            <a:pPr eaLnBrk="1" hangingPunct="1"/>
            <a:endParaRPr lang="sv-SE" baseline="0" dirty="0" smtClean="0"/>
          </a:p>
          <a:p>
            <a:pPr eaLnBrk="1" hangingPunct="1"/>
            <a:r>
              <a:rPr lang="sv-SE" baseline="0" dirty="0" smtClean="0"/>
              <a:t>The ones with three stripes are captains and the two with only two stripes are first officers.</a:t>
            </a:r>
            <a:endParaRPr lang="en-US" baseline="0" dirty="0" smtClean="0"/>
          </a:p>
          <a:p>
            <a:pPr eaLnBrk="1" hangingPunct="1"/>
            <a:endParaRPr lang="sv-SE" baseline="0" dirty="0" smtClean="0"/>
          </a:p>
          <a:p>
            <a:pPr eaLnBrk="1" hangingPunct="1"/>
            <a:r>
              <a:rPr lang="sv-SE" baseline="0" dirty="0" smtClean="0"/>
              <a:t>When you get a 250 million US$ plane you want to start using it in production as fast as possible, so it is important to have</a:t>
            </a:r>
          </a:p>
          <a:p>
            <a:pPr eaLnBrk="1" hangingPunct="1"/>
            <a:r>
              <a:rPr lang="sv-SE" baseline="0" dirty="0" smtClean="0"/>
              <a:t>Crew with the right type of qualifications</a:t>
            </a:r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Manpower</a:t>
            </a:r>
            <a:r>
              <a:rPr lang="en-GB" baseline="0" dirty="0" smtClean="0"/>
              <a:t> planning</a:t>
            </a:r>
            <a:endParaRPr lang="en-GB" dirty="0" smtClean="0"/>
          </a:p>
          <a:p>
            <a:pPr eaLnBrk="1" hangingPunct="1"/>
            <a:r>
              <a:rPr lang="en-GB" dirty="0" smtClean="0"/>
              <a:t>Long term 1-5 years</a:t>
            </a:r>
          </a:p>
          <a:p>
            <a:pPr eaLnBrk="1" hangingPunct="1"/>
            <a:r>
              <a:rPr lang="en-GB" dirty="0" smtClean="0"/>
              <a:t>Mid term planning 3 months - 1 year</a:t>
            </a:r>
          </a:p>
          <a:p>
            <a:pPr eaLnBrk="1" hangingPunct="1"/>
            <a:r>
              <a:rPr lang="en-GB" dirty="0" smtClean="0"/>
              <a:t>Short term </a:t>
            </a:r>
            <a:r>
              <a:rPr lang="en-GB" dirty="0" err="1" smtClean="0"/>
              <a:t>untill</a:t>
            </a:r>
            <a:r>
              <a:rPr lang="en-GB" dirty="0" smtClean="0"/>
              <a:t> 3 months</a:t>
            </a:r>
          </a:p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Establishment- resource planning:</a:t>
            </a:r>
          </a:p>
          <a:p>
            <a:pPr eaLnBrk="1" hangingPunct="1"/>
            <a:r>
              <a:rPr lang="en-GB" dirty="0" smtClean="0"/>
              <a:t>Right amount of crew for </a:t>
            </a:r>
            <a:r>
              <a:rPr lang="en-GB" dirty="0" err="1" smtClean="0"/>
              <a:t>rostering</a:t>
            </a:r>
            <a:r>
              <a:rPr lang="en-GB" dirty="0" smtClean="0"/>
              <a:t> phase.</a:t>
            </a:r>
            <a:r>
              <a:rPr lang="en-GB" baseline="0" dirty="0" smtClean="0"/>
              <a:t> How much vacation</a:t>
            </a:r>
            <a:r>
              <a:rPr lang="en-GB" dirty="0" smtClean="0"/>
              <a:t>, recruiting / firing, transition training?</a:t>
            </a:r>
          </a:p>
          <a:p>
            <a:pPr eaLnBrk="1" hangingPunct="1"/>
            <a:r>
              <a:rPr lang="en-GB" dirty="0" smtClean="0"/>
              <a:t>Match production with resources.</a:t>
            </a:r>
            <a:r>
              <a:rPr lang="en-GB" baseline="0" dirty="0" smtClean="0"/>
              <a:t> </a:t>
            </a:r>
            <a:r>
              <a:rPr lang="en-GB" dirty="0" smtClean="0"/>
              <a:t>Enough instructors, language qualifications.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Vacation planning:</a:t>
            </a:r>
          </a:p>
          <a:p>
            <a:pPr eaLnBrk="1" hangingPunct="1"/>
            <a:r>
              <a:rPr lang="en-GB" dirty="0" smtClean="0"/>
              <a:t>Give</a:t>
            </a:r>
            <a:r>
              <a:rPr lang="en-GB" baseline="0" dirty="0" smtClean="0"/>
              <a:t> out vacation according to bids if not done in </a:t>
            </a:r>
            <a:r>
              <a:rPr lang="en-GB" baseline="0" dirty="0" err="1" smtClean="0"/>
              <a:t>rostering</a:t>
            </a:r>
            <a:r>
              <a:rPr lang="en-GB" baseline="0" dirty="0" smtClean="0"/>
              <a:t> phase.</a:t>
            </a:r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Training planning:</a:t>
            </a:r>
          </a:p>
          <a:p>
            <a:pPr eaLnBrk="1" hangingPunct="1"/>
            <a:r>
              <a:rPr lang="en-GB" dirty="0" smtClean="0"/>
              <a:t>Training optimization – Who</a:t>
            </a:r>
            <a:r>
              <a:rPr lang="en-GB" baseline="0" dirty="0" smtClean="0"/>
              <a:t> and when</a:t>
            </a:r>
          </a:p>
          <a:p>
            <a:pPr eaLnBrk="1" hangingPunct="1"/>
            <a:r>
              <a:rPr lang="en-GB" baseline="0" dirty="0" smtClean="0"/>
              <a:t>Matching the transition planning.</a:t>
            </a:r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Bids for fleets,</a:t>
            </a:r>
            <a:r>
              <a:rPr lang="en-GB" baseline="0" dirty="0" smtClean="0"/>
              <a:t> rules for who is allowed to transition and how to move between fleets.</a:t>
            </a:r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Courses for recurrent training.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Recurrent training,</a:t>
            </a:r>
            <a:r>
              <a:rPr lang="en-GB" baseline="0" dirty="0" smtClean="0"/>
              <a:t> decide on how much recurrent training is needed and how much is possible.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9572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Ideal the pilot should work on the aircraft all day, but it is not possible for a pilot to get up at 5 and work until 11.</a:t>
            </a:r>
          </a:p>
          <a:p>
            <a:pPr eaLnBrk="1" hangingPunct="1"/>
            <a:r>
              <a:rPr lang="en-GB" dirty="0" smtClean="0"/>
              <a:t>It is also about quality of life. The aircraft could go GOT-LHR all day every day but the pilot would not like it.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Crew Pairing planning is done between 3 and 8 weeks before day of operation.</a:t>
            </a:r>
          </a:p>
          <a:p>
            <a:pPr lvl="1" eaLnBrk="1" hangingPunct="1"/>
            <a:r>
              <a:rPr lang="en-GB" sz="2400" dirty="0" smtClean="0"/>
              <a:t>Create anonymous flight sequences respecting flight regulations.</a:t>
            </a:r>
          </a:p>
          <a:p>
            <a:pPr lvl="1" eaLnBrk="1" hangingPunct="1"/>
            <a:r>
              <a:rPr lang="en-GB" sz="2400" dirty="0" smtClean="0"/>
              <a:t>Minimize cost, maximize quality of life and robustness.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A trip goes back to base where the crew live. Start and end at home base is a restriction.</a:t>
            </a:r>
          </a:p>
          <a:p>
            <a:pPr eaLnBrk="1" hangingPunct="1"/>
            <a:r>
              <a:rPr lang="en-GB" dirty="0" smtClean="0"/>
              <a:t>Someone should perform this work but you do not know who.</a:t>
            </a:r>
          </a:p>
          <a:p>
            <a:pPr eaLnBrk="1" hangingPunct="1"/>
            <a:r>
              <a:rPr lang="en-GB" dirty="0" smtClean="0"/>
              <a:t>There are other restrictions. Pilots are only qualified toy fly certain aircraft types.</a:t>
            </a:r>
          </a:p>
          <a:p>
            <a:pPr eaLnBrk="1" hangingPunct="1"/>
            <a:r>
              <a:rPr lang="en-GB" dirty="0" smtClean="0"/>
              <a:t>Regulations say how long trips you may build.</a:t>
            </a:r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3168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0379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Regulations on how to combine trips. Duty time in month, duty end before vacation.</a:t>
            </a:r>
          </a:p>
          <a:p>
            <a:pPr eaLnBrk="1" hangingPunct="1"/>
            <a:r>
              <a:rPr lang="en-GB" dirty="0" smtClean="0"/>
              <a:t>Quality of life like no long sequence of early duties.</a:t>
            </a:r>
          </a:p>
          <a:p>
            <a:pPr eaLnBrk="1" hangingPunct="1"/>
            <a:r>
              <a:rPr lang="en-GB" dirty="0" smtClean="0"/>
              <a:t>Example of ground duties are courses, standby.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The reason for first making pairings and then rosters are historical. It was a natural breakdown of the problem.</a:t>
            </a:r>
          </a:p>
          <a:p>
            <a:pPr eaLnBrk="1" hangingPunct="1"/>
            <a:r>
              <a:rPr lang="en-GB" dirty="0" smtClean="0"/>
              <a:t>Airlines work to get the timeframe of planning smaller. Work is going on to solve pairing and </a:t>
            </a:r>
            <a:r>
              <a:rPr lang="en-GB" dirty="0" err="1" smtClean="0"/>
              <a:t>rostering</a:t>
            </a:r>
            <a:r>
              <a:rPr lang="en-GB" dirty="0" smtClean="0"/>
              <a:t> in one shot.</a:t>
            </a:r>
          </a:p>
          <a:p>
            <a:pPr eaLnBrk="1" hangingPunct="1"/>
            <a:r>
              <a:rPr lang="en-GB" dirty="0" smtClean="0"/>
              <a:t>Crew wants info on their work schedule well in advance. The trend is the crew looses the battle of early notification</a:t>
            </a:r>
            <a:r>
              <a:rPr lang="en-GB" baseline="0" dirty="0" smtClean="0"/>
              <a:t> vs. </a:t>
            </a:r>
            <a:r>
              <a:rPr lang="en-GB" dirty="0" smtClean="0"/>
              <a:t>late planning.</a:t>
            </a:r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0795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4079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Tracking includes both maintenance of pairings and rosters as well as solving the problem on the day of operation. </a:t>
            </a:r>
          </a:p>
          <a:p>
            <a:pPr eaLnBrk="1" hangingPunct="1"/>
            <a:r>
              <a:rPr lang="en-GB" dirty="0" smtClean="0"/>
              <a:t>Pilot </a:t>
            </a:r>
            <a:r>
              <a:rPr lang="en-GB" dirty="0" err="1" smtClean="0"/>
              <a:t>Andersson</a:t>
            </a:r>
            <a:r>
              <a:rPr lang="en-GB" dirty="0" smtClean="0"/>
              <a:t> breaks his leg two weeks before he shall fly. You know in advance and can maintain the roster.</a:t>
            </a:r>
          </a:p>
          <a:p>
            <a:pPr eaLnBrk="1" hangingPunct="1"/>
            <a:r>
              <a:rPr lang="en-GB" dirty="0" smtClean="0"/>
              <a:t>Or you get fog in Montreal. Panic things. Solvers for the day of operation.</a:t>
            </a:r>
          </a:p>
          <a:p>
            <a:pPr eaLnBrk="1" hangingPunct="1"/>
            <a:r>
              <a:rPr lang="en-GB" dirty="0" smtClean="0"/>
              <a:t>How maintenance is done differs between airlines. Some are good at it, some other do not bother – there will be a fog anyway…..</a:t>
            </a:r>
          </a:p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17047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1437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269F9FD-BA73-421F-AB29-E3E6CB57C500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dirty="0" smtClean="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Possibly hide</a:t>
            </a:r>
            <a:r>
              <a:rPr lang="sv-SE" altLang="en-US" baseline="0" dirty="0" smtClean="0">
                <a:latin typeface="Arial" charset="0"/>
              </a:rPr>
              <a:t> this slide and replace with your personal teacher presentation slide, or show it separately.</a:t>
            </a:r>
            <a:endParaRPr lang="sv-SE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11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20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4078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21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/>
            <a:r>
              <a:rPr lang="sv-SE" sz="1200" dirty="0" smtClean="0"/>
              <a:t>”Follow Up”</a:t>
            </a:r>
            <a:r>
              <a:rPr lang="sv-SE" sz="1200" baseline="0" dirty="0" smtClean="0"/>
              <a:t> on what actually happneded, look-back functionality</a:t>
            </a:r>
            <a:endParaRPr lang="en-US" sz="12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Real values entered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Pay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Analytics</a:t>
            </a:r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357920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22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45111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09417D-000D-4FE3-893F-5A8AFF7A8D73}" type="slidenum">
              <a:rPr lang="en-GB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GB" alt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37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FD7212-9119-4949-93F8-DEC348C6C7FB}" type="slidenum">
              <a:rPr lang="en-GB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GB" alt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Remind all instructors</a:t>
            </a:r>
            <a:r>
              <a:rPr lang="sv-SE" altLang="en-US" baseline="0" dirty="0" smtClean="0">
                <a:latin typeface="Arial" charset="0"/>
              </a:rPr>
              <a:t> of what may be a good idea to discuss/mention after the exercises...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79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79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29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16341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33491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31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34117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7045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193C80C-38BE-44C8-98EC-C0B97B113938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2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80216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12886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05014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4958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37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05931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38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47251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39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81345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2981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41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92563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9827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CEC34E-6A0A-4EEA-AC5C-202AC5B9B9AB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35" tIns="44617" rIns="89235" bIns="44617"/>
          <a:lstStyle/>
          <a:p>
            <a:pPr eaLnBrk="1" hangingPunct="1"/>
            <a:endParaRPr lang="sv-S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17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33410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en-GB" dirty="0" smtClean="0"/>
              <a:t>Vision</a:t>
            </a:r>
            <a:r>
              <a:rPr lang="en-GB" baseline="0" dirty="0" smtClean="0"/>
              <a:t> is to do all customization tasks in DWS.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2983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22734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4663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71158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32029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49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23575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7551E1-1CCB-4996-B690-F2ECDEFFA4A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5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09417D-000D-4FE3-893F-5A8AFF7A8D73}" type="slidenum">
              <a:rPr lang="en-GB" altLang="en-US" smtClean="0"/>
              <a:pPr eaLnBrk="1" hangingPunct="1">
                <a:spcBef>
                  <a:spcPct val="0"/>
                </a:spcBef>
              </a:pPr>
              <a:t>51</a:t>
            </a:fld>
            <a:endParaRPr lang="en-GB" alt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Divider slide to introduce an exercise. </a:t>
            </a:r>
          </a:p>
        </p:txBody>
      </p:sp>
    </p:spTree>
    <p:extLst>
      <p:ext uri="{BB962C8B-B14F-4D97-AF65-F5344CB8AC3E}">
        <p14:creationId xmlns:p14="http://schemas.microsoft.com/office/powerpoint/2010/main" val="18013187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FD7212-9119-4949-93F8-DEC348C6C7FB}" type="slidenum">
              <a:rPr lang="en-GB" altLang="en-US" smtClean="0"/>
              <a:pPr eaLnBrk="1" hangingPunct="1">
                <a:spcBef>
                  <a:spcPct val="0"/>
                </a:spcBef>
              </a:pPr>
              <a:t>52</a:t>
            </a:fld>
            <a:endParaRPr lang="en-GB" alt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Remind all instructors</a:t>
            </a:r>
            <a:r>
              <a:rPr lang="sv-SE" altLang="en-US" baseline="0" dirty="0" smtClean="0">
                <a:latin typeface="Arial" charset="0"/>
              </a:rPr>
              <a:t> of what may be a good idea to discuss/mention after the exercises...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9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CEC34E-6A0A-4EEA-AC5C-202AC5B9B9AB}" type="slidenum">
              <a:rPr lang="en-GB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GB" altLang="en-US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35" tIns="44617" rIns="89235" bIns="44617"/>
          <a:lstStyle/>
          <a:p>
            <a:pPr eaLnBrk="1" hangingPunct="1"/>
            <a:endParaRPr lang="sv-S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7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53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34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54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r>
              <a:rPr lang="sv-SE" dirty="0" smtClean="0">
                <a:solidFill>
                  <a:srgbClr val="FF0000"/>
                </a:solidFill>
              </a:rPr>
              <a:t>Goes up and down with business cycles, very quickly.</a:t>
            </a: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Current market outlook varies from course to course.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- Low cost, fuel</a:t>
            </a:r>
            <a:r>
              <a:rPr lang="sv-SE" baseline="0" dirty="0" smtClean="0">
                <a:solidFill>
                  <a:srgbClr val="FF0000"/>
                </a:solidFill>
              </a:rPr>
              <a:t> efficiency</a:t>
            </a:r>
            <a:endParaRPr lang="sv-SE" dirty="0" smtClean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This means Crew Planning needs to be flexible.</a:t>
            </a:r>
            <a:endParaRPr lang="en-US" dirty="0" smtClean="0">
              <a:solidFill>
                <a:srgbClr val="FF0000"/>
              </a:solidFill>
            </a:endParaRPr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8109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55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There</a:t>
            </a:r>
            <a:r>
              <a:rPr lang="en-GB" baseline="0" dirty="0" smtClean="0"/>
              <a:t> are more clients, e.g. Green Cargo, DB and Swiss…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64324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56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en-GB" dirty="0" smtClean="0"/>
              <a:t>There could be more dots,</a:t>
            </a:r>
            <a:r>
              <a:rPr lang="en-GB" baseline="0" dirty="0" smtClean="0"/>
              <a:t> this is to show that we are all over the world...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173598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57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08387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58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50629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59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97137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60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805394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09417D-000D-4FE3-893F-5A8AFF7A8D73}" type="slidenum">
              <a:rPr lang="en-GB" altLang="en-US" smtClean="0"/>
              <a:pPr eaLnBrk="1" hangingPunct="1">
                <a:spcBef>
                  <a:spcPct val="0"/>
                </a:spcBef>
              </a:pPr>
              <a:t>61</a:t>
            </a:fld>
            <a:endParaRPr lang="en-GB" alt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Divider slide to introduce an exercise. </a:t>
            </a:r>
          </a:p>
        </p:txBody>
      </p:sp>
    </p:spTree>
    <p:extLst>
      <p:ext uri="{BB962C8B-B14F-4D97-AF65-F5344CB8AC3E}">
        <p14:creationId xmlns:p14="http://schemas.microsoft.com/office/powerpoint/2010/main" val="25994425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FD7212-9119-4949-93F8-DEC348C6C7FB}" type="slidenum">
              <a:rPr lang="en-GB" altLang="en-US" smtClean="0"/>
              <a:pPr eaLnBrk="1" hangingPunct="1">
                <a:spcBef>
                  <a:spcPct val="0"/>
                </a:spcBef>
              </a:pPr>
              <a:t>62</a:t>
            </a:fld>
            <a:endParaRPr lang="en-GB" alt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Remind all instructors</a:t>
            </a:r>
            <a:r>
              <a:rPr lang="sv-SE" altLang="en-US" baseline="0" dirty="0" smtClean="0">
                <a:latin typeface="Arial" charset="0"/>
              </a:rPr>
              <a:t> of what may be a good idea to discuss/mention after the exercises...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6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CEC34E-6A0A-4EEA-AC5C-202AC5B9B9AB}" type="slidenum">
              <a:rPr lang="en-GB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35" tIns="44617" rIns="89235" bIns="44617"/>
          <a:lstStyle/>
          <a:p>
            <a:pPr eaLnBrk="1" hangingPunct="1"/>
            <a:endParaRPr lang="sv-S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57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63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55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64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822119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65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06998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66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483729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67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438703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68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sv-SE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Operations Reseach</a:t>
            </a:r>
            <a:r>
              <a:rPr lang="sv-SE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is its own field, with research and communities. There is plenty to read, books, white papers, thesis work etc ... Google for more info.</a:t>
            </a:r>
            <a:endParaRPr lang="sv-SE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911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69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99370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70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3643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71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67313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72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7377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F9BF7FB-0A05-4E69-920F-D6997E298526}" type="slidenum">
              <a:rPr lang="en-GB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GB" altLang="en-US" smtClean="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968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73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Assume 10.000 crew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Assume 10.000 trips with</a:t>
            </a:r>
            <a:r>
              <a:rPr lang="en-GB" baseline="0" dirty="0" smtClean="0"/>
              <a:t> an average complement of 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/>
              <a:buChar char="è"/>
              <a:tabLst/>
              <a:defRPr/>
            </a:pPr>
            <a:r>
              <a:rPr lang="en-GB" baseline="0" dirty="0" smtClean="0">
                <a:sym typeface="Wingdings" pitchFamily="2" charset="2"/>
              </a:rPr>
              <a:t>Each crew should have 6 trips in one month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n-GB" baseline="0" dirty="0" smtClean="0">
                <a:sym typeface="Wingdings" pitchFamily="2" charset="2"/>
              </a:rPr>
              <a:t>Chose 6 trips from 10.000  1.386...x10^21 possibilities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n-GB" baseline="0" dirty="0" smtClean="0">
                <a:sym typeface="Wingdings" pitchFamily="2" charset="2"/>
              </a:rPr>
              <a:t>... x 10.000 crew = 1.386 x 10^25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770642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74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02710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75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549352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76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19661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77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369595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78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364039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09417D-000D-4FE3-893F-5A8AFF7A8D73}" type="slidenum">
              <a:rPr lang="en-GB" altLang="en-US" smtClean="0"/>
              <a:pPr eaLnBrk="1" hangingPunct="1">
                <a:spcBef>
                  <a:spcPct val="0"/>
                </a:spcBef>
              </a:pPr>
              <a:t>79</a:t>
            </a:fld>
            <a:endParaRPr lang="en-GB" alt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5832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FD7212-9119-4949-93F8-DEC348C6C7FB}" type="slidenum">
              <a:rPr lang="en-GB" altLang="en-US" smtClean="0"/>
              <a:pPr eaLnBrk="1" hangingPunct="1">
                <a:spcBef>
                  <a:spcPct val="0"/>
                </a:spcBef>
              </a:pPr>
              <a:t>80</a:t>
            </a:fld>
            <a:endParaRPr lang="en-GB" alt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Remind all instructors</a:t>
            </a:r>
            <a:r>
              <a:rPr lang="sv-SE" altLang="en-US" baseline="0" dirty="0" smtClean="0">
                <a:latin typeface="Arial" charset="0"/>
              </a:rPr>
              <a:t> of what may be a good idea to discuss/mention after the exercises...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012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81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989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82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7678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193C80C-38BE-44C8-98EC-C0B97B113938}" type="slidenum">
              <a:rPr lang="en-GB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GB" altLang="en-US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111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83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380711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84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en-GB" dirty="0" smtClean="0"/>
              <a:t>Scripts</a:t>
            </a:r>
            <a:r>
              <a:rPr lang="en-GB" baseline="0" dirty="0" smtClean="0"/>
              <a:t> are used to transfer and compile data from other sources, e.g. mainframes and databases, into </a:t>
            </a:r>
            <a:r>
              <a:rPr lang="en-GB" baseline="0" dirty="0" err="1" smtClean="0"/>
              <a:t>etables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013453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85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208035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86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54583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87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896947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88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355906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89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643901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90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635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91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0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950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57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93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en-GB" dirty="0" smtClean="0"/>
              <a:t>Add toolbar buttons / menus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Change colours and texts in headers and on legs</a:t>
            </a:r>
          </a:p>
          <a:p>
            <a:pPr eaLnBrk="1" hangingPunct="1"/>
            <a:r>
              <a:rPr lang="en-GB" dirty="0" smtClean="0"/>
              <a:t>Add,</a:t>
            </a:r>
            <a:r>
              <a:rPr lang="en-GB" baseline="0" dirty="0" smtClean="0"/>
              <a:t> remove </a:t>
            </a:r>
            <a:r>
              <a:rPr lang="en-GB" dirty="0" smtClean="0"/>
              <a:t>menu entries</a:t>
            </a:r>
            <a:r>
              <a:rPr lang="en-GB" baseline="0" dirty="0" smtClean="0"/>
              <a:t> / override core entries</a:t>
            </a:r>
          </a:p>
          <a:p>
            <a:pPr eaLnBrk="1" hangingPunct="1"/>
            <a:r>
              <a:rPr lang="en-GB" baseline="0" dirty="0" smtClean="0"/>
              <a:t>Override file handlers (e.g. add buttons)</a:t>
            </a:r>
          </a:p>
          <a:p>
            <a:pPr eaLnBrk="1" hangingPunct="1"/>
            <a:r>
              <a:rPr lang="en-GB" baseline="0" dirty="0" smtClean="0"/>
              <a:t>Override forms (e.g. add/remove fields, add </a:t>
            </a:r>
            <a:r>
              <a:rPr lang="en-GB" baseline="0" dirty="0" err="1" smtClean="0"/>
              <a:t>picklists</a:t>
            </a:r>
            <a:r>
              <a:rPr lang="en-GB" baseline="0" dirty="0" smtClean="0"/>
              <a:t>…)</a:t>
            </a:r>
          </a:p>
          <a:p>
            <a:pPr eaLnBrk="1" hangingPunct="1"/>
            <a:r>
              <a:rPr lang="en-GB" baseline="0" dirty="0" smtClean="0"/>
              <a:t>Change any colour (personal settings, or coded)</a:t>
            </a:r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680980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94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65294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95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1867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96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087398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97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456328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D74AA-30EB-49F0-9AC6-33C7343DFC2E}" type="slidenum">
              <a:rPr lang="sv-SE">
                <a:ea typeface="ヒラギノ角ゴ Pro W3" pitchFamily="1" charset="-128"/>
              </a:rPr>
              <a:pPr/>
              <a:t>98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4" tIns="45722" rIns="91444" bIns="45722"/>
          <a:lstStyle/>
          <a:p>
            <a:pPr eaLnBrk="1" hangingPunct="1"/>
            <a:r>
              <a:rPr lang="en-GB" dirty="0" smtClean="0"/>
              <a:t>Note:</a:t>
            </a:r>
            <a:r>
              <a:rPr lang="en-GB" baseline="0" dirty="0" smtClean="0"/>
              <a:t> There will be major differences with Atrium architecture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056001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09417D-000D-4FE3-893F-5A8AFF7A8D73}" type="slidenum">
              <a:rPr lang="en-GB" altLang="en-US" smtClean="0"/>
              <a:pPr eaLnBrk="1" hangingPunct="1">
                <a:spcBef>
                  <a:spcPct val="0"/>
                </a:spcBef>
              </a:pPr>
              <a:t>99</a:t>
            </a:fld>
            <a:endParaRPr lang="en-GB" alt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96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FD7212-9119-4949-93F8-DEC348C6C7FB}" type="slidenum">
              <a:rPr lang="en-GB" altLang="en-US" smtClean="0"/>
              <a:pPr eaLnBrk="1" hangingPunct="1">
                <a:spcBef>
                  <a:spcPct val="0"/>
                </a:spcBef>
              </a:pPr>
              <a:t>100</a:t>
            </a:fld>
            <a:endParaRPr lang="en-GB" alt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16877"/>
            <a:ext cx="4981815" cy="4465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 dirty="0" smtClean="0">
                <a:latin typeface="Arial" charset="0"/>
              </a:rPr>
              <a:t>Remind all instructors</a:t>
            </a:r>
            <a:r>
              <a:rPr lang="sv-SE" altLang="en-US" baseline="0" dirty="0" smtClean="0">
                <a:latin typeface="Arial" charset="0"/>
              </a:rPr>
              <a:t> of what may be a good idea to discuss/mention after the exercises...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423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974AB5-6072-43BE-8196-1EB1840C6007}" type="slidenum">
              <a:rPr lang="en-GB" altLang="en-US" smtClean="0"/>
              <a:pPr eaLnBrk="1" hangingPunct="1">
                <a:spcBef>
                  <a:spcPct val="0"/>
                </a:spcBef>
              </a:pPr>
              <a:t>101</a:t>
            </a:fld>
            <a:endParaRPr lang="en-GB" altLang="en-US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759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5A677-CD82-4377-A7CD-D9CA8FC6F7A6}" type="slidenum">
              <a:rPr lang="sv-SE">
                <a:ea typeface="ヒラギノ角ゴ Pro W3" pitchFamily="1" charset="-128"/>
              </a:rPr>
              <a:pPr/>
              <a:t>102</a:t>
            </a:fld>
            <a:endParaRPr lang="sv-SE">
              <a:ea typeface="ヒラギノ角ゴ Pro W3" pitchFamily="1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7585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New PPT bkgrnd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60375" y="6700838"/>
            <a:ext cx="2674938" cy="111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9143" tIns="9143" rIns="9143" bIns="9143">
            <a:spAutoFit/>
          </a:bodyPr>
          <a:lstStyle/>
          <a:p>
            <a:pPr defTabSz="820738" eaLnBrk="0" hangingPunct="0">
              <a:spcBef>
                <a:spcPct val="0"/>
              </a:spcBef>
            </a:pPr>
            <a:r>
              <a:rPr lang="en-US" sz="600" dirty="0" smtClean="0">
                <a:solidFill>
                  <a:srgbClr val="788CA0"/>
                </a:solidFill>
                <a:latin typeface="Arial" pitchFamily="34" charset="0"/>
                <a:ea typeface="ＭＳ Ｐゴシック" pitchFamily="34" charset="-128"/>
              </a:rPr>
              <a:t>Copyright  © 2016 Jeppesen. All rights reserved. Crew and Fleet Avocado</a:t>
            </a:r>
            <a:endParaRPr lang="en-US" sz="600" dirty="0">
              <a:solidFill>
                <a:srgbClr val="788CA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6" name="Picture 11" descr="Jep_Boeing_Horiz_2col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441325"/>
            <a:ext cx="21336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440" b="42752"/>
          <a:stretch>
            <a:fillRect/>
          </a:stretch>
        </p:blipFill>
        <p:spPr bwMode="auto">
          <a:xfrm>
            <a:off x="3130550" y="1039813"/>
            <a:ext cx="6013450" cy="581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46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34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188000"/>
            <a:ext cx="8208456" cy="4408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700808"/>
            <a:ext cx="8208456" cy="44652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E7613-7FA0-406C-B4E9-A1B50461C65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2575070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188000"/>
            <a:ext cx="4040188" cy="440800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700778"/>
            <a:ext cx="4040188" cy="44652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4474" y="1188000"/>
            <a:ext cx="4038117" cy="440800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0808"/>
            <a:ext cx="4052523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E7613-7FA0-406C-B4E9-A1B50461C65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401867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188000"/>
            <a:ext cx="8208456" cy="440800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700778"/>
            <a:ext cx="4040188" cy="44652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0808"/>
            <a:ext cx="4052523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E7613-7FA0-406C-B4E9-A1B50461C65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13270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2CC6DE-FC02-4A70-B749-568F7172DC9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2399211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ue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716C0-798F-4F7A-AA98-F5777ADF7BC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38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68000" y="476672"/>
            <a:ext cx="8208456" cy="612068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5050" y="6381328"/>
            <a:ext cx="481013" cy="3893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8206" tIns="8206" rIns="8206" bIns="8206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5000"/>
              </a:spcBef>
              <a:buClr>
                <a:srgbClr val="0038A8"/>
              </a:buClr>
              <a:defRPr sz="1000">
                <a:solidFill>
                  <a:schemeClr val="tx2"/>
                </a:solidFill>
              </a:defRPr>
            </a:lvl1pPr>
          </a:lstStyle>
          <a:p>
            <a:fld id="{98968340-02AC-49D6-9D7D-8116B876964A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‹#›</a:t>
            </a:fld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32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657005"/>
            <a:ext cx="7772400" cy="1500187"/>
          </a:xfrm>
        </p:spPr>
        <p:txBody>
          <a:bodyPr anchor="ctr" anchorCtr="0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FD078-DF78-419D-B516-BEC911E8D77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9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8F0AB-522C-41B0-AB98-FA6C1ED411E0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68000" y="1188000"/>
            <a:ext cx="8208456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0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B1ABB3-C0C3-4F96-9D68-9546BFABFDA2}" type="slidenum">
              <a:rPr lang="en-US" smtClean="0">
                <a:solidFill>
                  <a:srgbClr val="FFFFFF"/>
                </a:solidFill>
              </a:r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67772" y="1177702"/>
            <a:ext cx="8208456" cy="501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n-US" sz="2400" b="1" dirty="0" smtClean="0">
                <a:solidFill>
                  <a:schemeClr val="accent1"/>
                </a:solidFill>
                <a:ea typeface="ＭＳ Ｐゴシック" charset="-128"/>
                <a:cs typeface="ＭＳ Ｐゴシック" charset="-128"/>
              </a:defRPr>
            </a:lvl1pPr>
            <a:lvl2pPr>
              <a:defRPr lang="en-US" sz="2400" dirty="0" smtClean="0">
                <a:solidFill>
                  <a:schemeClr val="accent1"/>
                </a:solidFill>
                <a:ea typeface="ＭＳ Ｐゴシック" charset="-128"/>
              </a:defRPr>
            </a:lvl2pPr>
            <a:lvl3pPr>
              <a:defRPr lang="en-US" sz="2400" dirty="0" smtClean="0">
                <a:solidFill>
                  <a:schemeClr val="accent1"/>
                </a:solidFill>
                <a:ea typeface="ＭＳ Ｐゴシック" charset="-128"/>
              </a:defRPr>
            </a:lvl3pPr>
            <a:lvl4pPr>
              <a:defRPr lang="en-US" sz="2400" dirty="0" smtClean="0">
                <a:solidFill>
                  <a:schemeClr val="accent1"/>
                </a:solidFill>
                <a:ea typeface="ＭＳ Ｐゴシック" charset="-128"/>
              </a:defRPr>
            </a:lvl4pPr>
            <a:lvl5pPr>
              <a:defRPr lang="en-US" sz="2400" dirty="0">
                <a:solidFill>
                  <a:schemeClr val="accent1"/>
                </a:solidFill>
                <a:ea typeface="ＭＳ Ｐゴシック" charset="-128"/>
              </a:defRPr>
            </a:lvl5pPr>
          </a:lstStyle>
          <a:p>
            <a:pPr marL="225425" lvl="0" indent="-225425" defTabSz="82073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/>
              <a:t>Click to edit Master text styles</a:t>
            </a:r>
          </a:p>
          <a:p>
            <a:pPr marL="339725" lvl="1" indent="-223838" defTabSz="82073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568325" lvl="2" indent="-230188" defTabSz="82073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804863" lvl="3" indent="-214313" defTabSz="82073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/>
              <a:t>Fourth level</a:t>
            </a:r>
          </a:p>
          <a:p>
            <a:pPr marL="1027113" lvl="4" indent="-241300" defTabSz="82073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0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188000"/>
            <a:ext cx="4039200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188000"/>
            <a:ext cx="4039200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1"/>
            </a:lvl1pPr>
          </a:lstStyle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203150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265105-24FB-48B8-A516-18BFA77B12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188000"/>
            <a:ext cx="4039200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>
          <a:xfrm>
            <a:off x="4644008" y="1189132"/>
            <a:ext cx="4039200" cy="24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3744000"/>
            <a:ext cx="4039200" cy="244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3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188000"/>
            <a:ext cx="4039200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4643612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265105-24FB-48B8-A516-18BFA77B12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44000" y="1188000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4644008" y="2915806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2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4008" y="1188000"/>
            <a:ext cx="4039200" cy="500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265105-24FB-48B8-A516-18BFA77B12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467544" y="1187227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467544" y="2915418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467544" y="4643612"/>
            <a:ext cx="4039200" cy="1548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3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188000"/>
            <a:ext cx="4039200" cy="50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265105-24FB-48B8-A516-18BFA77B12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58443"/>
            <a:ext cx="6840304" cy="40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2648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New PPT bkgrnd4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80" b="11836"/>
          <a:stretch>
            <a:fillRect/>
          </a:stretch>
        </p:blipFill>
        <p:spPr bwMode="auto">
          <a:xfrm>
            <a:off x="-55563" y="6210300"/>
            <a:ext cx="91995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772" y="1196752"/>
            <a:ext cx="8208456" cy="501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Rectangle 7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5050" y="6389688"/>
            <a:ext cx="481013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8206" tIns="8206" rIns="8206" bIns="8206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5000"/>
              </a:spcBef>
              <a:buClr>
                <a:srgbClr val="0038A8"/>
              </a:buClr>
              <a:defRPr sz="1000">
                <a:solidFill>
                  <a:schemeClr val="bg1"/>
                </a:solidFill>
              </a:defRPr>
            </a:lvl1pPr>
          </a:lstStyle>
          <a:p>
            <a:fld id="{98968340-02AC-49D6-9D7D-8116B876964A}" type="slidenum">
              <a:rPr lang="en-US" smtClean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460375" y="6700838"/>
            <a:ext cx="2674938" cy="1107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9143" tIns="9143" rIns="9143" bIns="9143">
            <a:spAutoFit/>
          </a:bodyPr>
          <a:lstStyle/>
          <a:p>
            <a:pPr defTabSz="820738" eaLnBrk="0" hangingPunct="0">
              <a:spcBef>
                <a:spcPct val="0"/>
              </a:spcBef>
            </a:pPr>
            <a:r>
              <a:rPr lang="en-US" sz="600" dirty="0" smtClean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rPr>
              <a:t>Copyright © 2016 Jeppesen. All rights reserved.        Crew and Fleet Avocado </a:t>
            </a:r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0" y="980728"/>
            <a:ext cx="1616075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r">
              <a:spcBef>
                <a:spcPct val="0"/>
              </a:spcBef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3" name="Picture 12" descr="Jep_Main_Horiz_2color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56710" y="178525"/>
            <a:ext cx="1722984" cy="15787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178525"/>
            <a:ext cx="6840304" cy="73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</p:spTree>
    <p:extLst>
      <p:ext uri="{BB962C8B-B14F-4D97-AF65-F5344CB8AC3E}">
        <p14:creationId xmlns:p14="http://schemas.microsoft.com/office/powerpoint/2010/main" val="8061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8" r:id="rId1"/>
    <p:sldLayoutId id="2147485030" r:id="rId2"/>
    <p:sldLayoutId id="2147485029" r:id="rId3"/>
    <p:sldLayoutId id="2147485041" r:id="rId4"/>
    <p:sldLayoutId id="2147485031" r:id="rId5"/>
    <p:sldLayoutId id="2147485039" r:id="rId6"/>
    <p:sldLayoutId id="2147485043" r:id="rId7"/>
    <p:sldLayoutId id="2147485044" r:id="rId8"/>
    <p:sldLayoutId id="2147485040" r:id="rId9"/>
    <p:sldLayoutId id="2147485042" r:id="rId10"/>
    <p:sldLayoutId id="2147485032" r:id="rId11"/>
    <p:sldLayoutId id="2147485045" r:id="rId12"/>
    <p:sldLayoutId id="2147485046" r:id="rId13"/>
    <p:sldLayoutId id="2147485034" r:id="rId14"/>
    <p:sldLayoutId id="214748505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6pPr>
      <a:lvl7pPr marL="9144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7pPr>
      <a:lvl8pPr marL="13716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8pPr>
      <a:lvl9pPr marL="18288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9pPr>
    </p:titleStyle>
    <p:bodyStyle>
      <a:lvl1pPr marL="0" indent="0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None/>
        <a:defRPr sz="2200" b="1">
          <a:solidFill>
            <a:schemeClr val="accent1"/>
          </a:solidFill>
          <a:latin typeface="+mn-lt"/>
          <a:ea typeface="ＭＳ Ｐゴシック" charset="-128"/>
          <a:cs typeface="ＭＳ Ｐゴシック" charset="-128"/>
        </a:defRPr>
      </a:lvl1pPr>
      <a:lvl2pPr marL="339725" indent="-223838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2000">
          <a:solidFill>
            <a:schemeClr val="accent1"/>
          </a:solidFill>
          <a:latin typeface="+mn-lt"/>
          <a:ea typeface="ＭＳ Ｐゴシック" charset="-128"/>
        </a:defRPr>
      </a:lvl2pPr>
      <a:lvl3pPr marL="568325" indent="-230188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>
          <a:solidFill>
            <a:schemeClr val="accent1"/>
          </a:solidFill>
          <a:latin typeface="+mn-lt"/>
          <a:ea typeface="ＭＳ Ｐゴシック" charset="-128"/>
        </a:defRPr>
      </a:lvl3pPr>
      <a:lvl4pPr marL="804863" indent="-214313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>
          <a:solidFill>
            <a:schemeClr val="accent1"/>
          </a:solidFill>
          <a:latin typeface="+mn-lt"/>
          <a:ea typeface="ＭＳ Ｐゴシック" charset="-128"/>
        </a:defRPr>
      </a:lvl4pPr>
      <a:lvl5pPr marL="1027113" indent="-241300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accent1"/>
          </a:solidFill>
          <a:latin typeface="+mn-lt"/>
          <a:ea typeface="ＭＳ Ｐゴシック" charset="-128"/>
        </a:defRPr>
      </a:lvl5pPr>
      <a:lvl6pPr marL="19796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4368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8940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3512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178525"/>
            <a:ext cx="6840304" cy="73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" tIns="9142" rIns="9142" bIns="914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Title: 28 Arial Bold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772" y="1196752"/>
            <a:ext cx="8208456" cy="501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Rectangle 7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5050" y="6389688"/>
            <a:ext cx="481013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8206" tIns="8206" rIns="8206" bIns="8206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5000"/>
              </a:spcBef>
              <a:buClr>
                <a:srgbClr val="0038A8"/>
              </a:buClr>
              <a:defRPr sz="1000">
                <a:solidFill>
                  <a:schemeClr val="tx2"/>
                </a:solidFill>
              </a:defRPr>
            </a:lvl1pPr>
          </a:lstStyle>
          <a:p>
            <a:fld id="{98968340-02AC-49D6-9D7D-8116B876964A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‹#›</a:t>
            </a:fld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460375" y="6700838"/>
            <a:ext cx="2674938" cy="111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9143" tIns="9143" rIns="9143" bIns="9143">
            <a:spAutoFit/>
          </a:bodyPr>
          <a:lstStyle/>
          <a:p>
            <a:pPr defTabSz="820738" eaLnBrk="0" hangingPunct="0">
              <a:spcBef>
                <a:spcPct val="0"/>
              </a:spcBef>
            </a:pP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</a:rPr>
              <a:t>Copyright © 2016 Jeppesen. All rights reserved.        Course Name </a:t>
            </a:r>
          </a:p>
        </p:txBody>
      </p:sp>
      <p:pic>
        <p:nvPicPr>
          <p:cNvPr id="13" name="Picture 12" descr="Jep_Main_Horiz_2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56710" y="178525"/>
            <a:ext cx="1722984" cy="1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7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6pPr>
      <a:lvl7pPr marL="9144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7pPr>
      <a:lvl8pPr marL="13716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8pPr>
      <a:lvl9pPr marL="1828800" algn="l" defTabSz="10207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9pPr>
    </p:titleStyle>
    <p:bodyStyle>
      <a:lvl1pPr marL="0" indent="0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None/>
        <a:defRPr sz="2200" b="1">
          <a:solidFill>
            <a:srgbClr val="0070C0"/>
          </a:solidFill>
          <a:latin typeface="+mn-lt"/>
          <a:ea typeface="ＭＳ Ｐゴシック" charset="-128"/>
          <a:cs typeface="ＭＳ Ｐゴシック" charset="-128"/>
        </a:defRPr>
      </a:lvl1pPr>
      <a:lvl2pPr marL="339725" indent="-223838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2000">
          <a:solidFill>
            <a:srgbClr val="0070C0"/>
          </a:solidFill>
          <a:latin typeface="+mn-lt"/>
          <a:ea typeface="ＭＳ Ｐゴシック" charset="-128"/>
        </a:defRPr>
      </a:lvl2pPr>
      <a:lvl3pPr marL="568325" indent="-230188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>
          <a:solidFill>
            <a:srgbClr val="0070C0"/>
          </a:solidFill>
          <a:latin typeface="+mn-lt"/>
          <a:ea typeface="ＭＳ Ｐゴシック" charset="-128"/>
        </a:defRPr>
      </a:lvl3pPr>
      <a:lvl4pPr marL="804863" indent="-214313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>
          <a:solidFill>
            <a:srgbClr val="0070C0"/>
          </a:solidFill>
          <a:latin typeface="+mn-lt"/>
          <a:ea typeface="ＭＳ Ｐゴシック" charset="-128"/>
        </a:defRPr>
      </a:lvl4pPr>
      <a:lvl5pPr marL="1027113" indent="-241300" algn="l" defTabSz="820738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rgbClr val="0070C0"/>
          </a:solidFill>
          <a:latin typeface="+mn-lt"/>
          <a:ea typeface="ＭＳ Ｐゴシック" charset="-128"/>
        </a:defRPr>
      </a:lvl5pPr>
      <a:lvl6pPr marL="19796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4368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8940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351213" indent="-163513" algn="l" defTabSz="820738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3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wmf"/><Relationship Id="rId4" Type="http://schemas.openxmlformats.org/officeDocument/2006/relationships/diagramData" Target="../diagrams/data3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30.wmf"/><Relationship Id="rId18" Type="http://schemas.microsoft.com/office/2007/relationships/diagramDrawing" Target="../diagrams/drawing9.xml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1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5" Type="http://schemas.openxmlformats.org/officeDocument/2006/relationships/diagramLayout" Target="../diagrams/layout9.xml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Relationship Id="rId1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7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36.png"/><Relationship Id="rId9" Type="http://schemas.openxmlformats.org/officeDocument/2006/relationships/diagramLayout" Target="../diagrams/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diagramData" Target="../diagrams/data25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17" Type="http://schemas.microsoft.com/office/2007/relationships/diagramDrawing" Target="../diagrams/drawing25.xml"/><Relationship Id="rId2" Type="http://schemas.openxmlformats.org/officeDocument/2006/relationships/notesSlide" Target="../notesSlides/notesSlide36.xml"/><Relationship Id="rId16" Type="http://schemas.openxmlformats.org/officeDocument/2006/relationships/diagramColors" Target="../diagrams/colors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Relationship Id="rId1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image" Target="../media/image35.png"/><Relationship Id="rId7" Type="http://schemas.openxmlformats.org/officeDocument/2006/relationships/diagramData" Target="../diagrams/data2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microsoft.com/office/2007/relationships/diagramDrawing" Target="../diagrams/drawing26.xml"/><Relationship Id="rId5" Type="http://schemas.openxmlformats.org/officeDocument/2006/relationships/image" Target="../media/image40.png"/><Relationship Id="rId10" Type="http://schemas.openxmlformats.org/officeDocument/2006/relationships/diagramColors" Target="../diagrams/colors26.xml"/><Relationship Id="rId4" Type="http://schemas.openxmlformats.org/officeDocument/2006/relationships/image" Target="../media/image36.png"/><Relationship Id="rId9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43.png"/><Relationship Id="rId9" Type="http://schemas.microsoft.com/office/2007/relationships/diagramDrawing" Target="../diagrams/drawing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41.png"/><Relationship Id="rId9" Type="http://schemas.microsoft.com/office/2007/relationships/diagramDrawing" Target="../diagrams/drawing3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jpeg"/><Relationship Id="rId3" Type="http://schemas.openxmlformats.org/officeDocument/2006/relationships/image" Target="../media/image50.png"/><Relationship Id="rId21" Type="http://schemas.openxmlformats.org/officeDocument/2006/relationships/image" Target="../media/image68.jpe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3.png"/><Relationship Id="rId20" Type="http://schemas.openxmlformats.org/officeDocument/2006/relationships/image" Target="../media/image67.jpe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jpe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jpeg"/><Relationship Id="rId27" Type="http://schemas.openxmlformats.org/officeDocument/2006/relationships/image" Target="../media/image74.jpeg"/><Relationship Id="rId30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png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18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8.gif"/><Relationship Id="rId4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5.png"/><Relationship Id="rId7" Type="http://schemas.openxmlformats.org/officeDocument/2006/relationships/image" Target="../media/image119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42.png"/><Relationship Id="rId10" Type="http://schemas.openxmlformats.org/officeDocument/2006/relationships/image" Target="../media/image121.png"/><Relationship Id="rId4" Type="http://schemas.openxmlformats.org/officeDocument/2006/relationships/image" Target="../media/image43.png"/><Relationship Id="rId9" Type="http://schemas.openxmlformats.org/officeDocument/2006/relationships/image" Target="../media/image11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3098775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GB" altLang="en-US" sz="4000" dirty="0" smtClean="0">
                <a:solidFill>
                  <a:schemeClr val="accent1"/>
                </a:solidFill>
              </a:rPr>
              <a:t>Crew and Fleet Avocado</a:t>
            </a:r>
            <a:br>
              <a:rPr lang="en-GB" altLang="en-US" sz="4000" dirty="0" smtClean="0">
                <a:solidFill>
                  <a:schemeClr val="accent1"/>
                </a:solidFill>
              </a:rPr>
            </a:br>
            <a:r>
              <a:rPr lang="en-GB" altLang="en-US" sz="4000" dirty="0">
                <a:solidFill>
                  <a:schemeClr val="accent1"/>
                </a:solidFill>
              </a:rPr>
              <a:t/>
            </a:r>
            <a:br>
              <a:rPr lang="en-GB" altLang="en-US" sz="4000" dirty="0">
                <a:solidFill>
                  <a:schemeClr val="accent1"/>
                </a:solidFill>
              </a:rPr>
            </a:br>
            <a:r>
              <a:rPr lang="en-GB" altLang="en-US" sz="2400" b="0" dirty="0" smtClean="0">
                <a:solidFill>
                  <a:schemeClr val="accent1"/>
                </a:solidFill>
              </a:rPr>
              <a:t>Developed by </a:t>
            </a:r>
            <a:br>
              <a:rPr lang="en-GB" altLang="en-US" sz="2400" b="0" dirty="0" smtClean="0">
                <a:solidFill>
                  <a:schemeClr val="accent1"/>
                </a:solidFill>
              </a:rPr>
            </a:br>
            <a:r>
              <a:rPr lang="en-GB" altLang="en-US" sz="2400" b="0" dirty="0" smtClean="0">
                <a:solidFill>
                  <a:schemeClr val="accent1"/>
                </a:solidFill>
              </a:rPr>
              <a:t>Jeppesen Crew Academy</a:t>
            </a:r>
            <a:br>
              <a:rPr lang="en-GB" altLang="en-US" sz="2400" b="0" dirty="0" smtClean="0">
                <a:solidFill>
                  <a:schemeClr val="accent1"/>
                </a:solidFill>
              </a:rPr>
            </a:br>
            <a:r>
              <a:rPr lang="en-GB" altLang="en-US" sz="2400" b="0" dirty="0" smtClean="0">
                <a:solidFill>
                  <a:schemeClr val="accent1"/>
                </a:solidFill>
              </a:rPr>
              <a:t/>
            </a:r>
            <a:br>
              <a:rPr lang="en-GB" altLang="en-US" sz="2400" b="0" dirty="0" smtClean="0">
                <a:solidFill>
                  <a:schemeClr val="accent1"/>
                </a:solidFill>
              </a:rPr>
            </a:br>
            <a:endParaRPr lang="en-GB" altLang="en-US" sz="2800" b="0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Typical processes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5400000">
            <a:off x="6680201" y="2816225"/>
            <a:ext cx="3429000" cy="695325"/>
          </a:xfrm>
          <a:prstGeom prst="triangle">
            <a:avLst>
              <a:gd name="adj" fmla="val 50259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GB" b="1" dirty="0"/>
              <a:t>Operation </a:t>
            </a:r>
            <a:r>
              <a:rPr lang="en-GB" b="1" dirty="0" smtClean="0"/>
              <a:t>Control</a:t>
            </a:r>
            <a:endParaRPr lang="en-GB" b="1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5845175" y="4376738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219825" y="4173538"/>
            <a:ext cx="124460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GB" sz="1200" b="1" dirty="0">
                <a:solidFill>
                  <a:srgbClr val="000000"/>
                </a:solidFill>
              </a:rPr>
              <a:t>Roster </a:t>
            </a:r>
            <a:br>
              <a:rPr lang="en-GB" sz="1200" b="1" dirty="0">
                <a:solidFill>
                  <a:srgbClr val="000000"/>
                </a:solidFill>
              </a:rPr>
            </a:br>
            <a:r>
              <a:rPr lang="en-GB" sz="1200" b="1" dirty="0">
                <a:solidFill>
                  <a:srgbClr val="000000"/>
                </a:solidFill>
              </a:rPr>
              <a:t>Maintenance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136900" y="4179888"/>
            <a:ext cx="1049338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GB" sz="1200" b="1" dirty="0">
                <a:solidFill>
                  <a:srgbClr val="000000"/>
                </a:solidFill>
              </a:rPr>
              <a:t>Crew </a:t>
            </a:r>
            <a:br>
              <a:rPr lang="en-GB" sz="1200" b="1" dirty="0">
                <a:solidFill>
                  <a:srgbClr val="000000"/>
                </a:solidFill>
              </a:rPr>
            </a:br>
            <a:r>
              <a:rPr lang="en-GB" sz="1200" b="1" dirty="0">
                <a:solidFill>
                  <a:srgbClr val="000000"/>
                </a:solidFill>
              </a:rPr>
              <a:t>Pairing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48200" y="4195763"/>
            <a:ext cx="114300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GB" sz="1200" b="1" dirty="0">
                <a:solidFill>
                  <a:srgbClr val="000000"/>
                </a:solidFill>
              </a:rPr>
              <a:t>Crew </a:t>
            </a:r>
            <a:br>
              <a:rPr lang="en-GB" sz="1200" b="1" dirty="0">
                <a:solidFill>
                  <a:srgbClr val="000000"/>
                </a:solidFill>
              </a:rPr>
            </a:br>
            <a:r>
              <a:rPr lang="sv-SE" sz="1200" b="1" dirty="0">
                <a:solidFill>
                  <a:srgbClr val="000000"/>
                </a:solidFill>
              </a:rPr>
              <a:t>Rostering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295775" y="4376738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535863" y="3167063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130550" y="2970213"/>
            <a:ext cx="1114425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Fleet</a:t>
            </a:r>
          </a:p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Assignment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542213" y="4376738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12900" y="4183063"/>
            <a:ext cx="1049338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GB" sz="1200" b="1" dirty="0" smtClean="0">
                <a:solidFill>
                  <a:srgbClr val="000000"/>
                </a:solidFill>
              </a:rPr>
              <a:t>Manpower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762250" y="4379913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632450" y="4673600"/>
            <a:ext cx="71913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lnSpc>
                <a:spcPct val="96000"/>
              </a:lnSpc>
              <a:buClr>
                <a:srgbClr val="808080"/>
              </a:buClr>
              <a:buSzPct val="5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>
                <a:solidFill>
                  <a:srgbClr val="808080"/>
                </a:solidFill>
              </a:rPr>
              <a:t>Rosters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952750" y="3570288"/>
            <a:ext cx="87153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lnSpc>
                <a:spcPct val="96000"/>
              </a:lnSpc>
              <a:buClr>
                <a:srgbClr val="808080"/>
              </a:buClr>
              <a:buSzPct val="5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>
                <a:solidFill>
                  <a:srgbClr val="808080"/>
                </a:solidFill>
              </a:rPr>
              <a:t>Aircraft Routings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1606550" y="2965450"/>
            <a:ext cx="109855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Timetable</a:t>
            </a:r>
          </a:p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planning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743200" y="3338513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363538" y="4292600"/>
            <a:ext cx="10398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</a:rPr>
              <a:t>Crew 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73063" y="3032125"/>
            <a:ext cx="10398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da-DK" sz="1600" b="1" dirty="0">
                <a:solidFill>
                  <a:srgbClr val="000000"/>
                </a:solidFill>
              </a:rPr>
              <a:t>Fleet</a:t>
            </a:r>
            <a:r>
              <a:rPr lang="en-GB" sz="1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82588" y="1771650"/>
            <a:ext cx="1435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da-DK" sz="1600" b="1" dirty="0" smtClean="0">
                <a:solidFill>
                  <a:srgbClr val="000000"/>
                </a:solidFill>
              </a:rPr>
              <a:t>Yield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6986588" y="1951038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6257925" y="2979738"/>
            <a:ext cx="116840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Timetable / Tail</a:t>
            </a:r>
          </a:p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Maintenance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5473700" y="3163888"/>
            <a:ext cx="266700" cy="15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rot="5400000">
            <a:off x="6734969" y="3788569"/>
            <a:ext cx="266700" cy="158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768600" y="3175000"/>
            <a:ext cx="266700" cy="158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678113" y="5095875"/>
            <a:ext cx="278130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da-DK" sz="1200" b="1" dirty="0">
                <a:solidFill>
                  <a:srgbClr val="000000"/>
                </a:solidFill>
              </a:rPr>
              <a:t>Vacation &amp;</a:t>
            </a:r>
          </a:p>
          <a:p>
            <a:pPr algn="ctr" eaLnBrk="0" hangingPunct="0">
              <a:spcBef>
                <a:spcPts val="0"/>
              </a:spcBef>
            </a:pPr>
            <a:r>
              <a:rPr lang="da-DK" sz="1200" b="1" dirty="0">
                <a:solidFill>
                  <a:srgbClr val="000000"/>
                </a:solidFill>
              </a:rPr>
              <a:t>Training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rot="16200000" flipV="1">
            <a:off x="4876007" y="4896644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rot="5400000">
            <a:off x="5117307" y="4914106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3" name="Group 30"/>
          <p:cNvGrpSpPr>
            <a:grpSpLocks/>
          </p:cNvGrpSpPr>
          <p:nvPr/>
        </p:nvGrpSpPr>
        <p:grpSpPr bwMode="auto">
          <a:xfrm>
            <a:off x="2171700" y="4779963"/>
            <a:ext cx="347663" cy="514350"/>
            <a:chOff x="1368" y="3275"/>
            <a:chExt cx="1452" cy="324"/>
          </a:xfrm>
        </p:grpSpPr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1368" y="3599"/>
              <a:ext cx="145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rot="5400000">
              <a:off x="1212" y="3436"/>
              <a:ext cx="324" cy="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4622800" y="2976563"/>
            <a:ext cx="1176338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Tail</a:t>
            </a:r>
          </a:p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Assignment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4297363" y="3235325"/>
            <a:ext cx="266700" cy="158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5918200" y="3221038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rot="5400000">
            <a:off x="3720307" y="3821906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rot="16200000" flipV="1">
            <a:off x="3386932" y="4887119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rot="5400000">
            <a:off x="3628232" y="4904581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3121025" y="1741488"/>
            <a:ext cx="2698750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Passenger</a:t>
            </a:r>
          </a:p>
          <a:p>
            <a:pPr algn="ctr" eaLnBrk="0" hangingPunct="0">
              <a:spcBef>
                <a:spcPts val="0"/>
              </a:spcBef>
            </a:pPr>
            <a:r>
              <a:rPr lang="sv-SE" sz="1200" b="1" dirty="0">
                <a:solidFill>
                  <a:srgbClr val="000000"/>
                </a:solidFill>
              </a:rPr>
              <a:t>forecasts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rot="5400000">
            <a:off x="3536157" y="2582069"/>
            <a:ext cx="266700" cy="15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rot="5400000">
            <a:off x="5080794" y="2582069"/>
            <a:ext cx="266700" cy="158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1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648072"/>
          </a:xfrm>
        </p:spPr>
        <p:txBody>
          <a:bodyPr/>
          <a:lstStyle/>
          <a:p>
            <a:r>
              <a:rPr lang="en-GB" altLang="en-US" dirty="0" smtClean="0"/>
              <a:t>Exercise </a:t>
            </a:r>
            <a:r>
              <a:rPr lang="en-GB" altLang="en-US" dirty="0"/>
              <a:t>5</a:t>
            </a:r>
            <a:r>
              <a:rPr lang="en-GB" altLang="en-US" dirty="0" smtClean="0"/>
              <a:t> summary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MCj033427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3200" y="3128400"/>
            <a:ext cx="1468800" cy="180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117" y="1925747"/>
            <a:ext cx="8108340" cy="94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accent1"/>
                </a:solidFill>
                <a:latin typeface="+mn-lt"/>
                <a:ea typeface="ＭＳ Ｐゴシック" charset="-128"/>
              </a:defRPr>
            </a:lvl2pPr>
            <a:lvl3pPr marL="914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+mn-lt"/>
                <a:ea typeface="ＭＳ Ｐゴシック" charset="-128"/>
              </a:defRPr>
            </a:lvl3pPr>
            <a:lvl4pPr marL="1371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4pPr>
            <a:lvl5pPr marL="18288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5pPr>
            <a:lvl6pPr marL="22860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b="0" kern="0" dirty="0" smtClean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</a:t>
            </a:r>
            <a:r>
              <a:rPr lang="en-GB" altLang="en-US" dirty="0"/>
              <a:t>6</a:t>
            </a:r>
            <a:endParaRPr lang="en-GB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algn="l"/>
            <a:r>
              <a:rPr lang="sv-SE" altLang="en-US" sz="2400" dirty="0" smtClean="0"/>
              <a:t>The Major Release Process</a:t>
            </a:r>
          </a:p>
          <a:p>
            <a:pPr algn="l"/>
            <a:r>
              <a:rPr lang="sv-SE" altLang="en-US" sz="2400" dirty="0" smtClean="0"/>
              <a:t>Service Manager</a:t>
            </a:r>
          </a:p>
          <a:p>
            <a:pPr algn="l"/>
            <a:r>
              <a:rPr lang="sv-SE" altLang="en-US" sz="2400" dirty="0" smtClean="0"/>
              <a:t>Installation Quality Visits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12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Major Release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Made </a:t>
            </a:r>
            <a:r>
              <a:rPr lang="en-US" dirty="0"/>
              <a:t>up of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/>
              <a:t>Carmsys</a:t>
            </a:r>
            <a:r>
              <a:rPr lang="en-US" b="0" dirty="0"/>
              <a:t> (The 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Service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Installation Quality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User Conference Connect Crew &amp; Fleet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Crew &amp; Fleet Developers </a:t>
            </a:r>
            <a:r>
              <a:rPr lang="en-US" b="0" dirty="0" smtClean="0"/>
              <a:t>Partners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97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err="1" smtClean="0"/>
              <a:t>Carmsys</a:t>
            </a:r>
            <a:r>
              <a:rPr lang="en-GB" dirty="0" smtClean="0"/>
              <a:t> (The Core)</a:t>
            </a: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2820988" y="1752600"/>
            <a:ext cx="3671887" cy="3527425"/>
          </a:xfrm>
          <a:prstGeom prst="ellipse">
            <a:avLst/>
          </a:prstGeom>
          <a:solidFill>
            <a:srgbClr val="33996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957513" y="1884363"/>
            <a:ext cx="3400425" cy="3265487"/>
          </a:xfrm>
          <a:prstGeom prst="ellipse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757613" y="2687638"/>
            <a:ext cx="1838325" cy="1728787"/>
          </a:xfrm>
          <a:prstGeom prst="ellipse">
            <a:avLst/>
          </a:prstGeom>
          <a:solidFill>
            <a:srgbClr val="FF820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759200" y="2689225"/>
            <a:ext cx="1838325" cy="1728788"/>
          </a:xfrm>
          <a:prstGeom prst="ellipse">
            <a:avLst/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336456" y="1605962"/>
            <a:ext cx="919163" cy="864394"/>
          </a:xfrm>
          <a:prstGeom prst="ellipse">
            <a:avLst/>
          </a:prstGeom>
          <a:solidFill>
            <a:srgbClr val="FF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R20</a:t>
            </a:r>
            <a:endParaRPr lang="en-US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92616" y="2751045"/>
            <a:ext cx="919163" cy="864394"/>
          </a:xfrm>
          <a:prstGeom prst="ellipse">
            <a:avLst/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R22</a:t>
            </a:r>
            <a:endParaRPr lang="en-US" dirty="0"/>
          </a:p>
        </p:txBody>
      </p:sp>
      <p:pic>
        <p:nvPicPr>
          <p:cNvPr id="11" name="Picture 10" descr="avoc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4413" y="1601539"/>
            <a:ext cx="4583908" cy="4237933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45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72895E-6 L -0.34288 0.2171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53" y="108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02683E-6 L -0.3908 0.0529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263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Service Manager</a:t>
            </a:r>
          </a:p>
        </p:txBody>
      </p:sp>
      <p:sp>
        <p:nvSpPr>
          <p:cNvPr id="2" name="AutoShape 2" descr="https://encrypted-tbn0.gstatic.com/images?q=tbn:ANd9GcQGFHQNamBOXrxHvyLdhm6MYtXB8RLbRwxvYBvp6779qf3XtCPp8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7" y="1394599"/>
            <a:ext cx="5201393" cy="520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14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35985E-6 L 0.45729 0.227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113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349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Service Manager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1" dirty="0" smtClean="0"/>
          </a:p>
          <a:p>
            <a:r>
              <a:rPr lang="en-US" b="0" i="1" dirty="0" smtClean="0">
                <a:solidFill>
                  <a:srgbClr val="7030A0"/>
                </a:solidFill>
              </a:rPr>
              <a:t>CSS</a:t>
            </a:r>
            <a:r>
              <a:rPr lang="en-US" b="0" i="1" dirty="0" smtClean="0"/>
              <a:t> </a:t>
            </a:r>
            <a:r>
              <a:rPr lang="en-US" b="0" i="1" dirty="0"/>
              <a:t>is the primary </a:t>
            </a:r>
            <a:r>
              <a:rPr lang="en-US" b="0" dirty="0"/>
              <a:t>Customer Support and Services</a:t>
            </a:r>
            <a:r>
              <a:rPr lang="en-US" b="0" i="1" dirty="0"/>
              <a:t> entity that works with our customers after handover and during the ongoing rental </a:t>
            </a:r>
            <a:r>
              <a:rPr lang="en-US" b="0" i="1" dirty="0" smtClean="0"/>
              <a:t>phase</a:t>
            </a:r>
          </a:p>
          <a:p>
            <a:endParaRPr lang="en-US" b="0" i="1" dirty="0" smtClean="0">
              <a:solidFill>
                <a:srgbClr val="7030A0"/>
              </a:solidFill>
            </a:endParaRPr>
          </a:p>
          <a:p>
            <a:r>
              <a:rPr lang="en-US" b="0" i="1" dirty="0" smtClean="0">
                <a:solidFill>
                  <a:srgbClr val="7030A0"/>
                </a:solidFill>
              </a:rPr>
              <a:t>CSS</a:t>
            </a:r>
            <a:r>
              <a:rPr lang="en-US" b="0" i="1" dirty="0" smtClean="0"/>
              <a:t> </a:t>
            </a:r>
            <a:r>
              <a:rPr lang="en-US" b="0" i="1" dirty="0"/>
              <a:t>is the main speaking partner for </a:t>
            </a:r>
            <a:r>
              <a:rPr lang="en-US" b="0" i="1" dirty="0" smtClean="0"/>
              <a:t>clients, </a:t>
            </a:r>
            <a:r>
              <a:rPr lang="en-US" b="0" i="1" dirty="0"/>
              <a:t>delivering solutions for operational issues and ensuring the rest of the Jeppesen organization acts upon their thoughts, opinions and </a:t>
            </a:r>
            <a:r>
              <a:rPr lang="en-US" b="0" i="1" dirty="0" smtClean="0"/>
              <a:t>worries</a:t>
            </a:r>
            <a:endParaRPr lang="en-US" b="0" dirty="0"/>
          </a:p>
        </p:txBody>
      </p:sp>
      <p:sp>
        <p:nvSpPr>
          <p:cNvPr id="2" name="AutoShape 2" descr="https://encrypted-tbn0.gstatic.com/images?q=tbn:ANd9GcQGFHQNamBOXrxHvyLdhm6MYtXB8RLbRwxvYBvp6779qf3XtCPp8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2" y="4906955"/>
            <a:ext cx="1309026" cy="130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0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Installation Quality Visits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1" dirty="0" smtClean="0"/>
          </a:p>
          <a:p>
            <a:r>
              <a:rPr lang="en-US" b="0" i="1" dirty="0" smtClean="0"/>
              <a:t>The </a:t>
            </a:r>
            <a:r>
              <a:rPr lang="en-US" b="0" i="1" dirty="0"/>
              <a:t>purpose of the Installation Quality (</a:t>
            </a:r>
            <a:r>
              <a:rPr lang="en-US" b="0" i="1" dirty="0">
                <a:solidFill>
                  <a:srgbClr val="7030A0"/>
                </a:solidFill>
              </a:rPr>
              <a:t>IQ</a:t>
            </a:r>
            <a:r>
              <a:rPr lang="en-US" b="0" i="1" dirty="0"/>
              <a:t>) review is to ensure that </a:t>
            </a:r>
            <a:r>
              <a:rPr lang="en-US" b="0" i="1" dirty="0" smtClean="0"/>
              <a:t>the clients </a:t>
            </a:r>
            <a:r>
              <a:rPr lang="en-US" b="0" i="1" dirty="0"/>
              <a:t>are using Jeppesen Pairing and Rostering products in the best possible </a:t>
            </a:r>
            <a:r>
              <a:rPr lang="en-US" b="0" i="1" dirty="0" smtClean="0"/>
              <a:t>way</a:t>
            </a:r>
          </a:p>
          <a:p>
            <a:r>
              <a:rPr lang="en-US" b="0" i="1" dirty="0" smtClean="0"/>
              <a:t>The </a:t>
            </a:r>
            <a:r>
              <a:rPr lang="en-US" b="0" i="1" dirty="0"/>
              <a:t>ambition with the </a:t>
            </a:r>
            <a:r>
              <a:rPr lang="en-US" b="0" i="1" dirty="0">
                <a:solidFill>
                  <a:srgbClr val="7030A0"/>
                </a:solidFill>
              </a:rPr>
              <a:t>IQ</a:t>
            </a:r>
            <a:r>
              <a:rPr lang="en-US" b="0" i="1" dirty="0"/>
              <a:t> review is to build a shared vision between Jeppesen and </a:t>
            </a:r>
            <a:r>
              <a:rPr lang="en-US" b="0" i="1" dirty="0" smtClean="0"/>
              <a:t>the client organization </a:t>
            </a:r>
            <a:r>
              <a:rPr lang="en-US" b="0" i="1" dirty="0"/>
              <a:t>of what is working well and on potential areas of </a:t>
            </a:r>
            <a:r>
              <a:rPr lang="en-US" b="0" i="1" dirty="0" smtClean="0"/>
              <a:t>improvement</a:t>
            </a:r>
            <a:endParaRPr lang="en-US" b="0" i="1" dirty="0"/>
          </a:p>
        </p:txBody>
      </p:sp>
      <p:sp>
        <p:nvSpPr>
          <p:cNvPr id="2" name="AutoShape 2" descr="https://encrypted-tbn0.gstatic.com/images?q=tbn:ANd9GcQGFHQNamBOXrxHvyLdhm6MYtXB8RLbRwxvYBvp6779qf3XtCPp8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2" y="4906955"/>
            <a:ext cx="1309026" cy="130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84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defRPr/>
            </a:pPr>
            <a:r>
              <a:rPr lang="en-US" dirty="0" smtClean="0"/>
              <a:t>UC </a:t>
            </a:r>
            <a:r>
              <a:rPr lang="en-US" i="1" dirty="0" smtClean="0"/>
              <a:t>- </a:t>
            </a:r>
            <a:r>
              <a:rPr lang="en-US" dirty="0" smtClean="0"/>
              <a:t>Connect Crew &amp; Fleet </a:t>
            </a:r>
            <a:endParaRPr lang="en-US" i="1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772" y="1177702"/>
            <a:ext cx="5976436" cy="50135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UC Connect Crew &amp; Fleet is hosted by different Airlines and occurs every 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idea is to share thoughts and experience about how the system is used right now all over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One of the most interesting aspects of UC Connect Crew &amp; Fleet is that customers are presenting real </a:t>
            </a:r>
            <a:r>
              <a:rPr lang="en-US" b="0" dirty="0" smtClean="0"/>
              <a:t>cases</a:t>
            </a:r>
            <a:endParaRPr lang="en-US" b="0" dirty="0"/>
          </a:p>
        </p:txBody>
      </p: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6665913" y="4194175"/>
            <a:ext cx="1590675" cy="1624013"/>
            <a:chOff x="4199" y="2642"/>
            <a:chExt cx="1002" cy="1023"/>
          </a:xfrm>
        </p:grpSpPr>
        <p:sp>
          <p:nvSpPr>
            <p:cNvPr id="7" name="AutoShape 49"/>
            <p:cNvSpPr>
              <a:spLocks noChangeAspect="1" noChangeArrowheads="1" noTextEdit="1"/>
            </p:cNvSpPr>
            <p:nvPr/>
          </p:nvSpPr>
          <p:spPr bwMode="auto">
            <a:xfrm>
              <a:off x="4199" y="2642"/>
              <a:ext cx="1001" cy="1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59"/>
            <p:cNvGrpSpPr>
              <a:grpSpLocks/>
            </p:cNvGrpSpPr>
            <p:nvPr/>
          </p:nvGrpSpPr>
          <p:grpSpPr bwMode="auto">
            <a:xfrm>
              <a:off x="4308" y="2665"/>
              <a:ext cx="527" cy="1000"/>
              <a:chOff x="4308" y="2665"/>
              <a:chExt cx="527" cy="1000"/>
            </a:xfrm>
          </p:grpSpPr>
          <p:sp>
            <p:nvSpPr>
              <p:cNvPr id="41" name="Freeform 51"/>
              <p:cNvSpPr>
                <a:spLocks/>
              </p:cNvSpPr>
              <p:nvPr/>
            </p:nvSpPr>
            <p:spPr bwMode="auto">
              <a:xfrm>
                <a:off x="4336" y="2740"/>
                <a:ext cx="396" cy="429"/>
              </a:xfrm>
              <a:custGeom>
                <a:avLst/>
                <a:gdLst>
                  <a:gd name="T0" fmla="*/ 446 w 792"/>
                  <a:gd name="T1" fmla="*/ 858 h 858"/>
                  <a:gd name="T2" fmla="*/ 326 w 792"/>
                  <a:gd name="T3" fmla="*/ 858 h 858"/>
                  <a:gd name="T4" fmla="*/ 331 w 792"/>
                  <a:gd name="T5" fmla="*/ 527 h 858"/>
                  <a:gd name="T6" fmla="*/ 331 w 792"/>
                  <a:gd name="T7" fmla="*/ 202 h 858"/>
                  <a:gd name="T8" fmla="*/ 316 w 792"/>
                  <a:gd name="T9" fmla="*/ 150 h 858"/>
                  <a:gd name="T10" fmla="*/ 279 w 792"/>
                  <a:gd name="T11" fmla="*/ 144 h 858"/>
                  <a:gd name="T12" fmla="*/ 88 w 792"/>
                  <a:gd name="T13" fmla="*/ 133 h 858"/>
                  <a:gd name="T14" fmla="*/ 17 w 792"/>
                  <a:gd name="T15" fmla="*/ 123 h 858"/>
                  <a:gd name="T16" fmla="*/ 0 w 792"/>
                  <a:gd name="T17" fmla="*/ 82 h 858"/>
                  <a:gd name="T18" fmla="*/ 17 w 792"/>
                  <a:gd name="T19" fmla="*/ 12 h 858"/>
                  <a:gd name="T20" fmla="*/ 62 w 792"/>
                  <a:gd name="T21" fmla="*/ 65 h 858"/>
                  <a:gd name="T22" fmla="*/ 643 w 792"/>
                  <a:gd name="T23" fmla="*/ 47 h 858"/>
                  <a:gd name="T24" fmla="*/ 758 w 792"/>
                  <a:gd name="T25" fmla="*/ 12 h 858"/>
                  <a:gd name="T26" fmla="*/ 790 w 792"/>
                  <a:gd name="T27" fmla="*/ 0 h 858"/>
                  <a:gd name="T28" fmla="*/ 792 w 792"/>
                  <a:gd name="T29" fmla="*/ 56 h 858"/>
                  <a:gd name="T30" fmla="*/ 763 w 792"/>
                  <a:gd name="T31" fmla="*/ 97 h 858"/>
                  <a:gd name="T32" fmla="*/ 613 w 792"/>
                  <a:gd name="T33" fmla="*/ 114 h 858"/>
                  <a:gd name="T34" fmla="*/ 431 w 792"/>
                  <a:gd name="T35" fmla="*/ 135 h 858"/>
                  <a:gd name="T36" fmla="*/ 419 w 792"/>
                  <a:gd name="T37" fmla="*/ 188 h 858"/>
                  <a:gd name="T38" fmla="*/ 419 w 792"/>
                  <a:gd name="T39" fmla="*/ 407 h 858"/>
                  <a:gd name="T40" fmla="*/ 423 w 792"/>
                  <a:gd name="T41" fmla="*/ 659 h 858"/>
                  <a:gd name="T42" fmla="*/ 446 w 792"/>
                  <a:gd name="T43" fmla="*/ 858 h 85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92"/>
                  <a:gd name="T67" fmla="*/ 0 h 858"/>
                  <a:gd name="T68" fmla="*/ 792 w 792"/>
                  <a:gd name="T69" fmla="*/ 858 h 85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92" h="858">
                    <a:moveTo>
                      <a:pt x="446" y="858"/>
                    </a:moveTo>
                    <a:lnTo>
                      <a:pt x="326" y="858"/>
                    </a:lnTo>
                    <a:lnTo>
                      <a:pt x="331" y="527"/>
                    </a:lnTo>
                    <a:lnTo>
                      <a:pt x="331" y="202"/>
                    </a:lnTo>
                    <a:lnTo>
                      <a:pt x="316" y="150"/>
                    </a:lnTo>
                    <a:lnTo>
                      <a:pt x="279" y="144"/>
                    </a:lnTo>
                    <a:lnTo>
                      <a:pt x="88" y="133"/>
                    </a:lnTo>
                    <a:lnTo>
                      <a:pt x="17" y="123"/>
                    </a:lnTo>
                    <a:lnTo>
                      <a:pt x="0" y="82"/>
                    </a:lnTo>
                    <a:lnTo>
                      <a:pt x="17" y="12"/>
                    </a:lnTo>
                    <a:lnTo>
                      <a:pt x="62" y="65"/>
                    </a:lnTo>
                    <a:lnTo>
                      <a:pt x="643" y="47"/>
                    </a:lnTo>
                    <a:lnTo>
                      <a:pt x="758" y="12"/>
                    </a:lnTo>
                    <a:lnTo>
                      <a:pt x="790" y="0"/>
                    </a:lnTo>
                    <a:lnTo>
                      <a:pt x="792" y="56"/>
                    </a:lnTo>
                    <a:lnTo>
                      <a:pt x="763" y="97"/>
                    </a:lnTo>
                    <a:lnTo>
                      <a:pt x="613" y="114"/>
                    </a:lnTo>
                    <a:lnTo>
                      <a:pt x="431" y="135"/>
                    </a:lnTo>
                    <a:lnTo>
                      <a:pt x="419" y="188"/>
                    </a:lnTo>
                    <a:lnTo>
                      <a:pt x="419" y="407"/>
                    </a:lnTo>
                    <a:lnTo>
                      <a:pt x="423" y="659"/>
                    </a:lnTo>
                    <a:lnTo>
                      <a:pt x="446" y="858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52"/>
              <p:cNvSpPr>
                <a:spLocks/>
              </p:cNvSpPr>
              <p:nvPr/>
            </p:nvSpPr>
            <p:spPr bwMode="auto">
              <a:xfrm>
                <a:off x="4314" y="3161"/>
                <a:ext cx="512" cy="504"/>
              </a:xfrm>
              <a:custGeom>
                <a:avLst/>
                <a:gdLst>
                  <a:gd name="T0" fmla="*/ 201 w 1024"/>
                  <a:gd name="T1" fmla="*/ 6 h 1008"/>
                  <a:gd name="T2" fmla="*/ 395 w 1024"/>
                  <a:gd name="T3" fmla="*/ 0 h 1008"/>
                  <a:gd name="T4" fmla="*/ 667 w 1024"/>
                  <a:gd name="T5" fmla="*/ 6 h 1008"/>
                  <a:gd name="T6" fmla="*/ 746 w 1024"/>
                  <a:gd name="T7" fmla="*/ 154 h 1008"/>
                  <a:gd name="T8" fmla="*/ 840 w 1024"/>
                  <a:gd name="T9" fmla="*/ 351 h 1008"/>
                  <a:gd name="T10" fmla="*/ 911 w 1024"/>
                  <a:gd name="T11" fmla="*/ 514 h 1008"/>
                  <a:gd name="T12" fmla="*/ 963 w 1024"/>
                  <a:gd name="T13" fmla="*/ 702 h 1008"/>
                  <a:gd name="T14" fmla="*/ 1024 w 1024"/>
                  <a:gd name="T15" fmla="*/ 839 h 1008"/>
                  <a:gd name="T16" fmla="*/ 1007 w 1024"/>
                  <a:gd name="T17" fmla="*/ 987 h 1008"/>
                  <a:gd name="T18" fmla="*/ 922 w 1024"/>
                  <a:gd name="T19" fmla="*/ 1008 h 1008"/>
                  <a:gd name="T20" fmla="*/ 400 w 1024"/>
                  <a:gd name="T21" fmla="*/ 987 h 1008"/>
                  <a:gd name="T22" fmla="*/ 49 w 1024"/>
                  <a:gd name="T23" fmla="*/ 982 h 1008"/>
                  <a:gd name="T24" fmla="*/ 17 w 1024"/>
                  <a:gd name="T25" fmla="*/ 944 h 1008"/>
                  <a:gd name="T26" fmla="*/ 0 w 1024"/>
                  <a:gd name="T27" fmla="*/ 841 h 1008"/>
                  <a:gd name="T28" fmla="*/ 26 w 1024"/>
                  <a:gd name="T29" fmla="*/ 623 h 1008"/>
                  <a:gd name="T30" fmla="*/ 88 w 1024"/>
                  <a:gd name="T31" fmla="*/ 347 h 1008"/>
                  <a:gd name="T32" fmla="*/ 156 w 1024"/>
                  <a:gd name="T33" fmla="*/ 128 h 1008"/>
                  <a:gd name="T34" fmla="*/ 201 w 1024"/>
                  <a:gd name="T35" fmla="*/ 6 h 100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24"/>
                  <a:gd name="T55" fmla="*/ 0 h 1008"/>
                  <a:gd name="T56" fmla="*/ 1024 w 1024"/>
                  <a:gd name="T57" fmla="*/ 1008 h 100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24" h="1008">
                    <a:moveTo>
                      <a:pt x="201" y="6"/>
                    </a:moveTo>
                    <a:lnTo>
                      <a:pt x="395" y="0"/>
                    </a:lnTo>
                    <a:lnTo>
                      <a:pt x="667" y="6"/>
                    </a:lnTo>
                    <a:lnTo>
                      <a:pt x="746" y="154"/>
                    </a:lnTo>
                    <a:lnTo>
                      <a:pt x="840" y="351"/>
                    </a:lnTo>
                    <a:lnTo>
                      <a:pt x="911" y="514"/>
                    </a:lnTo>
                    <a:lnTo>
                      <a:pt x="963" y="702"/>
                    </a:lnTo>
                    <a:lnTo>
                      <a:pt x="1024" y="839"/>
                    </a:lnTo>
                    <a:lnTo>
                      <a:pt x="1007" y="987"/>
                    </a:lnTo>
                    <a:lnTo>
                      <a:pt x="922" y="1008"/>
                    </a:lnTo>
                    <a:lnTo>
                      <a:pt x="400" y="987"/>
                    </a:lnTo>
                    <a:lnTo>
                      <a:pt x="49" y="982"/>
                    </a:lnTo>
                    <a:lnTo>
                      <a:pt x="17" y="944"/>
                    </a:lnTo>
                    <a:lnTo>
                      <a:pt x="0" y="841"/>
                    </a:lnTo>
                    <a:lnTo>
                      <a:pt x="26" y="623"/>
                    </a:lnTo>
                    <a:lnTo>
                      <a:pt x="88" y="347"/>
                    </a:lnTo>
                    <a:lnTo>
                      <a:pt x="156" y="128"/>
                    </a:lnTo>
                    <a:lnTo>
                      <a:pt x="201" y="6"/>
                    </a:lnTo>
                    <a:close/>
                  </a:path>
                </a:pathLst>
              </a:custGeom>
              <a:solidFill>
                <a:srgbClr val="919191">
                  <a:alpha val="6901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3" name="Group 55"/>
              <p:cNvGrpSpPr>
                <a:grpSpLocks/>
              </p:cNvGrpSpPr>
              <p:nvPr/>
            </p:nvGrpSpPr>
            <p:grpSpPr bwMode="auto">
              <a:xfrm>
                <a:off x="4308" y="3155"/>
                <a:ext cx="527" cy="509"/>
                <a:chOff x="4308" y="3155"/>
                <a:chExt cx="527" cy="509"/>
              </a:xfrm>
            </p:grpSpPr>
            <p:sp>
              <p:nvSpPr>
                <p:cNvPr id="47" name="Freeform 53"/>
                <p:cNvSpPr>
                  <a:spLocks/>
                </p:cNvSpPr>
                <p:nvPr/>
              </p:nvSpPr>
              <p:spPr bwMode="auto">
                <a:xfrm>
                  <a:off x="4308" y="3155"/>
                  <a:ext cx="527" cy="509"/>
                </a:xfrm>
                <a:custGeom>
                  <a:avLst/>
                  <a:gdLst>
                    <a:gd name="T0" fmla="*/ 228 w 1053"/>
                    <a:gd name="T1" fmla="*/ 0 h 1017"/>
                    <a:gd name="T2" fmla="*/ 537 w 1053"/>
                    <a:gd name="T3" fmla="*/ 0 h 1017"/>
                    <a:gd name="T4" fmla="*/ 687 w 1053"/>
                    <a:gd name="T5" fmla="*/ 0 h 1017"/>
                    <a:gd name="T6" fmla="*/ 757 w 1053"/>
                    <a:gd name="T7" fmla="*/ 131 h 1017"/>
                    <a:gd name="T8" fmla="*/ 854 w 1053"/>
                    <a:gd name="T9" fmla="*/ 318 h 1017"/>
                    <a:gd name="T10" fmla="*/ 939 w 1053"/>
                    <a:gd name="T11" fmla="*/ 543 h 1017"/>
                    <a:gd name="T12" fmla="*/ 1003 w 1053"/>
                    <a:gd name="T13" fmla="*/ 739 h 1017"/>
                    <a:gd name="T14" fmla="*/ 1053 w 1053"/>
                    <a:gd name="T15" fmla="*/ 815 h 1017"/>
                    <a:gd name="T16" fmla="*/ 1044 w 1053"/>
                    <a:gd name="T17" fmla="*/ 982 h 1017"/>
                    <a:gd name="T18" fmla="*/ 1012 w 1053"/>
                    <a:gd name="T19" fmla="*/ 1002 h 1017"/>
                    <a:gd name="T20" fmla="*/ 924 w 1053"/>
                    <a:gd name="T21" fmla="*/ 1017 h 1017"/>
                    <a:gd name="T22" fmla="*/ 459 w 1053"/>
                    <a:gd name="T23" fmla="*/ 1010 h 1017"/>
                    <a:gd name="T24" fmla="*/ 169 w 1053"/>
                    <a:gd name="T25" fmla="*/ 1008 h 1017"/>
                    <a:gd name="T26" fmla="*/ 34 w 1053"/>
                    <a:gd name="T27" fmla="*/ 999 h 1017"/>
                    <a:gd name="T28" fmla="*/ 11 w 1053"/>
                    <a:gd name="T29" fmla="*/ 937 h 1017"/>
                    <a:gd name="T30" fmla="*/ 0 w 1053"/>
                    <a:gd name="T31" fmla="*/ 850 h 1017"/>
                    <a:gd name="T32" fmla="*/ 38 w 1053"/>
                    <a:gd name="T33" fmla="*/ 853 h 1017"/>
                    <a:gd name="T34" fmla="*/ 62 w 1053"/>
                    <a:gd name="T35" fmla="*/ 967 h 1017"/>
                    <a:gd name="T36" fmla="*/ 134 w 1053"/>
                    <a:gd name="T37" fmla="*/ 984 h 1017"/>
                    <a:gd name="T38" fmla="*/ 494 w 1053"/>
                    <a:gd name="T39" fmla="*/ 982 h 1017"/>
                    <a:gd name="T40" fmla="*/ 807 w 1053"/>
                    <a:gd name="T41" fmla="*/ 984 h 1017"/>
                    <a:gd name="T42" fmla="*/ 967 w 1053"/>
                    <a:gd name="T43" fmla="*/ 973 h 1017"/>
                    <a:gd name="T44" fmla="*/ 995 w 1053"/>
                    <a:gd name="T45" fmla="*/ 967 h 1017"/>
                    <a:gd name="T46" fmla="*/ 1009 w 1053"/>
                    <a:gd name="T47" fmla="*/ 946 h 1017"/>
                    <a:gd name="T48" fmla="*/ 1009 w 1053"/>
                    <a:gd name="T49" fmla="*/ 841 h 1017"/>
                    <a:gd name="T50" fmla="*/ 986 w 1053"/>
                    <a:gd name="T51" fmla="*/ 792 h 1017"/>
                    <a:gd name="T52" fmla="*/ 941 w 1053"/>
                    <a:gd name="T53" fmla="*/ 692 h 1017"/>
                    <a:gd name="T54" fmla="*/ 903 w 1053"/>
                    <a:gd name="T55" fmla="*/ 526 h 1017"/>
                    <a:gd name="T56" fmla="*/ 801 w 1053"/>
                    <a:gd name="T57" fmla="*/ 283 h 1017"/>
                    <a:gd name="T58" fmla="*/ 710 w 1053"/>
                    <a:gd name="T59" fmla="*/ 113 h 1017"/>
                    <a:gd name="T60" fmla="*/ 661 w 1053"/>
                    <a:gd name="T61" fmla="*/ 26 h 1017"/>
                    <a:gd name="T62" fmla="*/ 228 w 1053"/>
                    <a:gd name="T63" fmla="*/ 34 h 1017"/>
                    <a:gd name="T64" fmla="*/ 196 w 1053"/>
                    <a:gd name="T65" fmla="*/ 21 h 1017"/>
                    <a:gd name="T66" fmla="*/ 201 w 1053"/>
                    <a:gd name="T67" fmla="*/ 2 h 1017"/>
                    <a:gd name="T68" fmla="*/ 228 w 1053"/>
                    <a:gd name="T69" fmla="*/ 0 h 1017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053"/>
                    <a:gd name="T106" fmla="*/ 0 h 1017"/>
                    <a:gd name="T107" fmla="*/ 1053 w 1053"/>
                    <a:gd name="T108" fmla="*/ 1017 h 1017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053" h="1017">
                      <a:moveTo>
                        <a:pt x="228" y="0"/>
                      </a:moveTo>
                      <a:lnTo>
                        <a:pt x="537" y="0"/>
                      </a:lnTo>
                      <a:lnTo>
                        <a:pt x="687" y="0"/>
                      </a:lnTo>
                      <a:lnTo>
                        <a:pt x="757" y="131"/>
                      </a:lnTo>
                      <a:lnTo>
                        <a:pt x="854" y="318"/>
                      </a:lnTo>
                      <a:lnTo>
                        <a:pt x="939" y="543"/>
                      </a:lnTo>
                      <a:lnTo>
                        <a:pt x="1003" y="739"/>
                      </a:lnTo>
                      <a:lnTo>
                        <a:pt x="1053" y="815"/>
                      </a:lnTo>
                      <a:lnTo>
                        <a:pt x="1044" y="982"/>
                      </a:lnTo>
                      <a:lnTo>
                        <a:pt x="1012" y="1002"/>
                      </a:lnTo>
                      <a:lnTo>
                        <a:pt x="924" y="1017"/>
                      </a:lnTo>
                      <a:lnTo>
                        <a:pt x="459" y="1010"/>
                      </a:lnTo>
                      <a:lnTo>
                        <a:pt x="169" y="1008"/>
                      </a:lnTo>
                      <a:lnTo>
                        <a:pt x="34" y="999"/>
                      </a:lnTo>
                      <a:lnTo>
                        <a:pt x="11" y="937"/>
                      </a:lnTo>
                      <a:lnTo>
                        <a:pt x="0" y="850"/>
                      </a:lnTo>
                      <a:lnTo>
                        <a:pt x="38" y="853"/>
                      </a:lnTo>
                      <a:lnTo>
                        <a:pt x="62" y="967"/>
                      </a:lnTo>
                      <a:lnTo>
                        <a:pt x="134" y="984"/>
                      </a:lnTo>
                      <a:lnTo>
                        <a:pt x="494" y="982"/>
                      </a:lnTo>
                      <a:lnTo>
                        <a:pt x="807" y="984"/>
                      </a:lnTo>
                      <a:lnTo>
                        <a:pt x="967" y="973"/>
                      </a:lnTo>
                      <a:lnTo>
                        <a:pt x="995" y="967"/>
                      </a:lnTo>
                      <a:lnTo>
                        <a:pt x="1009" y="946"/>
                      </a:lnTo>
                      <a:lnTo>
                        <a:pt x="1009" y="841"/>
                      </a:lnTo>
                      <a:lnTo>
                        <a:pt x="986" y="792"/>
                      </a:lnTo>
                      <a:lnTo>
                        <a:pt x="941" y="692"/>
                      </a:lnTo>
                      <a:lnTo>
                        <a:pt x="903" y="526"/>
                      </a:lnTo>
                      <a:lnTo>
                        <a:pt x="801" y="283"/>
                      </a:lnTo>
                      <a:lnTo>
                        <a:pt x="710" y="113"/>
                      </a:lnTo>
                      <a:lnTo>
                        <a:pt x="661" y="26"/>
                      </a:lnTo>
                      <a:lnTo>
                        <a:pt x="228" y="34"/>
                      </a:lnTo>
                      <a:lnTo>
                        <a:pt x="196" y="21"/>
                      </a:lnTo>
                      <a:lnTo>
                        <a:pt x="201" y="2"/>
                      </a:lnTo>
                      <a:lnTo>
                        <a:pt x="2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54"/>
                <p:cNvSpPr>
                  <a:spLocks/>
                </p:cNvSpPr>
                <p:nvPr/>
              </p:nvSpPr>
              <p:spPr bwMode="auto">
                <a:xfrm>
                  <a:off x="4310" y="3157"/>
                  <a:ext cx="516" cy="450"/>
                </a:xfrm>
                <a:custGeom>
                  <a:avLst/>
                  <a:gdLst>
                    <a:gd name="T0" fmla="*/ 199 w 1033"/>
                    <a:gd name="T1" fmla="*/ 0 h 901"/>
                    <a:gd name="T2" fmla="*/ 150 w 1033"/>
                    <a:gd name="T3" fmla="*/ 114 h 901"/>
                    <a:gd name="T4" fmla="*/ 88 w 1033"/>
                    <a:gd name="T5" fmla="*/ 366 h 901"/>
                    <a:gd name="T6" fmla="*/ 26 w 1033"/>
                    <a:gd name="T7" fmla="*/ 646 h 901"/>
                    <a:gd name="T8" fmla="*/ 0 w 1033"/>
                    <a:gd name="T9" fmla="*/ 807 h 901"/>
                    <a:gd name="T10" fmla="*/ 6 w 1033"/>
                    <a:gd name="T11" fmla="*/ 877 h 901"/>
                    <a:gd name="T12" fmla="*/ 9 w 1033"/>
                    <a:gd name="T13" fmla="*/ 901 h 901"/>
                    <a:gd name="T14" fmla="*/ 193 w 1033"/>
                    <a:gd name="T15" fmla="*/ 877 h 901"/>
                    <a:gd name="T16" fmla="*/ 509 w 1033"/>
                    <a:gd name="T17" fmla="*/ 856 h 901"/>
                    <a:gd name="T18" fmla="*/ 920 w 1033"/>
                    <a:gd name="T19" fmla="*/ 856 h 901"/>
                    <a:gd name="T20" fmla="*/ 1033 w 1033"/>
                    <a:gd name="T21" fmla="*/ 860 h 901"/>
                    <a:gd name="T22" fmla="*/ 1016 w 1033"/>
                    <a:gd name="T23" fmla="*/ 822 h 901"/>
                    <a:gd name="T24" fmla="*/ 779 w 1033"/>
                    <a:gd name="T25" fmla="*/ 830 h 901"/>
                    <a:gd name="T26" fmla="*/ 490 w 1033"/>
                    <a:gd name="T27" fmla="*/ 834 h 901"/>
                    <a:gd name="T28" fmla="*/ 176 w 1033"/>
                    <a:gd name="T29" fmla="*/ 843 h 901"/>
                    <a:gd name="T30" fmla="*/ 32 w 1033"/>
                    <a:gd name="T31" fmla="*/ 860 h 901"/>
                    <a:gd name="T32" fmla="*/ 45 w 1033"/>
                    <a:gd name="T33" fmla="*/ 755 h 901"/>
                    <a:gd name="T34" fmla="*/ 77 w 1033"/>
                    <a:gd name="T35" fmla="*/ 576 h 901"/>
                    <a:gd name="T36" fmla="*/ 120 w 1033"/>
                    <a:gd name="T37" fmla="*/ 342 h 901"/>
                    <a:gd name="T38" fmla="*/ 199 w 1033"/>
                    <a:gd name="T39" fmla="*/ 94 h 901"/>
                    <a:gd name="T40" fmla="*/ 244 w 1033"/>
                    <a:gd name="T41" fmla="*/ 6 h 901"/>
                    <a:gd name="T42" fmla="*/ 199 w 1033"/>
                    <a:gd name="T43" fmla="*/ 0 h 90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33"/>
                    <a:gd name="T67" fmla="*/ 0 h 901"/>
                    <a:gd name="T68" fmla="*/ 1033 w 1033"/>
                    <a:gd name="T69" fmla="*/ 901 h 901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33" h="901">
                      <a:moveTo>
                        <a:pt x="199" y="0"/>
                      </a:moveTo>
                      <a:lnTo>
                        <a:pt x="150" y="114"/>
                      </a:lnTo>
                      <a:lnTo>
                        <a:pt x="88" y="366"/>
                      </a:lnTo>
                      <a:lnTo>
                        <a:pt x="26" y="646"/>
                      </a:lnTo>
                      <a:lnTo>
                        <a:pt x="0" y="807"/>
                      </a:lnTo>
                      <a:lnTo>
                        <a:pt x="6" y="877"/>
                      </a:lnTo>
                      <a:lnTo>
                        <a:pt x="9" y="901"/>
                      </a:lnTo>
                      <a:lnTo>
                        <a:pt x="193" y="877"/>
                      </a:lnTo>
                      <a:lnTo>
                        <a:pt x="509" y="856"/>
                      </a:lnTo>
                      <a:lnTo>
                        <a:pt x="920" y="856"/>
                      </a:lnTo>
                      <a:lnTo>
                        <a:pt x="1033" y="860"/>
                      </a:lnTo>
                      <a:lnTo>
                        <a:pt x="1016" y="822"/>
                      </a:lnTo>
                      <a:lnTo>
                        <a:pt x="779" y="830"/>
                      </a:lnTo>
                      <a:lnTo>
                        <a:pt x="490" y="834"/>
                      </a:lnTo>
                      <a:lnTo>
                        <a:pt x="176" y="843"/>
                      </a:lnTo>
                      <a:lnTo>
                        <a:pt x="32" y="860"/>
                      </a:lnTo>
                      <a:lnTo>
                        <a:pt x="45" y="755"/>
                      </a:lnTo>
                      <a:lnTo>
                        <a:pt x="77" y="576"/>
                      </a:lnTo>
                      <a:lnTo>
                        <a:pt x="120" y="342"/>
                      </a:lnTo>
                      <a:lnTo>
                        <a:pt x="199" y="94"/>
                      </a:lnTo>
                      <a:lnTo>
                        <a:pt x="244" y="6"/>
                      </a:lnTo>
                      <a:lnTo>
                        <a:pt x="1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58"/>
              <p:cNvGrpSpPr>
                <a:grpSpLocks/>
              </p:cNvGrpSpPr>
              <p:nvPr/>
            </p:nvGrpSpPr>
            <p:grpSpPr bwMode="auto">
              <a:xfrm>
                <a:off x="4327" y="2665"/>
                <a:ext cx="418" cy="498"/>
                <a:chOff x="4327" y="2665"/>
                <a:chExt cx="418" cy="498"/>
              </a:xfrm>
            </p:grpSpPr>
            <p:sp>
              <p:nvSpPr>
                <p:cNvPr id="45" name="Freeform 56"/>
                <p:cNvSpPr>
                  <a:spLocks/>
                </p:cNvSpPr>
                <p:nvPr/>
              </p:nvSpPr>
              <p:spPr bwMode="auto">
                <a:xfrm>
                  <a:off x="4327" y="2693"/>
                  <a:ext cx="418" cy="470"/>
                </a:xfrm>
                <a:custGeom>
                  <a:avLst/>
                  <a:gdLst>
                    <a:gd name="T0" fmla="*/ 481 w 835"/>
                    <a:gd name="T1" fmla="*/ 942 h 942"/>
                    <a:gd name="T2" fmla="*/ 436 w 835"/>
                    <a:gd name="T3" fmla="*/ 933 h 942"/>
                    <a:gd name="T4" fmla="*/ 419 w 835"/>
                    <a:gd name="T5" fmla="*/ 629 h 942"/>
                    <a:gd name="T6" fmla="*/ 413 w 835"/>
                    <a:gd name="T7" fmla="*/ 372 h 942"/>
                    <a:gd name="T8" fmla="*/ 422 w 835"/>
                    <a:gd name="T9" fmla="*/ 246 h 942"/>
                    <a:gd name="T10" fmla="*/ 440 w 835"/>
                    <a:gd name="T11" fmla="*/ 219 h 942"/>
                    <a:gd name="T12" fmla="*/ 474 w 835"/>
                    <a:gd name="T13" fmla="*/ 208 h 942"/>
                    <a:gd name="T14" fmla="*/ 551 w 835"/>
                    <a:gd name="T15" fmla="*/ 199 h 942"/>
                    <a:gd name="T16" fmla="*/ 754 w 835"/>
                    <a:gd name="T17" fmla="*/ 176 h 942"/>
                    <a:gd name="T18" fmla="*/ 773 w 835"/>
                    <a:gd name="T19" fmla="*/ 165 h 942"/>
                    <a:gd name="T20" fmla="*/ 791 w 835"/>
                    <a:gd name="T21" fmla="*/ 123 h 942"/>
                    <a:gd name="T22" fmla="*/ 739 w 835"/>
                    <a:gd name="T23" fmla="*/ 141 h 942"/>
                    <a:gd name="T24" fmla="*/ 639 w 835"/>
                    <a:gd name="T25" fmla="*/ 158 h 942"/>
                    <a:gd name="T26" fmla="*/ 366 w 835"/>
                    <a:gd name="T27" fmla="*/ 173 h 942"/>
                    <a:gd name="T28" fmla="*/ 123 w 835"/>
                    <a:gd name="T29" fmla="*/ 176 h 942"/>
                    <a:gd name="T30" fmla="*/ 76 w 835"/>
                    <a:gd name="T31" fmla="*/ 176 h 942"/>
                    <a:gd name="T32" fmla="*/ 44 w 835"/>
                    <a:gd name="T33" fmla="*/ 146 h 942"/>
                    <a:gd name="T34" fmla="*/ 44 w 835"/>
                    <a:gd name="T35" fmla="*/ 184 h 942"/>
                    <a:gd name="T36" fmla="*/ 58 w 835"/>
                    <a:gd name="T37" fmla="*/ 208 h 942"/>
                    <a:gd name="T38" fmla="*/ 111 w 835"/>
                    <a:gd name="T39" fmla="*/ 217 h 942"/>
                    <a:gd name="T40" fmla="*/ 282 w 835"/>
                    <a:gd name="T41" fmla="*/ 225 h 942"/>
                    <a:gd name="T42" fmla="*/ 340 w 835"/>
                    <a:gd name="T43" fmla="*/ 229 h 942"/>
                    <a:gd name="T44" fmla="*/ 361 w 835"/>
                    <a:gd name="T45" fmla="*/ 246 h 942"/>
                    <a:gd name="T46" fmla="*/ 361 w 835"/>
                    <a:gd name="T47" fmla="*/ 278 h 942"/>
                    <a:gd name="T48" fmla="*/ 366 w 835"/>
                    <a:gd name="T49" fmla="*/ 366 h 942"/>
                    <a:gd name="T50" fmla="*/ 357 w 835"/>
                    <a:gd name="T51" fmla="*/ 936 h 942"/>
                    <a:gd name="T52" fmla="*/ 322 w 835"/>
                    <a:gd name="T53" fmla="*/ 942 h 942"/>
                    <a:gd name="T54" fmla="*/ 331 w 835"/>
                    <a:gd name="T55" fmla="*/ 278 h 942"/>
                    <a:gd name="T56" fmla="*/ 314 w 835"/>
                    <a:gd name="T57" fmla="*/ 255 h 942"/>
                    <a:gd name="T58" fmla="*/ 278 w 835"/>
                    <a:gd name="T59" fmla="*/ 252 h 942"/>
                    <a:gd name="T60" fmla="*/ 149 w 835"/>
                    <a:gd name="T61" fmla="*/ 246 h 942"/>
                    <a:gd name="T62" fmla="*/ 58 w 835"/>
                    <a:gd name="T63" fmla="*/ 242 h 942"/>
                    <a:gd name="T64" fmla="*/ 15 w 835"/>
                    <a:gd name="T65" fmla="*/ 219 h 942"/>
                    <a:gd name="T66" fmla="*/ 0 w 835"/>
                    <a:gd name="T67" fmla="*/ 165 h 942"/>
                    <a:gd name="T68" fmla="*/ 8 w 835"/>
                    <a:gd name="T69" fmla="*/ 123 h 942"/>
                    <a:gd name="T70" fmla="*/ 41 w 835"/>
                    <a:gd name="T71" fmla="*/ 53 h 942"/>
                    <a:gd name="T72" fmla="*/ 85 w 835"/>
                    <a:gd name="T73" fmla="*/ 26 h 942"/>
                    <a:gd name="T74" fmla="*/ 85 w 835"/>
                    <a:gd name="T75" fmla="*/ 137 h 942"/>
                    <a:gd name="T76" fmla="*/ 123 w 835"/>
                    <a:gd name="T77" fmla="*/ 141 h 942"/>
                    <a:gd name="T78" fmla="*/ 375 w 835"/>
                    <a:gd name="T79" fmla="*/ 141 h 942"/>
                    <a:gd name="T80" fmla="*/ 542 w 835"/>
                    <a:gd name="T81" fmla="*/ 129 h 942"/>
                    <a:gd name="T82" fmla="*/ 656 w 835"/>
                    <a:gd name="T83" fmla="*/ 129 h 942"/>
                    <a:gd name="T84" fmla="*/ 747 w 835"/>
                    <a:gd name="T85" fmla="*/ 97 h 942"/>
                    <a:gd name="T86" fmla="*/ 773 w 835"/>
                    <a:gd name="T87" fmla="*/ 71 h 942"/>
                    <a:gd name="T88" fmla="*/ 773 w 835"/>
                    <a:gd name="T89" fmla="*/ 0 h 942"/>
                    <a:gd name="T90" fmla="*/ 814 w 835"/>
                    <a:gd name="T91" fmla="*/ 50 h 942"/>
                    <a:gd name="T92" fmla="*/ 835 w 835"/>
                    <a:gd name="T93" fmla="*/ 103 h 942"/>
                    <a:gd name="T94" fmla="*/ 833 w 835"/>
                    <a:gd name="T95" fmla="*/ 150 h 942"/>
                    <a:gd name="T96" fmla="*/ 806 w 835"/>
                    <a:gd name="T97" fmla="*/ 202 h 942"/>
                    <a:gd name="T98" fmla="*/ 754 w 835"/>
                    <a:gd name="T99" fmla="*/ 210 h 942"/>
                    <a:gd name="T100" fmla="*/ 665 w 835"/>
                    <a:gd name="T101" fmla="*/ 225 h 942"/>
                    <a:gd name="T102" fmla="*/ 545 w 835"/>
                    <a:gd name="T103" fmla="*/ 234 h 942"/>
                    <a:gd name="T104" fmla="*/ 481 w 835"/>
                    <a:gd name="T105" fmla="*/ 242 h 942"/>
                    <a:gd name="T106" fmla="*/ 463 w 835"/>
                    <a:gd name="T107" fmla="*/ 255 h 942"/>
                    <a:gd name="T108" fmla="*/ 455 w 835"/>
                    <a:gd name="T109" fmla="*/ 287 h 942"/>
                    <a:gd name="T110" fmla="*/ 455 w 835"/>
                    <a:gd name="T111" fmla="*/ 336 h 942"/>
                    <a:gd name="T112" fmla="*/ 446 w 835"/>
                    <a:gd name="T113" fmla="*/ 486 h 942"/>
                    <a:gd name="T114" fmla="*/ 448 w 835"/>
                    <a:gd name="T115" fmla="*/ 625 h 942"/>
                    <a:gd name="T116" fmla="*/ 463 w 835"/>
                    <a:gd name="T117" fmla="*/ 805 h 942"/>
                    <a:gd name="T118" fmla="*/ 481 w 835"/>
                    <a:gd name="T119" fmla="*/ 942 h 9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835"/>
                    <a:gd name="T181" fmla="*/ 0 h 942"/>
                    <a:gd name="T182" fmla="*/ 835 w 835"/>
                    <a:gd name="T183" fmla="*/ 942 h 94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835" h="942">
                      <a:moveTo>
                        <a:pt x="481" y="942"/>
                      </a:moveTo>
                      <a:lnTo>
                        <a:pt x="436" y="933"/>
                      </a:lnTo>
                      <a:lnTo>
                        <a:pt x="419" y="629"/>
                      </a:lnTo>
                      <a:lnTo>
                        <a:pt x="413" y="372"/>
                      </a:lnTo>
                      <a:lnTo>
                        <a:pt x="422" y="246"/>
                      </a:lnTo>
                      <a:lnTo>
                        <a:pt x="440" y="219"/>
                      </a:lnTo>
                      <a:lnTo>
                        <a:pt x="474" y="208"/>
                      </a:lnTo>
                      <a:lnTo>
                        <a:pt x="551" y="199"/>
                      </a:lnTo>
                      <a:lnTo>
                        <a:pt x="754" y="176"/>
                      </a:lnTo>
                      <a:lnTo>
                        <a:pt x="773" y="165"/>
                      </a:lnTo>
                      <a:lnTo>
                        <a:pt x="791" y="123"/>
                      </a:lnTo>
                      <a:lnTo>
                        <a:pt x="739" y="141"/>
                      </a:lnTo>
                      <a:lnTo>
                        <a:pt x="639" y="158"/>
                      </a:lnTo>
                      <a:lnTo>
                        <a:pt x="366" y="173"/>
                      </a:lnTo>
                      <a:lnTo>
                        <a:pt x="123" y="176"/>
                      </a:lnTo>
                      <a:lnTo>
                        <a:pt x="76" y="176"/>
                      </a:lnTo>
                      <a:lnTo>
                        <a:pt x="44" y="146"/>
                      </a:lnTo>
                      <a:lnTo>
                        <a:pt x="44" y="184"/>
                      </a:lnTo>
                      <a:lnTo>
                        <a:pt x="58" y="208"/>
                      </a:lnTo>
                      <a:lnTo>
                        <a:pt x="111" y="217"/>
                      </a:lnTo>
                      <a:lnTo>
                        <a:pt x="282" y="225"/>
                      </a:lnTo>
                      <a:lnTo>
                        <a:pt x="340" y="229"/>
                      </a:lnTo>
                      <a:lnTo>
                        <a:pt x="361" y="246"/>
                      </a:lnTo>
                      <a:lnTo>
                        <a:pt x="361" y="278"/>
                      </a:lnTo>
                      <a:lnTo>
                        <a:pt x="366" y="366"/>
                      </a:lnTo>
                      <a:lnTo>
                        <a:pt x="357" y="936"/>
                      </a:lnTo>
                      <a:lnTo>
                        <a:pt x="322" y="942"/>
                      </a:lnTo>
                      <a:lnTo>
                        <a:pt x="331" y="278"/>
                      </a:lnTo>
                      <a:lnTo>
                        <a:pt x="314" y="255"/>
                      </a:lnTo>
                      <a:lnTo>
                        <a:pt x="278" y="252"/>
                      </a:lnTo>
                      <a:lnTo>
                        <a:pt x="149" y="246"/>
                      </a:lnTo>
                      <a:lnTo>
                        <a:pt x="58" y="242"/>
                      </a:lnTo>
                      <a:lnTo>
                        <a:pt x="15" y="219"/>
                      </a:lnTo>
                      <a:lnTo>
                        <a:pt x="0" y="165"/>
                      </a:lnTo>
                      <a:lnTo>
                        <a:pt x="8" y="123"/>
                      </a:lnTo>
                      <a:lnTo>
                        <a:pt x="41" y="53"/>
                      </a:lnTo>
                      <a:lnTo>
                        <a:pt x="85" y="26"/>
                      </a:lnTo>
                      <a:lnTo>
                        <a:pt x="85" y="137"/>
                      </a:lnTo>
                      <a:lnTo>
                        <a:pt x="123" y="141"/>
                      </a:lnTo>
                      <a:lnTo>
                        <a:pt x="375" y="141"/>
                      </a:lnTo>
                      <a:lnTo>
                        <a:pt x="542" y="129"/>
                      </a:lnTo>
                      <a:lnTo>
                        <a:pt x="656" y="129"/>
                      </a:lnTo>
                      <a:lnTo>
                        <a:pt x="747" y="97"/>
                      </a:lnTo>
                      <a:lnTo>
                        <a:pt x="773" y="71"/>
                      </a:lnTo>
                      <a:lnTo>
                        <a:pt x="773" y="0"/>
                      </a:lnTo>
                      <a:lnTo>
                        <a:pt x="814" y="50"/>
                      </a:lnTo>
                      <a:lnTo>
                        <a:pt x="835" y="103"/>
                      </a:lnTo>
                      <a:lnTo>
                        <a:pt x="833" y="150"/>
                      </a:lnTo>
                      <a:lnTo>
                        <a:pt x="806" y="202"/>
                      </a:lnTo>
                      <a:lnTo>
                        <a:pt x="754" y="210"/>
                      </a:lnTo>
                      <a:lnTo>
                        <a:pt x="665" y="225"/>
                      </a:lnTo>
                      <a:lnTo>
                        <a:pt x="545" y="234"/>
                      </a:lnTo>
                      <a:lnTo>
                        <a:pt x="481" y="242"/>
                      </a:lnTo>
                      <a:lnTo>
                        <a:pt x="463" y="255"/>
                      </a:lnTo>
                      <a:lnTo>
                        <a:pt x="455" y="287"/>
                      </a:lnTo>
                      <a:lnTo>
                        <a:pt x="455" y="336"/>
                      </a:lnTo>
                      <a:lnTo>
                        <a:pt x="446" y="486"/>
                      </a:lnTo>
                      <a:lnTo>
                        <a:pt x="448" y="625"/>
                      </a:lnTo>
                      <a:lnTo>
                        <a:pt x="463" y="805"/>
                      </a:lnTo>
                      <a:lnTo>
                        <a:pt x="481" y="9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57"/>
                <p:cNvSpPr>
                  <a:spLocks/>
                </p:cNvSpPr>
                <p:nvPr/>
              </p:nvSpPr>
              <p:spPr bwMode="auto">
                <a:xfrm>
                  <a:off x="4382" y="2665"/>
                  <a:ext cx="318" cy="72"/>
                </a:xfrm>
                <a:custGeom>
                  <a:avLst/>
                  <a:gdLst>
                    <a:gd name="T0" fmla="*/ 265 w 636"/>
                    <a:gd name="T1" fmla="*/ 68 h 143"/>
                    <a:gd name="T2" fmla="*/ 97 w 636"/>
                    <a:gd name="T3" fmla="*/ 68 h 143"/>
                    <a:gd name="T4" fmla="*/ 83 w 636"/>
                    <a:gd name="T5" fmla="*/ 40 h 143"/>
                    <a:gd name="T6" fmla="*/ 26 w 636"/>
                    <a:gd name="T7" fmla="*/ 49 h 143"/>
                    <a:gd name="T8" fmla="*/ 26 w 636"/>
                    <a:gd name="T9" fmla="*/ 75 h 143"/>
                    <a:gd name="T10" fmla="*/ 0 w 636"/>
                    <a:gd name="T11" fmla="*/ 78 h 143"/>
                    <a:gd name="T12" fmla="*/ 2 w 636"/>
                    <a:gd name="T13" fmla="*/ 106 h 143"/>
                    <a:gd name="T14" fmla="*/ 29 w 636"/>
                    <a:gd name="T15" fmla="*/ 96 h 143"/>
                    <a:gd name="T16" fmla="*/ 29 w 636"/>
                    <a:gd name="T17" fmla="*/ 125 h 143"/>
                    <a:gd name="T18" fmla="*/ 97 w 636"/>
                    <a:gd name="T19" fmla="*/ 121 h 143"/>
                    <a:gd name="T20" fmla="*/ 91 w 636"/>
                    <a:gd name="T21" fmla="*/ 94 h 143"/>
                    <a:gd name="T22" fmla="*/ 268 w 636"/>
                    <a:gd name="T23" fmla="*/ 102 h 143"/>
                    <a:gd name="T24" fmla="*/ 268 w 636"/>
                    <a:gd name="T25" fmla="*/ 139 h 143"/>
                    <a:gd name="T26" fmla="*/ 389 w 636"/>
                    <a:gd name="T27" fmla="*/ 143 h 143"/>
                    <a:gd name="T28" fmla="*/ 383 w 636"/>
                    <a:gd name="T29" fmla="*/ 102 h 143"/>
                    <a:gd name="T30" fmla="*/ 630 w 636"/>
                    <a:gd name="T31" fmla="*/ 102 h 143"/>
                    <a:gd name="T32" fmla="*/ 636 w 636"/>
                    <a:gd name="T33" fmla="*/ 68 h 143"/>
                    <a:gd name="T34" fmla="*/ 392 w 636"/>
                    <a:gd name="T35" fmla="*/ 75 h 143"/>
                    <a:gd name="T36" fmla="*/ 389 w 636"/>
                    <a:gd name="T37" fmla="*/ 0 h 143"/>
                    <a:gd name="T38" fmla="*/ 274 w 636"/>
                    <a:gd name="T39" fmla="*/ 0 h 143"/>
                    <a:gd name="T40" fmla="*/ 265 w 636"/>
                    <a:gd name="T41" fmla="*/ 68 h 14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36"/>
                    <a:gd name="T64" fmla="*/ 0 h 143"/>
                    <a:gd name="T65" fmla="*/ 636 w 636"/>
                    <a:gd name="T66" fmla="*/ 143 h 14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36" h="143">
                      <a:moveTo>
                        <a:pt x="265" y="68"/>
                      </a:moveTo>
                      <a:lnTo>
                        <a:pt x="97" y="68"/>
                      </a:lnTo>
                      <a:lnTo>
                        <a:pt x="83" y="40"/>
                      </a:lnTo>
                      <a:lnTo>
                        <a:pt x="26" y="49"/>
                      </a:lnTo>
                      <a:lnTo>
                        <a:pt x="26" y="75"/>
                      </a:lnTo>
                      <a:lnTo>
                        <a:pt x="0" y="78"/>
                      </a:lnTo>
                      <a:lnTo>
                        <a:pt x="2" y="106"/>
                      </a:lnTo>
                      <a:lnTo>
                        <a:pt x="29" y="96"/>
                      </a:lnTo>
                      <a:lnTo>
                        <a:pt x="29" y="125"/>
                      </a:lnTo>
                      <a:lnTo>
                        <a:pt x="97" y="121"/>
                      </a:lnTo>
                      <a:lnTo>
                        <a:pt x="91" y="94"/>
                      </a:lnTo>
                      <a:lnTo>
                        <a:pt x="268" y="102"/>
                      </a:lnTo>
                      <a:lnTo>
                        <a:pt x="268" y="139"/>
                      </a:lnTo>
                      <a:lnTo>
                        <a:pt x="389" y="143"/>
                      </a:lnTo>
                      <a:lnTo>
                        <a:pt x="383" y="102"/>
                      </a:lnTo>
                      <a:lnTo>
                        <a:pt x="630" y="102"/>
                      </a:lnTo>
                      <a:lnTo>
                        <a:pt x="636" y="68"/>
                      </a:lnTo>
                      <a:lnTo>
                        <a:pt x="392" y="75"/>
                      </a:lnTo>
                      <a:lnTo>
                        <a:pt x="389" y="0"/>
                      </a:lnTo>
                      <a:lnTo>
                        <a:pt x="274" y="0"/>
                      </a:lnTo>
                      <a:lnTo>
                        <a:pt x="265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94"/>
            <p:cNvGrpSpPr>
              <a:grpSpLocks/>
            </p:cNvGrpSpPr>
            <p:nvPr/>
          </p:nvGrpSpPr>
          <p:grpSpPr bwMode="auto">
            <a:xfrm>
              <a:off x="4216" y="3129"/>
              <a:ext cx="638" cy="371"/>
              <a:chOff x="3468" y="2781"/>
              <a:chExt cx="638" cy="371"/>
            </a:xfrm>
          </p:grpSpPr>
          <p:grpSp>
            <p:nvGrpSpPr>
              <p:cNvPr id="16" name="Group 70"/>
              <p:cNvGrpSpPr>
                <a:grpSpLocks/>
              </p:cNvGrpSpPr>
              <p:nvPr/>
            </p:nvGrpSpPr>
            <p:grpSpPr bwMode="auto">
              <a:xfrm>
                <a:off x="3758" y="2821"/>
                <a:ext cx="348" cy="311"/>
                <a:chOff x="4523" y="3218"/>
                <a:chExt cx="348" cy="311"/>
              </a:xfrm>
            </p:grpSpPr>
            <p:sp>
              <p:nvSpPr>
                <p:cNvPr id="31" name="Freeform 60"/>
                <p:cNvSpPr>
                  <a:spLocks/>
                </p:cNvSpPr>
                <p:nvPr/>
              </p:nvSpPr>
              <p:spPr bwMode="auto">
                <a:xfrm>
                  <a:off x="4530" y="3225"/>
                  <a:ext cx="336" cy="295"/>
                </a:xfrm>
                <a:custGeom>
                  <a:avLst/>
                  <a:gdLst>
                    <a:gd name="T0" fmla="*/ 17 w 674"/>
                    <a:gd name="T1" fmla="*/ 12 h 592"/>
                    <a:gd name="T2" fmla="*/ 0 w 674"/>
                    <a:gd name="T3" fmla="*/ 347 h 592"/>
                    <a:gd name="T4" fmla="*/ 109 w 674"/>
                    <a:gd name="T5" fmla="*/ 513 h 592"/>
                    <a:gd name="T6" fmla="*/ 211 w 674"/>
                    <a:gd name="T7" fmla="*/ 592 h 592"/>
                    <a:gd name="T8" fmla="*/ 514 w 674"/>
                    <a:gd name="T9" fmla="*/ 568 h 592"/>
                    <a:gd name="T10" fmla="*/ 661 w 674"/>
                    <a:gd name="T11" fmla="*/ 556 h 592"/>
                    <a:gd name="T12" fmla="*/ 674 w 674"/>
                    <a:gd name="T13" fmla="*/ 374 h 592"/>
                    <a:gd name="T14" fmla="*/ 661 w 674"/>
                    <a:gd name="T15" fmla="*/ 213 h 592"/>
                    <a:gd name="T16" fmla="*/ 595 w 674"/>
                    <a:gd name="T17" fmla="*/ 124 h 592"/>
                    <a:gd name="T18" fmla="*/ 497 w 674"/>
                    <a:gd name="T19" fmla="*/ 64 h 592"/>
                    <a:gd name="T20" fmla="*/ 401 w 674"/>
                    <a:gd name="T21" fmla="*/ 3 h 592"/>
                    <a:gd name="T22" fmla="*/ 224 w 674"/>
                    <a:gd name="T23" fmla="*/ 0 h 592"/>
                    <a:gd name="T24" fmla="*/ 17 w 674"/>
                    <a:gd name="T25" fmla="*/ 12 h 59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74"/>
                    <a:gd name="T40" fmla="*/ 0 h 592"/>
                    <a:gd name="T41" fmla="*/ 674 w 674"/>
                    <a:gd name="T42" fmla="*/ 592 h 59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74" h="592">
                      <a:moveTo>
                        <a:pt x="17" y="12"/>
                      </a:moveTo>
                      <a:lnTo>
                        <a:pt x="0" y="347"/>
                      </a:lnTo>
                      <a:lnTo>
                        <a:pt x="109" y="513"/>
                      </a:lnTo>
                      <a:lnTo>
                        <a:pt x="211" y="592"/>
                      </a:lnTo>
                      <a:lnTo>
                        <a:pt x="514" y="568"/>
                      </a:lnTo>
                      <a:lnTo>
                        <a:pt x="661" y="556"/>
                      </a:lnTo>
                      <a:lnTo>
                        <a:pt x="674" y="374"/>
                      </a:lnTo>
                      <a:lnTo>
                        <a:pt x="661" y="213"/>
                      </a:lnTo>
                      <a:lnTo>
                        <a:pt x="595" y="124"/>
                      </a:lnTo>
                      <a:lnTo>
                        <a:pt x="497" y="64"/>
                      </a:lnTo>
                      <a:lnTo>
                        <a:pt x="401" y="3"/>
                      </a:lnTo>
                      <a:lnTo>
                        <a:pt x="224" y="0"/>
                      </a:lnTo>
                      <a:lnTo>
                        <a:pt x="17" y="12"/>
                      </a:lnTo>
                      <a:close/>
                    </a:path>
                  </a:pathLst>
                </a:custGeom>
                <a:solidFill>
                  <a:schemeClr val="folHlink">
                    <a:alpha val="63136"/>
                  </a:schemeClr>
                </a:solidFill>
                <a:ln w="952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" name="Group 69"/>
                <p:cNvGrpSpPr>
                  <a:grpSpLocks/>
                </p:cNvGrpSpPr>
                <p:nvPr/>
              </p:nvGrpSpPr>
              <p:grpSpPr bwMode="auto">
                <a:xfrm>
                  <a:off x="4523" y="3218"/>
                  <a:ext cx="348" cy="311"/>
                  <a:chOff x="4523" y="3218"/>
                  <a:chExt cx="348" cy="311"/>
                </a:xfrm>
              </p:grpSpPr>
              <p:sp>
                <p:nvSpPr>
                  <p:cNvPr id="33" name="Freeform 61"/>
                  <p:cNvSpPr>
                    <a:spLocks/>
                  </p:cNvSpPr>
                  <p:nvPr/>
                </p:nvSpPr>
                <p:spPr bwMode="auto">
                  <a:xfrm>
                    <a:off x="4534" y="3218"/>
                    <a:ext cx="337" cy="308"/>
                  </a:xfrm>
                  <a:custGeom>
                    <a:avLst/>
                    <a:gdLst>
                      <a:gd name="T0" fmla="*/ 115 w 673"/>
                      <a:gd name="T1" fmla="*/ 0 h 617"/>
                      <a:gd name="T2" fmla="*/ 132 w 673"/>
                      <a:gd name="T3" fmla="*/ 18 h 617"/>
                      <a:gd name="T4" fmla="*/ 202 w 673"/>
                      <a:gd name="T5" fmla="*/ 26 h 617"/>
                      <a:gd name="T6" fmla="*/ 388 w 673"/>
                      <a:gd name="T7" fmla="*/ 36 h 617"/>
                      <a:gd name="T8" fmla="*/ 494 w 673"/>
                      <a:gd name="T9" fmla="*/ 94 h 617"/>
                      <a:gd name="T10" fmla="*/ 591 w 673"/>
                      <a:gd name="T11" fmla="*/ 167 h 617"/>
                      <a:gd name="T12" fmla="*/ 618 w 673"/>
                      <a:gd name="T13" fmla="*/ 212 h 617"/>
                      <a:gd name="T14" fmla="*/ 514 w 673"/>
                      <a:gd name="T15" fmla="*/ 229 h 617"/>
                      <a:gd name="T16" fmla="*/ 409 w 673"/>
                      <a:gd name="T17" fmla="*/ 229 h 617"/>
                      <a:gd name="T18" fmla="*/ 273 w 673"/>
                      <a:gd name="T19" fmla="*/ 238 h 617"/>
                      <a:gd name="T20" fmla="*/ 206 w 673"/>
                      <a:gd name="T21" fmla="*/ 235 h 617"/>
                      <a:gd name="T22" fmla="*/ 153 w 673"/>
                      <a:gd name="T23" fmla="*/ 194 h 617"/>
                      <a:gd name="T24" fmla="*/ 106 w 673"/>
                      <a:gd name="T25" fmla="*/ 133 h 617"/>
                      <a:gd name="T26" fmla="*/ 70 w 673"/>
                      <a:gd name="T27" fmla="*/ 77 h 617"/>
                      <a:gd name="T28" fmla="*/ 36 w 673"/>
                      <a:gd name="T29" fmla="*/ 15 h 617"/>
                      <a:gd name="T30" fmla="*/ 0 w 673"/>
                      <a:gd name="T31" fmla="*/ 7 h 617"/>
                      <a:gd name="T32" fmla="*/ 0 w 673"/>
                      <a:gd name="T33" fmla="*/ 41 h 617"/>
                      <a:gd name="T34" fmla="*/ 21 w 673"/>
                      <a:gd name="T35" fmla="*/ 86 h 617"/>
                      <a:gd name="T36" fmla="*/ 70 w 673"/>
                      <a:gd name="T37" fmla="*/ 141 h 617"/>
                      <a:gd name="T38" fmla="*/ 117 w 673"/>
                      <a:gd name="T39" fmla="*/ 203 h 617"/>
                      <a:gd name="T40" fmla="*/ 170 w 673"/>
                      <a:gd name="T41" fmla="*/ 256 h 617"/>
                      <a:gd name="T42" fmla="*/ 177 w 673"/>
                      <a:gd name="T43" fmla="*/ 388 h 617"/>
                      <a:gd name="T44" fmla="*/ 177 w 673"/>
                      <a:gd name="T45" fmla="*/ 544 h 617"/>
                      <a:gd name="T46" fmla="*/ 185 w 673"/>
                      <a:gd name="T47" fmla="*/ 596 h 617"/>
                      <a:gd name="T48" fmla="*/ 211 w 673"/>
                      <a:gd name="T49" fmla="*/ 573 h 617"/>
                      <a:gd name="T50" fmla="*/ 196 w 673"/>
                      <a:gd name="T51" fmla="*/ 474 h 617"/>
                      <a:gd name="T52" fmla="*/ 202 w 673"/>
                      <a:gd name="T53" fmla="*/ 353 h 617"/>
                      <a:gd name="T54" fmla="*/ 206 w 673"/>
                      <a:gd name="T55" fmla="*/ 271 h 617"/>
                      <a:gd name="T56" fmla="*/ 320 w 673"/>
                      <a:gd name="T57" fmla="*/ 274 h 617"/>
                      <a:gd name="T58" fmla="*/ 485 w 673"/>
                      <a:gd name="T59" fmla="*/ 271 h 617"/>
                      <a:gd name="T60" fmla="*/ 586 w 673"/>
                      <a:gd name="T61" fmla="*/ 261 h 617"/>
                      <a:gd name="T62" fmla="*/ 637 w 673"/>
                      <a:gd name="T63" fmla="*/ 253 h 617"/>
                      <a:gd name="T64" fmla="*/ 644 w 673"/>
                      <a:gd name="T65" fmla="*/ 367 h 617"/>
                      <a:gd name="T66" fmla="*/ 637 w 673"/>
                      <a:gd name="T67" fmla="*/ 468 h 617"/>
                      <a:gd name="T68" fmla="*/ 629 w 673"/>
                      <a:gd name="T69" fmla="*/ 547 h 617"/>
                      <a:gd name="T70" fmla="*/ 547 w 673"/>
                      <a:gd name="T71" fmla="*/ 564 h 617"/>
                      <a:gd name="T72" fmla="*/ 405 w 673"/>
                      <a:gd name="T73" fmla="*/ 573 h 617"/>
                      <a:gd name="T74" fmla="*/ 230 w 673"/>
                      <a:gd name="T75" fmla="*/ 587 h 617"/>
                      <a:gd name="T76" fmla="*/ 202 w 673"/>
                      <a:gd name="T77" fmla="*/ 591 h 617"/>
                      <a:gd name="T78" fmla="*/ 185 w 673"/>
                      <a:gd name="T79" fmla="*/ 608 h 617"/>
                      <a:gd name="T80" fmla="*/ 215 w 673"/>
                      <a:gd name="T81" fmla="*/ 617 h 617"/>
                      <a:gd name="T82" fmla="*/ 371 w 673"/>
                      <a:gd name="T83" fmla="*/ 605 h 617"/>
                      <a:gd name="T84" fmla="*/ 511 w 673"/>
                      <a:gd name="T85" fmla="*/ 591 h 617"/>
                      <a:gd name="T86" fmla="*/ 629 w 673"/>
                      <a:gd name="T87" fmla="*/ 587 h 617"/>
                      <a:gd name="T88" fmla="*/ 673 w 673"/>
                      <a:gd name="T89" fmla="*/ 570 h 617"/>
                      <a:gd name="T90" fmla="*/ 673 w 673"/>
                      <a:gd name="T91" fmla="*/ 534 h 617"/>
                      <a:gd name="T92" fmla="*/ 671 w 673"/>
                      <a:gd name="T93" fmla="*/ 333 h 617"/>
                      <a:gd name="T94" fmla="*/ 665 w 673"/>
                      <a:gd name="T95" fmla="*/ 227 h 617"/>
                      <a:gd name="T96" fmla="*/ 629 w 673"/>
                      <a:gd name="T97" fmla="*/ 173 h 617"/>
                      <a:gd name="T98" fmla="*/ 591 w 673"/>
                      <a:gd name="T99" fmla="*/ 130 h 617"/>
                      <a:gd name="T100" fmla="*/ 505 w 673"/>
                      <a:gd name="T101" fmla="*/ 77 h 617"/>
                      <a:gd name="T102" fmla="*/ 426 w 673"/>
                      <a:gd name="T103" fmla="*/ 24 h 617"/>
                      <a:gd name="T104" fmla="*/ 392 w 673"/>
                      <a:gd name="T105" fmla="*/ 7 h 617"/>
                      <a:gd name="T106" fmla="*/ 317 w 673"/>
                      <a:gd name="T107" fmla="*/ 15 h 617"/>
                      <a:gd name="T108" fmla="*/ 188 w 673"/>
                      <a:gd name="T109" fmla="*/ 0 h 617"/>
                      <a:gd name="T110" fmla="*/ 115 w 673"/>
                      <a:gd name="T111" fmla="*/ 0 h 617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673"/>
                      <a:gd name="T169" fmla="*/ 0 h 617"/>
                      <a:gd name="T170" fmla="*/ 673 w 673"/>
                      <a:gd name="T171" fmla="*/ 617 h 617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673" h="617">
                        <a:moveTo>
                          <a:pt x="115" y="0"/>
                        </a:moveTo>
                        <a:lnTo>
                          <a:pt x="132" y="18"/>
                        </a:lnTo>
                        <a:lnTo>
                          <a:pt x="202" y="26"/>
                        </a:lnTo>
                        <a:lnTo>
                          <a:pt x="388" y="36"/>
                        </a:lnTo>
                        <a:lnTo>
                          <a:pt x="494" y="94"/>
                        </a:lnTo>
                        <a:lnTo>
                          <a:pt x="591" y="167"/>
                        </a:lnTo>
                        <a:lnTo>
                          <a:pt x="618" y="212"/>
                        </a:lnTo>
                        <a:lnTo>
                          <a:pt x="514" y="229"/>
                        </a:lnTo>
                        <a:lnTo>
                          <a:pt x="409" y="229"/>
                        </a:lnTo>
                        <a:lnTo>
                          <a:pt x="273" y="238"/>
                        </a:lnTo>
                        <a:lnTo>
                          <a:pt x="206" y="235"/>
                        </a:lnTo>
                        <a:lnTo>
                          <a:pt x="153" y="194"/>
                        </a:lnTo>
                        <a:lnTo>
                          <a:pt x="106" y="133"/>
                        </a:lnTo>
                        <a:lnTo>
                          <a:pt x="70" y="77"/>
                        </a:lnTo>
                        <a:lnTo>
                          <a:pt x="36" y="15"/>
                        </a:lnTo>
                        <a:lnTo>
                          <a:pt x="0" y="7"/>
                        </a:lnTo>
                        <a:lnTo>
                          <a:pt x="0" y="41"/>
                        </a:lnTo>
                        <a:lnTo>
                          <a:pt x="21" y="86"/>
                        </a:lnTo>
                        <a:lnTo>
                          <a:pt x="70" y="141"/>
                        </a:lnTo>
                        <a:lnTo>
                          <a:pt x="117" y="203"/>
                        </a:lnTo>
                        <a:lnTo>
                          <a:pt x="170" y="256"/>
                        </a:lnTo>
                        <a:lnTo>
                          <a:pt x="177" y="388"/>
                        </a:lnTo>
                        <a:lnTo>
                          <a:pt x="177" y="544"/>
                        </a:lnTo>
                        <a:lnTo>
                          <a:pt x="185" y="596"/>
                        </a:lnTo>
                        <a:lnTo>
                          <a:pt x="211" y="573"/>
                        </a:lnTo>
                        <a:lnTo>
                          <a:pt x="196" y="474"/>
                        </a:lnTo>
                        <a:lnTo>
                          <a:pt x="202" y="353"/>
                        </a:lnTo>
                        <a:lnTo>
                          <a:pt x="206" y="271"/>
                        </a:lnTo>
                        <a:lnTo>
                          <a:pt x="320" y="274"/>
                        </a:lnTo>
                        <a:lnTo>
                          <a:pt x="485" y="271"/>
                        </a:lnTo>
                        <a:lnTo>
                          <a:pt x="586" y="261"/>
                        </a:lnTo>
                        <a:lnTo>
                          <a:pt x="637" y="253"/>
                        </a:lnTo>
                        <a:lnTo>
                          <a:pt x="644" y="367"/>
                        </a:lnTo>
                        <a:lnTo>
                          <a:pt x="637" y="468"/>
                        </a:lnTo>
                        <a:lnTo>
                          <a:pt x="629" y="547"/>
                        </a:lnTo>
                        <a:lnTo>
                          <a:pt x="547" y="564"/>
                        </a:lnTo>
                        <a:lnTo>
                          <a:pt x="405" y="573"/>
                        </a:lnTo>
                        <a:lnTo>
                          <a:pt x="230" y="587"/>
                        </a:lnTo>
                        <a:lnTo>
                          <a:pt x="202" y="591"/>
                        </a:lnTo>
                        <a:lnTo>
                          <a:pt x="185" y="608"/>
                        </a:lnTo>
                        <a:lnTo>
                          <a:pt x="215" y="617"/>
                        </a:lnTo>
                        <a:lnTo>
                          <a:pt x="371" y="605"/>
                        </a:lnTo>
                        <a:lnTo>
                          <a:pt x="511" y="591"/>
                        </a:lnTo>
                        <a:lnTo>
                          <a:pt x="629" y="587"/>
                        </a:lnTo>
                        <a:lnTo>
                          <a:pt x="673" y="570"/>
                        </a:lnTo>
                        <a:lnTo>
                          <a:pt x="673" y="534"/>
                        </a:lnTo>
                        <a:lnTo>
                          <a:pt x="671" y="333"/>
                        </a:lnTo>
                        <a:lnTo>
                          <a:pt x="665" y="227"/>
                        </a:lnTo>
                        <a:lnTo>
                          <a:pt x="629" y="173"/>
                        </a:lnTo>
                        <a:lnTo>
                          <a:pt x="591" y="130"/>
                        </a:lnTo>
                        <a:lnTo>
                          <a:pt x="505" y="77"/>
                        </a:lnTo>
                        <a:lnTo>
                          <a:pt x="426" y="24"/>
                        </a:lnTo>
                        <a:lnTo>
                          <a:pt x="392" y="7"/>
                        </a:lnTo>
                        <a:lnTo>
                          <a:pt x="317" y="15"/>
                        </a:lnTo>
                        <a:lnTo>
                          <a:pt x="188" y="0"/>
                        </a:lnTo>
                        <a:lnTo>
                          <a:pt x="11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 62"/>
                  <p:cNvSpPr>
                    <a:spLocks/>
                  </p:cNvSpPr>
                  <p:nvPr/>
                </p:nvSpPr>
                <p:spPr bwMode="auto">
                  <a:xfrm>
                    <a:off x="4523" y="3218"/>
                    <a:ext cx="135" cy="311"/>
                  </a:xfrm>
                  <a:custGeom>
                    <a:avLst/>
                    <a:gdLst>
                      <a:gd name="T0" fmla="*/ 178 w 270"/>
                      <a:gd name="T1" fmla="*/ 0 h 623"/>
                      <a:gd name="T2" fmla="*/ 270 w 270"/>
                      <a:gd name="T3" fmla="*/ 24 h 623"/>
                      <a:gd name="T4" fmla="*/ 144 w 270"/>
                      <a:gd name="T5" fmla="*/ 36 h 623"/>
                      <a:gd name="T6" fmla="*/ 45 w 270"/>
                      <a:gd name="T7" fmla="*/ 36 h 623"/>
                      <a:gd name="T8" fmla="*/ 45 w 270"/>
                      <a:gd name="T9" fmla="*/ 177 h 623"/>
                      <a:gd name="T10" fmla="*/ 35 w 270"/>
                      <a:gd name="T11" fmla="*/ 341 h 623"/>
                      <a:gd name="T12" fmla="*/ 45 w 270"/>
                      <a:gd name="T13" fmla="*/ 380 h 623"/>
                      <a:gd name="T14" fmla="*/ 71 w 270"/>
                      <a:gd name="T15" fmla="*/ 429 h 623"/>
                      <a:gd name="T16" fmla="*/ 159 w 270"/>
                      <a:gd name="T17" fmla="*/ 535 h 623"/>
                      <a:gd name="T18" fmla="*/ 231 w 270"/>
                      <a:gd name="T19" fmla="*/ 582 h 623"/>
                      <a:gd name="T20" fmla="*/ 243 w 270"/>
                      <a:gd name="T21" fmla="*/ 615 h 623"/>
                      <a:gd name="T22" fmla="*/ 222 w 270"/>
                      <a:gd name="T23" fmla="*/ 623 h 623"/>
                      <a:gd name="T24" fmla="*/ 171 w 270"/>
                      <a:gd name="T25" fmla="*/ 587 h 623"/>
                      <a:gd name="T26" fmla="*/ 108 w 270"/>
                      <a:gd name="T27" fmla="*/ 527 h 623"/>
                      <a:gd name="T28" fmla="*/ 50 w 270"/>
                      <a:gd name="T29" fmla="*/ 450 h 623"/>
                      <a:gd name="T30" fmla="*/ 8 w 270"/>
                      <a:gd name="T31" fmla="*/ 395 h 623"/>
                      <a:gd name="T32" fmla="*/ 0 w 270"/>
                      <a:gd name="T33" fmla="*/ 367 h 623"/>
                      <a:gd name="T34" fmla="*/ 8 w 270"/>
                      <a:gd name="T35" fmla="*/ 262 h 623"/>
                      <a:gd name="T36" fmla="*/ 8 w 270"/>
                      <a:gd name="T37" fmla="*/ 133 h 623"/>
                      <a:gd name="T38" fmla="*/ 18 w 270"/>
                      <a:gd name="T39" fmla="*/ 24 h 623"/>
                      <a:gd name="T40" fmla="*/ 33 w 270"/>
                      <a:gd name="T41" fmla="*/ 7 h 623"/>
                      <a:gd name="T42" fmla="*/ 123 w 270"/>
                      <a:gd name="T43" fmla="*/ 9 h 623"/>
                      <a:gd name="T44" fmla="*/ 178 w 270"/>
                      <a:gd name="T45" fmla="*/ 0 h 623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270"/>
                      <a:gd name="T70" fmla="*/ 0 h 623"/>
                      <a:gd name="T71" fmla="*/ 270 w 270"/>
                      <a:gd name="T72" fmla="*/ 623 h 623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270" h="623">
                        <a:moveTo>
                          <a:pt x="178" y="0"/>
                        </a:moveTo>
                        <a:lnTo>
                          <a:pt x="270" y="24"/>
                        </a:lnTo>
                        <a:lnTo>
                          <a:pt x="144" y="36"/>
                        </a:lnTo>
                        <a:lnTo>
                          <a:pt x="45" y="36"/>
                        </a:lnTo>
                        <a:lnTo>
                          <a:pt x="45" y="177"/>
                        </a:lnTo>
                        <a:lnTo>
                          <a:pt x="35" y="341"/>
                        </a:lnTo>
                        <a:lnTo>
                          <a:pt x="45" y="380"/>
                        </a:lnTo>
                        <a:lnTo>
                          <a:pt x="71" y="429"/>
                        </a:lnTo>
                        <a:lnTo>
                          <a:pt x="159" y="535"/>
                        </a:lnTo>
                        <a:lnTo>
                          <a:pt x="231" y="582"/>
                        </a:lnTo>
                        <a:lnTo>
                          <a:pt x="243" y="615"/>
                        </a:lnTo>
                        <a:lnTo>
                          <a:pt x="222" y="623"/>
                        </a:lnTo>
                        <a:lnTo>
                          <a:pt x="171" y="587"/>
                        </a:lnTo>
                        <a:lnTo>
                          <a:pt x="108" y="527"/>
                        </a:lnTo>
                        <a:lnTo>
                          <a:pt x="50" y="450"/>
                        </a:lnTo>
                        <a:lnTo>
                          <a:pt x="8" y="395"/>
                        </a:lnTo>
                        <a:lnTo>
                          <a:pt x="0" y="367"/>
                        </a:lnTo>
                        <a:lnTo>
                          <a:pt x="8" y="262"/>
                        </a:lnTo>
                        <a:lnTo>
                          <a:pt x="8" y="133"/>
                        </a:lnTo>
                        <a:lnTo>
                          <a:pt x="18" y="24"/>
                        </a:lnTo>
                        <a:lnTo>
                          <a:pt x="33" y="7"/>
                        </a:lnTo>
                        <a:lnTo>
                          <a:pt x="123" y="9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4612" y="3251"/>
                    <a:ext cx="60" cy="3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4790" y="3364"/>
                    <a:ext cx="41" cy="4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4721" y="3409"/>
                    <a:ext cx="40" cy="4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3449"/>
                    <a:ext cx="40" cy="4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4717" y="3280"/>
                    <a:ext cx="59" cy="3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 68"/>
                  <p:cNvSpPr>
                    <a:spLocks/>
                  </p:cNvSpPr>
                  <p:nvPr/>
                </p:nvSpPr>
                <p:spPr bwMode="auto">
                  <a:xfrm>
                    <a:off x="4565" y="3349"/>
                    <a:ext cx="34" cy="55"/>
                  </a:xfrm>
                  <a:custGeom>
                    <a:avLst/>
                    <a:gdLst>
                      <a:gd name="T0" fmla="*/ 65 w 69"/>
                      <a:gd name="T1" fmla="*/ 47 h 112"/>
                      <a:gd name="T2" fmla="*/ 61 w 69"/>
                      <a:gd name="T3" fmla="*/ 39 h 112"/>
                      <a:gd name="T4" fmla="*/ 58 w 69"/>
                      <a:gd name="T5" fmla="*/ 29 h 112"/>
                      <a:gd name="T6" fmla="*/ 51 w 69"/>
                      <a:gd name="T7" fmla="*/ 20 h 112"/>
                      <a:gd name="T8" fmla="*/ 45 w 69"/>
                      <a:gd name="T9" fmla="*/ 13 h 112"/>
                      <a:gd name="T10" fmla="*/ 39 w 69"/>
                      <a:gd name="T11" fmla="*/ 7 h 112"/>
                      <a:gd name="T12" fmla="*/ 34 w 69"/>
                      <a:gd name="T13" fmla="*/ 4 h 112"/>
                      <a:gd name="T14" fmla="*/ 28 w 69"/>
                      <a:gd name="T15" fmla="*/ 2 h 112"/>
                      <a:gd name="T16" fmla="*/ 23 w 69"/>
                      <a:gd name="T17" fmla="*/ 0 h 112"/>
                      <a:gd name="T18" fmla="*/ 16 w 69"/>
                      <a:gd name="T19" fmla="*/ 0 h 112"/>
                      <a:gd name="T20" fmla="*/ 11 w 69"/>
                      <a:gd name="T21" fmla="*/ 3 h 112"/>
                      <a:gd name="T22" fmla="*/ 6 w 69"/>
                      <a:gd name="T23" fmla="*/ 7 h 112"/>
                      <a:gd name="T24" fmla="*/ 2 w 69"/>
                      <a:gd name="T25" fmla="*/ 13 h 112"/>
                      <a:gd name="T26" fmla="*/ 1 w 69"/>
                      <a:gd name="T27" fmla="*/ 18 h 112"/>
                      <a:gd name="T28" fmla="*/ 0 w 69"/>
                      <a:gd name="T29" fmla="*/ 26 h 112"/>
                      <a:gd name="T30" fmla="*/ 0 w 69"/>
                      <a:gd name="T31" fmla="*/ 37 h 112"/>
                      <a:gd name="T32" fmla="*/ 0 w 69"/>
                      <a:gd name="T33" fmla="*/ 45 h 112"/>
                      <a:gd name="T34" fmla="*/ 1 w 69"/>
                      <a:gd name="T35" fmla="*/ 55 h 112"/>
                      <a:gd name="T36" fmla="*/ 5 w 69"/>
                      <a:gd name="T37" fmla="*/ 65 h 112"/>
                      <a:gd name="T38" fmla="*/ 7 w 69"/>
                      <a:gd name="T39" fmla="*/ 73 h 112"/>
                      <a:gd name="T40" fmla="*/ 11 w 69"/>
                      <a:gd name="T41" fmla="*/ 83 h 112"/>
                      <a:gd name="T42" fmla="*/ 17 w 69"/>
                      <a:gd name="T43" fmla="*/ 92 h 112"/>
                      <a:gd name="T44" fmla="*/ 23 w 69"/>
                      <a:gd name="T45" fmla="*/ 99 h 112"/>
                      <a:gd name="T46" fmla="*/ 30 w 69"/>
                      <a:gd name="T47" fmla="*/ 105 h 112"/>
                      <a:gd name="T48" fmla="*/ 34 w 69"/>
                      <a:gd name="T49" fmla="*/ 108 h 112"/>
                      <a:gd name="T50" fmla="*/ 40 w 69"/>
                      <a:gd name="T51" fmla="*/ 110 h 112"/>
                      <a:gd name="T52" fmla="*/ 45 w 69"/>
                      <a:gd name="T53" fmla="*/ 112 h 112"/>
                      <a:gd name="T54" fmla="*/ 53 w 69"/>
                      <a:gd name="T55" fmla="*/ 112 h 112"/>
                      <a:gd name="T56" fmla="*/ 58 w 69"/>
                      <a:gd name="T57" fmla="*/ 109 h 112"/>
                      <a:gd name="T58" fmla="*/ 63 w 69"/>
                      <a:gd name="T59" fmla="*/ 105 h 112"/>
                      <a:gd name="T60" fmla="*/ 66 w 69"/>
                      <a:gd name="T61" fmla="*/ 99 h 112"/>
                      <a:gd name="T62" fmla="*/ 68 w 69"/>
                      <a:gd name="T63" fmla="*/ 94 h 112"/>
                      <a:gd name="T64" fmla="*/ 69 w 69"/>
                      <a:gd name="T65" fmla="*/ 86 h 112"/>
                      <a:gd name="T66" fmla="*/ 69 w 69"/>
                      <a:gd name="T67" fmla="*/ 75 h 112"/>
                      <a:gd name="T68" fmla="*/ 69 w 69"/>
                      <a:gd name="T69" fmla="*/ 67 h 112"/>
                      <a:gd name="T70" fmla="*/ 68 w 69"/>
                      <a:gd name="T71" fmla="*/ 57 h 112"/>
                      <a:gd name="T72" fmla="*/ 65 w 69"/>
                      <a:gd name="T73" fmla="*/ 47 h 11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112"/>
                      <a:gd name="T113" fmla="*/ 69 w 69"/>
                      <a:gd name="T114" fmla="*/ 112 h 11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112">
                        <a:moveTo>
                          <a:pt x="65" y="47"/>
                        </a:moveTo>
                        <a:lnTo>
                          <a:pt x="61" y="39"/>
                        </a:lnTo>
                        <a:lnTo>
                          <a:pt x="58" y="29"/>
                        </a:lnTo>
                        <a:lnTo>
                          <a:pt x="51" y="20"/>
                        </a:lnTo>
                        <a:lnTo>
                          <a:pt x="45" y="13"/>
                        </a:lnTo>
                        <a:lnTo>
                          <a:pt x="39" y="7"/>
                        </a:lnTo>
                        <a:lnTo>
                          <a:pt x="34" y="4"/>
                        </a:lnTo>
                        <a:lnTo>
                          <a:pt x="28" y="2"/>
                        </a:lnTo>
                        <a:lnTo>
                          <a:pt x="23" y="0"/>
                        </a:lnTo>
                        <a:lnTo>
                          <a:pt x="16" y="0"/>
                        </a:lnTo>
                        <a:lnTo>
                          <a:pt x="11" y="3"/>
                        </a:lnTo>
                        <a:lnTo>
                          <a:pt x="6" y="7"/>
                        </a:lnTo>
                        <a:lnTo>
                          <a:pt x="2" y="13"/>
                        </a:lnTo>
                        <a:lnTo>
                          <a:pt x="1" y="18"/>
                        </a:lnTo>
                        <a:lnTo>
                          <a:pt x="0" y="26"/>
                        </a:lnTo>
                        <a:lnTo>
                          <a:pt x="0" y="37"/>
                        </a:lnTo>
                        <a:lnTo>
                          <a:pt x="0" y="45"/>
                        </a:lnTo>
                        <a:lnTo>
                          <a:pt x="1" y="55"/>
                        </a:lnTo>
                        <a:lnTo>
                          <a:pt x="5" y="65"/>
                        </a:lnTo>
                        <a:lnTo>
                          <a:pt x="7" y="73"/>
                        </a:lnTo>
                        <a:lnTo>
                          <a:pt x="11" y="83"/>
                        </a:lnTo>
                        <a:lnTo>
                          <a:pt x="17" y="92"/>
                        </a:lnTo>
                        <a:lnTo>
                          <a:pt x="23" y="99"/>
                        </a:lnTo>
                        <a:lnTo>
                          <a:pt x="30" y="105"/>
                        </a:lnTo>
                        <a:lnTo>
                          <a:pt x="34" y="108"/>
                        </a:lnTo>
                        <a:lnTo>
                          <a:pt x="40" y="110"/>
                        </a:lnTo>
                        <a:lnTo>
                          <a:pt x="45" y="112"/>
                        </a:lnTo>
                        <a:lnTo>
                          <a:pt x="53" y="112"/>
                        </a:lnTo>
                        <a:lnTo>
                          <a:pt x="58" y="109"/>
                        </a:lnTo>
                        <a:lnTo>
                          <a:pt x="63" y="105"/>
                        </a:lnTo>
                        <a:lnTo>
                          <a:pt x="66" y="99"/>
                        </a:lnTo>
                        <a:lnTo>
                          <a:pt x="68" y="94"/>
                        </a:lnTo>
                        <a:lnTo>
                          <a:pt x="69" y="86"/>
                        </a:lnTo>
                        <a:lnTo>
                          <a:pt x="69" y="75"/>
                        </a:lnTo>
                        <a:lnTo>
                          <a:pt x="69" y="67"/>
                        </a:lnTo>
                        <a:lnTo>
                          <a:pt x="68" y="57"/>
                        </a:lnTo>
                        <a:lnTo>
                          <a:pt x="65" y="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" name="Group 84"/>
              <p:cNvGrpSpPr>
                <a:grpSpLocks/>
              </p:cNvGrpSpPr>
              <p:nvPr/>
            </p:nvGrpSpPr>
            <p:grpSpPr bwMode="auto">
              <a:xfrm>
                <a:off x="3468" y="2781"/>
                <a:ext cx="316" cy="371"/>
                <a:chOff x="4201" y="3194"/>
                <a:chExt cx="316" cy="371"/>
              </a:xfrm>
            </p:grpSpPr>
            <p:sp>
              <p:nvSpPr>
                <p:cNvPr id="18" name="Freeform 71"/>
                <p:cNvSpPr>
                  <a:spLocks/>
                </p:cNvSpPr>
                <p:nvPr/>
              </p:nvSpPr>
              <p:spPr bwMode="auto">
                <a:xfrm>
                  <a:off x="4213" y="3199"/>
                  <a:ext cx="297" cy="356"/>
                </a:xfrm>
                <a:custGeom>
                  <a:avLst/>
                  <a:gdLst>
                    <a:gd name="T0" fmla="*/ 0 w 595"/>
                    <a:gd name="T1" fmla="*/ 205 h 713"/>
                    <a:gd name="T2" fmla="*/ 145 w 595"/>
                    <a:gd name="T3" fmla="*/ 9 h 713"/>
                    <a:gd name="T4" fmla="*/ 171 w 595"/>
                    <a:gd name="T5" fmla="*/ 0 h 713"/>
                    <a:gd name="T6" fmla="*/ 512 w 595"/>
                    <a:gd name="T7" fmla="*/ 47 h 713"/>
                    <a:gd name="T8" fmla="*/ 541 w 595"/>
                    <a:gd name="T9" fmla="*/ 105 h 713"/>
                    <a:gd name="T10" fmla="*/ 595 w 595"/>
                    <a:gd name="T11" fmla="*/ 382 h 713"/>
                    <a:gd name="T12" fmla="*/ 401 w 595"/>
                    <a:gd name="T13" fmla="*/ 707 h 713"/>
                    <a:gd name="T14" fmla="*/ 356 w 595"/>
                    <a:gd name="T15" fmla="*/ 713 h 713"/>
                    <a:gd name="T16" fmla="*/ 30 w 595"/>
                    <a:gd name="T17" fmla="*/ 502 h 713"/>
                    <a:gd name="T18" fmla="*/ 17 w 595"/>
                    <a:gd name="T19" fmla="*/ 452 h 713"/>
                    <a:gd name="T20" fmla="*/ 13 w 595"/>
                    <a:gd name="T21" fmla="*/ 258 h 713"/>
                    <a:gd name="T22" fmla="*/ 0 w 595"/>
                    <a:gd name="T23" fmla="*/ 205 h 7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95"/>
                    <a:gd name="T37" fmla="*/ 0 h 713"/>
                    <a:gd name="T38" fmla="*/ 595 w 595"/>
                    <a:gd name="T39" fmla="*/ 713 h 7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95" h="713">
                      <a:moveTo>
                        <a:pt x="0" y="205"/>
                      </a:moveTo>
                      <a:lnTo>
                        <a:pt x="145" y="9"/>
                      </a:lnTo>
                      <a:lnTo>
                        <a:pt x="171" y="0"/>
                      </a:lnTo>
                      <a:lnTo>
                        <a:pt x="512" y="47"/>
                      </a:lnTo>
                      <a:lnTo>
                        <a:pt x="541" y="105"/>
                      </a:lnTo>
                      <a:lnTo>
                        <a:pt x="595" y="382"/>
                      </a:lnTo>
                      <a:lnTo>
                        <a:pt x="401" y="707"/>
                      </a:lnTo>
                      <a:lnTo>
                        <a:pt x="356" y="713"/>
                      </a:lnTo>
                      <a:lnTo>
                        <a:pt x="30" y="502"/>
                      </a:lnTo>
                      <a:lnTo>
                        <a:pt x="17" y="452"/>
                      </a:lnTo>
                      <a:lnTo>
                        <a:pt x="13" y="258"/>
                      </a:lnTo>
                      <a:lnTo>
                        <a:pt x="0" y="205"/>
                      </a:lnTo>
                      <a:close/>
                    </a:path>
                  </a:pathLst>
                </a:custGeom>
                <a:solidFill>
                  <a:srgbClr val="666699">
                    <a:alpha val="59999"/>
                  </a:srgbClr>
                </a:solidFill>
                <a:ln w="9525">
                  <a:solidFill>
                    <a:srgbClr val="6666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" name="Group 83"/>
                <p:cNvGrpSpPr>
                  <a:grpSpLocks/>
                </p:cNvGrpSpPr>
                <p:nvPr/>
              </p:nvGrpSpPr>
              <p:grpSpPr bwMode="auto">
                <a:xfrm>
                  <a:off x="4201" y="3194"/>
                  <a:ext cx="316" cy="371"/>
                  <a:chOff x="4201" y="3194"/>
                  <a:chExt cx="316" cy="371"/>
                </a:xfrm>
              </p:grpSpPr>
              <p:sp>
                <p:nvSpPr>
                  <p:cNvPr id="20" name="Freeform 72"/>
                  <p:cNvSpPr>
                    <a:spLocks/>
                  </p:cNvSpPr>
                  <p:nvPr/>
                </p:nvSpPr>
                <p:spPr bwMode="auto">
                  <a:xfrm>
                    <a:off x="4208" y="3213"/>
                    <a:ext cx="309" cy="352"/>
                  </a:xfrm>
                  <a:custGeom>
                    <a:avLst/>
                    <a:gdLst>
                      <a:gd name="T0" fmla="*/ 276 w 617"/>
                      <a:gd name="T1" fmla="*/ 352 h 703"/>
                      <a:gd name="T2" fmla="*/ 364 w 617"/>
                      <a:gd name="T3" fmla="*/ 226 h 703"/>
                      <a:gd name="T4" fmla="*/ 449 w 617"/>
                      <a:gd name="T5" fmla="*/ 96 h 703"/>
                      <a:gd name="T6" fmla="*/ 485 w 617"/>
                      <a:gd name="T7" fmla="*/ 26 h 703"/>
                      <a:gd name="T8" fmla="*/ 511 w 617"/>
                      <a:gd name="T9" fmla="*/ 0 h 703"/>
                      <a:gd name="T10" fmla="*/ 530 w 617"/>
                      <a:gd name="T11" fmla="*/ 0 h 703"/>
                      <a:gd name="T12" fmla="*/ 556 w 617"/>
                      <a:gd name="T13" fmla="*/ 62 h 703"/>
                      <a:gd name="T14" fmla="*/ 582 w 617"/>
                      <a:gd name="T15" fmla="*/ 181 h 703"/>
                      <a:gd name="T16" fmla="*/ 609 w 617"/>
                      <a:gd name="T17" fmla="*/ 314 h 703"/>
                      <a:gd name="T18" fmla="*/ 617 w 617"/>
                      <a:gd name="T19" fmla="*/ 352 h 703"/>
                      <a:gd name="T20" fmla="*/ 600 w 617"/>
                      <a:gd name="T21" fmla="*/ 387 h 703"/>
                      <a:gd name="T22" fmla="*/ 538 w 617"/>
                      <a:gd name="T23" fmla="*/ 489 h 703"/>
                      <a:gd name="T24" fmla="*/ 479 w 617"/>
                      <a:gd name="T25" fmla="*/ 603 h 703"/>
                      <a:gd name="T26" fmla="*/ 415 w 617"/>
                      <a:gd name="T27" fmla="*/ 686 h 703"/>
                      <a:gd name="T28" fmla="*/ 379 w 617"/>
                      <a:gd name="T29" fmla="*/ 703 h 703"/>
                      <a:gd name="T30" fmla="*/ 311 w 617"/>
                      <a:gd name="T31" fmla="*/ 658 h 703"/>
                      <a:gd name="T32" fmla="*/ 179 w 617"/>
                      <a:gd name="T33" fmla="*/ 571 h 703"/>
                      <a:gd name="T34" fmla="*/ 55 w 617"/>
                      <a:gd name="T35" fmla="*/ 506 h 703"/>
                      <a:gd name="T36" fmla="*/ 21 w 617"/>
                      <a:gd name="T37" fmla="*/ 457 h 703"/>
                      <a:gd name="T38" fmla="*/ 12 w 617"/>
                      <a:gd name="T39" fmla="*/ 393 h 703"/>
                      <a:gd name="T40" fmla="*/ 12 w 617"/>
                      <a:gd name="T41" fmla="*/ 243 h 703"/>
                      <a:gd name="T42" fmla="*/ 0 w 617"/>
                      <a:gd name="T43" fmla="*/ 173 h 703"/>
                      <a:gd name="T44" fmla="*/ 25 w 617"/>
                      <a:gd name="T45" fmla="*/ 173 h 703"/>
                      <a:gd name="T46" fmla="*/ 53 w 617"/>
                      <a:gd name="T47" fmla="*/ 207 h 703"/>
                      <a:gd name="T48" fmla="*/ 53 w 617"/>
                      <a:gd name="T49" fmla="*/ 278 h 703"/>
                      <a:gd name="T50" fmla="*/ 44 w 617"/>
                      <a:gd name="T51" fmla="*/ 410 h 703"/>
                      <a:gd name="T52" fmla="*/ 55 w 617"/>
                      <a:gd name="T53" fmla="*/ 463 h 703"/>
                      <a:gd name="T54" fmla="*/ 87 w 617"/>
                      <a:gd name="T55" fmla="*/ 480 h 703"/>
                      <a:gd name="T56" fmla="*/ 161 w 617"/>
                      <a:gd name="T57" fmla="*/ 515 h 703"/>
                      <a:gd name="T58" fmla="*/ 255 w 617"/>
                      <a:gd name="T59" fmla="*/ 571 h 703"/>
                      <a:gd name="T60" fmla="*/ 355 w 617"/>
                      <a:gd name="T61" fmla="*/ 639 h 703"/>
                      <a:gd name="T62" fmla="*/ 391 w 617"/>
                      <a:gd name="T63" fmla="*/ 656 h 703"/>
                      <a:gd name="T64" fmla="*/ 441 w 617"/>
                      <a:gd name="T65" fmla="*/ 606 h 703"/>
                      <a:gd name="T66" fmla="*/ 488 w 617"/>
                      <a:gd name="T67" fmla="*/ 515 h 703"/>
                      <a:gd name="T68" fmla="*/ 530 w 617"/>
                      <a:gd name="T69" fmla="*/ 440 h 703"/>
                      <a:gd name="T70" fmla="*/ 564 w 617"/>
                      <a:gd name="T71" fmla="*/ 374 h 703"/>
                      <a:gd name="T72" fmla="*/ 585 w 617"/>
                      <a:gd name="T73" fmla="*/ 331 h 703"/>
                      <a:gd name="T74" fmla="*/ 549 w 617"/>
                      <a:gd name="T75" fmla="*/ 199 h 703"/>
                      <a:gd name="T76" fmla="*/ 530 w 617"/>
                      <a:gd name="T77" fmla="*/ 79 h 703"/>
                      <a:gd name="T78" fmla="*/ 511 w 617"/>
                      <a:gd name="T79" fmla="*/ 41 h 703"/>
                      <a:gd name="T80" fmla="*/ 462 w 617"/>
                      <a:gd name="T81" fmla="*/ 137 h 703"/>
                      <a:gd name="T82" fmla="*/ 391 w 617"/>
                      <a:gd name="T83" fmla="*/ 254 h 703"/>
                      <a:gd name="T84" fmla="*/ 326 w 617"/>
                      <a:gd name="T85" fmla="*/ 342 h 703"/>
                      <a:gd name="T86" fmla="*/ 285 w 617"/>
                      <a:gd name="T87" fmla="*/ 393 h 703"/>
                      <a:gd name="T88" fmla="*/ 259 w 617"/>
                      <a:gd name="T89" fmla="*/ 378 h 703"/>
                      <a:gd name="T90" fmla="*/ 276 w 617"/>
                      <a:gd name="T91" fmla="*/ 352 h 703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617"/>
                      <a:gd name="T139" fmla="*/ 0 h 703"/>
                      <a:gd name="T140" fmla="*/ 617 w 617"/>
                      <a:gd name="T141" fmla="*/ 703 h 703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617" h="703">
                        <a:moveTo>
                          <a:pt x="276" y="352"/>
                        </a:moveTo>
                        <a:lnTo>
                          <a:pt x="364" y="226"/>
                        </a:lnTo>
                        <a:lnTo>
                          <a:pt x="449" y="96"/>
                        </a:lnTo>
                        <a:lnTo>
                          <a:pt x="485" y="26"/>
                        </a:lnTo>
                        <a:lnTo>
                          <a:pt x="511" y="0"/>
                        </a:lnTo>
                        <a:lnTo>
                          <a:pt x="530" y="0"/>
                        </a:lnTo>
                        <a:lnTo>
                          <a:pt x="556" y="62"/>
                        </a:lnTo>
                        <a:lnTo>
                          <a:pt x="582" y="181"/>
                        </a:lnTo>
                        <a:lnTo>
                          <a:pt x="609" y="314"/>
                        </a:lnTo>
                        <a:lnTo>
                          <a:pt x="617" y="352"/>
                        </a:lnTo>
                        <a:lnTo>
                          <a:pt x="600" y="387"/>
                        </a:lnTo>
                        <a:lnTo>
                          <a:pt x="538" y="489"/>
                        </a:lnTo>
                        <a:lnTo>
                          <a:pt x="479" y="603"/>
                        </a:lnTo>
                        <a:lnTo>
                          <a:pt x="415" y="686"/>
                        </a:lnTo>
                        <a:lnTo>
                          <a:pt x="379" y="703"/>
                        </a:lnTo>
                        <a:lnTo>
                          <a:pt x="311" y="658"/>
                        </a:lnTo>
                        <a:lnTo>
                          <a:pt x="179" y="571"/>
                        </a:lnTo>
                        <a:lnTo>
                          <a:pt x="55" y="506"/>
                        </a:lnTo>
                        <a:lnTo>
                          <a:pt x="21" y="457"/>
                        </a:lnTo>
                        <a:lnTo>
                          <a:pt x="12" y="393"/>
                        </a:lnTo>
                        <a:lnTo>
                          <a:pt x="12" y="243"/>
                        </a:lnTo>
                        <a:lnTo>
                          <a:pt x="0" y="173"/>
                        </a:lnTo>
                        <a:lnTo>
                          <a:pt x="25" y="173"/>
                        </a:lnTo>
                        <a:lnTo>
                          <a:pt x="53" y="207"/>
                        </a:lnTo>
                        <a:lnTo>
                          <a:pt x="53" y="278"/>
                        </a:lnTo>
                        <a:lnTo>
                          <a:pt x="44" y="410"/>
                        </a:lnTo>
                        <a:lnTo>
                          <a:pt x="55" y="463"/>
                        </a:lnTo>
                        <a:lnTo>
                          <a:pt x="87" y="480"/>
                        </a:lnTo>
                        <a:lnTo>
                          <a:pt x="161" y="515"/>
                        </a:lnTo>
                        <a:lnTo>
                          <a:pt x="255" y="571"/>
                        </a:lnTo>
                        <a:lnTo>
                          <a:pt x="355" y="639"/>
                        </a:lnTo>
                        <a:lnTo>
                          <a:pt x="391" y="656"/>
                        </a:lnTo>
                        <a:lnTo>
                          <a:pt x="441" y="606"/>
                        </a:lnTo>
                        <a:lnTo>
                          <a:pt x="488" y="515"/>
                        </a:lnTo>
                        <a:lnTo>
                          <a:pt x="530" y="440"/>
                        </a:lnTo>
                        <a:lnTo>
                          <a:pt x="564" y="374"/>
                        </a:lnTo>
                        <a:lnTo>
                          <a:pt x="585" y="331"/>
                        </a:lnTo>
                        <a:lnTo>
                          <a:pt x="549" y="199"/>
                        </a:lnTo>
                        <a:lnTo>
                          <a:pt x="530" y="79"/>
                        </a:lnTo>
                        <a:lnTo>
                          <a:pt x="511" y="41"/>
                        </a:lnTo>
                        <a:lnTo>
                          <a:pt x="462" y="137"/>
                        </a:lnTo>
                        <a:lnTo>
                          <a:pt x="391" y="254"/>
                        </a:lnTo>
                        <a:lnTo>
                          <a:pt x="326" y="342"/>
                        </a:lnTo>
                        <a:lnTo>
                          <a:pt x="285" y="393"/>
                        </a:lnTo>
                        <a:lnTo>
                          <a:pt x="259" y="378"/>
                        </a:lnTo>
                        <a:lnTo>
                          <a:pt x="276" y="35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73"/>
                  <p:cNvSpPr>
                    <a:spLocks/>
                  </p:cNvSpPr>
                  <p:nvPr/>
                </p:nvSpPr>
                <p:spPr bwMode="auto">
                  <a:xfrm>
                    <a:off x="4201" y="3194"/>
                    <a:ext cx="266" cy="358"/>
                  </a:xfrm>
                  <a:custGeom>
                    <a:avLst/>
                    <a:gdLst>
                      <a:gd name="T0" fmla="*/ 531 w 531"/>
                      <a:gd name="T1" fmla="*/ 44 h 715"/>
                      <a:gd name="T2" fmla="*/ 351 w 531"/>
                      <a:gd name="T3" fmla="*/ 11 h 715"/>
                      <a:gd name="T4" fmla="*/ 176 w 531"/>
                      <a:gd name="T5" fmla="*/ 0 h 715"/>
                      <a:gd name="T6" fmla="*/ 112 w 531"/>
                      <a:gd name="T7" fmla="*/ 53 h 715"/>
                      <a:gd name="T8" fmla="*/ 0 w 531"/>
                      <a:gd name="T9" fmla="*/ 211 h 715"/>
                      <a:gd name="T10" fmla="*/ 15 w 531"/>
                      <a:gd name="T11" fmla="*/ 231 h 715"/>
                      <a:gd name="T12" fmla="*/ 40 w 531"/>
                      <a:gd name="T13" fmla="*/ 273 h 715"/>
                      <a:gd name="T14" fmla="*/ 138 w 531"/>
                      <a:gd name="T15" fmla="*/ 337 h 715"/>
                      <a:gd name="T16" fmla="*/ 257 w 531"/>
                      <a:gd name="T17" fmla="*/ 399 h 715"/>
                      <a:gd name="T18" fmla="*/ 298 w 531"/>
                      <a:gd name="T19" fmla="*/ 431 h 715"/>
                      <a:gd name="T20" fmla="*/ 327 w 531"/>
                      <a:gd name="T21" fmla="*/ 589 h 715"/>
                      <a:gd name="T22" fmla="*/ 369 w 531"/>
                      <a:gd name="T23" fmla="*/ 680 h 715"/>
                      <a:gd name="T24" fmla="*/ 378 w 531"/>
                      <a:gd name="T25" fmla="*/ 715 h 715"/>
                      <a:gd name="T26" fmla="*/ 412 w 531"/>
                      <a:gd name="T27" fmla="*/ 706 h 715"/>
                      <a:gd name="T28" fmla="*/ 425 w 531"/>
                      <a:gd name="T29" fmla="*/ 704 h 715"/>
                      <a:gd name="T30" fmla="*/ 363 w 531"/>
                      <a:gd name="T31" fmla="*/ 591 h 715"/>
                      <a:gd name="T32" fmla="*/ 333 w 531"/>
                      <a:gd name="T33" fmla="*/ 484 h 715"/>
                      <a:gd name="T34" fmla="*/ 319 w 531"/>
                      <a:gd name="T35" fmla="*/ 386 h 715"/>
                      <a:gd name="T36" fmla="*/ 230 w 531"/>
                      <a:gd name="T37" fmla="*/ 354 h 715"/>
                      <a:gd name="T38" fmla="*/ 121 w 531"/>
                      <a:gd name="T39" fmla="*/ 299 h 715"/>
                      <a:gd name="T40" fmla="*/ 53 w 531"/>
                      <a:gd name="T41" fmla="*/ 237 h 715"/>
                      <a:gd name="T42" fmla="*/ 40 w 531"/>
                      <a:gd name="T43" fmla="*/ 219 h 715"/>
                      <a:gd name="T44" fmla="*/ 85 w 531"/>
                      <a:gd name="T45" fmla="*/ 152 h 715"/>
                      <a:gd name="T46" fmla="*/ 142 w 531"/>
                      <a:gd name="T47" fmla="*/ 70 h 715"/>
                      <a:gd name="T48" fmla="*/ 195 w 531"/>
                      <a:gd name="T49" fmla="*/ 17 h 715"/>
                      <a:gd name="T50" fmla="*/ 342 w 531"/>
                      <a:gd name="T51" fmla="*/ 38 h 715"/>
                      <a:gd name="T52" fmla="*/ 487 w 531"/>
                      <a:gd name="T53" fmla="*/ 72 h 715"/>
                      <a:gd name="T54" fmla="*/ 522 w 531"/>
                      <a:gd name="T55" fmla="*/ 79 h 715"/>
                      <a:gd name="T56" fmla="*/ 531 w 531"/>
                      <a:gd name="T57" fmla="*/ 44 h 715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531"/>
                      <a:gd name="T88" fmla="*/ 0 h 715"/>
                      <a:gd name="T89" fmla="*/ 531 w 531"/>
                      <a:gd name="T90" fmla="*/ 715 h 715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531" h="715">
                        <a:moveTo>
                          <a:pt x="531" y="44"/>
                        </a:moveTo>
                        <a:lnTo>
                          <a:pt x="351" y="11"/>
                        </a:lnTo>
                        <a:lnTo>
                          <a:pt x="176" y="0"/>
                        </a:lnTo>
                        <a:lnTo>
                          <a:pt x="112" y="53"/>
                        </a:lnTo>
                        <a:lnTo>
                          <a:pt x="0" y="211"/>
                        </a:lnTo>
                        <a:lnTo>
                          <a:pt x="15" y="231"/>
                        </a:lnTo>
                        <a:lnTo>
                          <a:pt x="40" y="273"/>
                        </a:lnTo>
                        <a:lnTo>
                          <a:pt x="138" y="337"/>
                        </a:lnTo>
                        <a:lnTo>
                          <a:pt x="257" y="399"/>
                        </a:lnTo>
                        <a:lnTo>
                          <a:pt x="298" y="431"/>
                        </a:lnTo>
                        <a:lnTo>
                          <a:pt x="327" y="589"/>
                        </a:lnTo>
                        <a:lnTo>
                          <a:pt x="369" y="680"/>
                        </a:lnTo>
                        <a:lnTo>
                          <a:pt x="378" y="715"/>
                        </a:lnTo>
                        <a:lnTo>
                          <a:pt x="412" y="706"/>
                        </a:lnTo>
                        <a:lnTo>
                          <a:pt x="425" y="704"/>
                        </a:lnTo>
                        <a:lnTo>
                          <a:pt x="363" y="591"/>
                        </a:lnTo>
                        <a:lnTo>
                          <a:pt x="333" y="484"/>
                        </a:lnTo>
                        <a:lnTo>
                          <a:pt x="319" y="386"/>
                        </a:lnTo>
                        <a:lnTo>
                          <a:pt x="230" y="354"/>
                        </a:lnTo>
                        <a:lnTo>
                          <a:pt x="121" y="299"/>
                        </a:lnTo>
                        <a:lnTo>
                          <a:pt x="53" y="237"/>
                        </a:lnTo>
                        <a:lnTo>
                          <a:pt x="40" y="219"/>
                        </a:lnTo>
                        <a:lnTo>
                          <a:pt x="85" y="152"/>
                        </a:lnTo>
                        <a:lnTo>
                          <a:pt x="142" y="70"/>
                        </a:lnTo>
                        <a:lnTo>
                          <a:pt x="195" y="17"/>
                        </a:lnTo>
                        <a:lnTo>
                          <a:pt x="342" y="38"/>
                        </a:lnTo>
                        <a:lnTo>
                          <a:pt x="487" y="72"/>
                        </a:lnTo>
                        <a:lnTo>
                          <a:pt x="522" y="79"/>
                        </a:lnTo>
                        <a:lnTo>
                          <a:pt x="531" y="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 74"/>
                  <p:cNvSpPr>
                    <a:spLocks/>
                  </p:cNvSpPr>
                  <p:nvPr/>
                </p:nvSpPr>
                <p:spPr bwMode="auto">
                  <a:xfrm>
                    <a:off x="4246" y="3375"/>
                    <a:ext cx="35" cy="48"/>
                  </a:xfrm>
                  <a:custGeom>
                    <a:avLst/>
                    <a:gdLst>
                      <a:gd name="T0" fmla="*/ 65 w 69"/>
                      <a:gd name="T1" fmla="*/ 40 h 97"/>
                      <a:gd name="T2" fmla="*/ 62 w 69"/>
                      <a:gd name="T3" fmla="*/ 32 h 97"/>
                      <a:gd name="T4" fmla="*/ 58 w 69"/>
                      <a:gd name="T5" fmla="*/ 25 h 97"/>
                      <a:gd name="T6" fmla="*/ 53 w 69"/>
                      <a:gd name="T7" fmla="*/ 16 h 97"/>
                      <a:gd name="T8" fmla="*/ 48 w 69"/>
                      <a:gd name="T9" fmla="*/ 11 h 97"/>
                      <a:gd name="T10" fmla="*/ 42 w 69"/>
                      <a:gd name="T11" fmla="*/ 5 h 97"/>
                      <a:gd name="T12" fmla="*/ 37 w 69"/>
                      <a:gd name="T13" fmla="*/ 3 h 97"/>
                      <a:gd name="T14" fmla="*/ 32 w 69"/>
                      <a:gd name="T15" fmla="*/ 0 h 97"/>
                      <a:gd name="T16" fmla="*/ 26 w 69"/>
                      <a:gd name="T17" fmla="*/ 2 h 97"/>
                      <a:gd name="T18" fmla="*/ 18 w 69"/>
                      <a:gd name="T19" fmla="*/ 2 h 97"/>
                      <a:gd name="T20" fmla="*/ 15 w 69"/>
                      <a:gd name="T21" fmla="*/ 4 h 97"/>
                      <a:gd name="T22" fmla="*/ 9 w 69"/>
                      <a:gd name="T23" fmla="*/ 5 h 97"/>
                      <a:gd name="T24" fmla="*/ 6 w 69"/>
                      <a:gd name="T25" fmla="*/ 11 h 97"/>
                      <a:gd name="T26" fmla="*/ 5 w 69"/>
                      <a:gd name="T27" fmla="*/ 16 h 97"/>
                      <a:gd name="T28" fmla="*/ 1 w 69"/>
                      <a:gd name="T29" fmla="*/ 25 h 97"/>
                      <a:gd name="T30" fmla="*/ 1 w 69"/>
                      <a:gd name="T31" fmla="*/ 34 h 97"/>
                      <a:gd name="T32" fmla="*/ 0 w 69"/>
                      <a:gd name="T33" fmla="*/ 41 h 97"/>
                      <a:gd name="T34" fmla="*/ 1 w 69"/>
                      <a:gd name="T35" fmla="*/ 48 h 97"/>
                      <a:gd name="T36" fmla="*/ 5 w 69"/>
                      <a:gd name="T37" fmla="*/ 57 h 97"/>
                      <a:gd name="T38" fmla="*/ 7 w 69"/>
                      <a:gd name="T39" fmla="*/ 65 h 97"/>
                      <a:gd name="T40" fmla="*/ 11 w 69"/>
                      <a:gd name="T41" fmla="*/ 72 h 97"/>
                      <a:gd name="T42" fmla="*/ 16 w 69"/>
                      <a:gd name="T43" fmla="*/ 81 h 97"/>
                      <a:gd name="T44" fmla="*/ 22 w 69"/>
                      <a:gd name="T45" fmla="*/ 86 h 97"/>
                      <a:gd name="T46" fmla="*/ 27 w 69"/>
                      <a:gd name="T47" fmla="*/ 92 h 97"/>
                      <a:gd name="T48" fmla="*/ 32 w 69"/>
                      <a:gd name="T49" fmla="*/ 94 h 97"/>
                      <a:gd name="T50" fmla="*/ 37 w 69"/>
                      <a:gd name="T51" fmla="*/ 97 h 97"/>
                      <a:gd name="T52" fmla="*/ 43 w 69"/>
                      <a:gd name="T53" fmla="*/ 95 h 97"/>
                      <a:gd name="T54" fmla="*/ 51 w 69"/>
                      <a:gd name="T55" fmla="*/ 95 h 97"/>
                      <a:gd name="T56" fmla="*/ 54 w 69"/>
                      <a:gd name="T57" fmla="*/ 93 h 97"/>
                      <a:gd name="T58" fmla="*/ 60 w 69"/>
                      <a:gd name="T59" fmla="*/ 92 h 97"/>
                      <a:gd name="T60" fmla="*/ 63 w 69"/>
                      <a:gd name="T61" fmla="*/ 86 h 97"/>
                      <a:gd name="T62" fmla="*/ 65 w 69"/>
                      <a:gd name="T63" fmla="*/ 81 h 97"/>
                      <a:gd name="T64" fmla="*/ 68 w 69"/>
                      <a:gd name="T65" fmla="*/ 72 h 97"/>
                      <a:gd name="T66" fmla="*/ 68 w 69"/>
                      <a:gd name="T67" fmla="*/ 63 h 97"/>
                      <a:gd name="T68" fmla="*/ 69 w 69"/>
                      <a:gd name="T69" fmla="*/ 56 h 97"/>
                      <a:gd name="T70" fmla="*/ 68 w 69"/>
                      <a:gd name="T71" fmla="*/ 48 h 97"/>
                      <a:gd name="T72" fmla="*/ 65 w 69"/>
                      <a:gd name="T73" fmla="*/ 40 h 97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97"/>
                      <a:gd name="T113" fmla="*/ 69 w 69"/>
                      <a:gd name="T114" fmla="*/ 97 h 97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97">
                        <a:moveTo>
                          <a:pt x="65" y="40"/>
                        </a:moveTo>
                        <a:lnTo>
                          <a:pt x="62" y="32"/>
                        </a:lnTo>
                        <a:lnTo>
                          <a:pt x="58" y="25"/>
                        </a:lnTo>
                        <a:lnTo>
                          <a:pt x="53" y="16"/>
                        </a:lnTo>
                        <a:lnTo>
                          <a:pt x="48" y="11"/>
                        </a:lnTo>
                        <a:lnTo>
                          <a:pt x="42" y="5"/>
                        </a:lnTo>
                        <a:lnTo>
                          <a:pt x="37" y="3"/>
                        </a:lnTo>
                        <a:lnTo>
                          <a:pt x="32" y="0"/>
                        </a:lnTo>
                        <a:lnTo>
                          <a:pt x="26" y="2"/>
                        </a:lnTo>
                        <a:lnTo>
                          <a:pt x="18" y="2"/>
                        </a:lnTo>
                        <a:lnTo>
                          <a:pt x="15" y="4"/>
                        </a:lnTo>
                        <a:lnTo>
                          <a:pt x="9" y="5"/>
                        </a:lnTo>
                        <a:lnTo>
                          <a:pt x="6" y="11"/>
                        </a:lnTo>
                        <a:lnTo>
                          <a:pt x="5" y="16"/>
                        </a:lnTo>
                        <a:lnTo>
                          <a:pt x="1" y="25"/>
                        </a:lnTo>
                        <a:lnTo>
                          <a:pt x="1" y="34"/>
                        </a:lnTo>
                        <a:lnTo>
                          <a:pt x="0" y="41"/>
                        </a:lnTo>
                        <a:lnTo>
                          <a:pt x="1" y="48"/>
                        </a:lnTo>
                        <a:lnTo>
                          <a:pt x="5" y="57"/>
                        </a:lnTo>
                        <a:lnTo>
                          <a:pt x="7" y="65"/>
                        </a:lnTo>
                        <a:lnTo>
                          <a:pt x="11" y="72"/>
                        </a:lnTo>
                        <a:lnTo>
                          <a:pt x="16" y="81"/>
                        </a:lnTo>
                        <a:lnTo>
                          <a:pt x="22" y="86"/>
                        </a:lnTo>
                        <a:lnTo>
                          <a:pt x="27" y="92"/>
                        </a:lnTo>
                        <a:lnTo>
                          <a:pt x="32" y="94"/>
                        </a:lnTo>
                        <a:lnTo>
                          <a:pt x="37" y="97"/>
                        </a:lnTo>
                        <a:lnTo>
                          <a:pt x="43" y="95"/>
                        </a:lnTo>
                        <a:lnTo>
                          <a:pt x="51" y="95"/>
                        </a:lnTo>
                        <a:lnTo>
                          <a:pt x="54" y="93"/>
                        </a:lnTo>
                        <a:lnTo>
                          <a:pt x="60" y="92"/>
                        </a:lnTo>
                        <a:lnTo>
                          <a:pt x="63" y="86"/>
                        </a:lnTo>
                        <a:lnTo>
                          <a:pt x="65" y="81"/>
                        </a:lnTo>
                        <a:lnTo>
                          <a:pt x="68" y="72"/>
                        </a:lnTo>
                        <a:lnTo>
                          <a:pt x="68" y="63"/>
                        </a:lnTo>
                        <a:lnTo>
                          <a:pt x="69" y="56"/>
                        </a:lnTo>
                        <a:lnTo>
                          <a:pt x="68" y="48"/>
                        </a:lnTo>
                        <a:lnTo>
                          <a:pt x="65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75"/>
                  <p:cNvSpPr>
                    <a:spLocks/>
                  </p:cNvSpPr>
                  <p:nvPr/>
                </p:nvSpPr>
                <p:spPr bwMode="auto">
                  <a:xfrm>
                    <a:off x="4304" y="3429"/>
                    <a:ext cx="35" cy="48"/>
                  </a:xfrm>
                  <a:custGeom>
                    <a:avLst/>
                    <a:gdLst>
                      <a:gd name="T0" fmla="*/ 66 w 69"/>
                      <a:gd name="T1" fmla="*/ 40 h 96"/>
                      <a:gd name="T2" fmla="*/ 62 w 69"/>
                      <a:gd name="T3" fmla="*/ 32 h 96"/>
                      <a:gd name="T4" fmla="*/ 58 w 69"/>
                      <a:gd name="T5" fmla="*/ 25 h 96"/>
                      <a:gd name="T6" fmla="*/ 53 w 69"/>
                      <a:gd name="T7" fmla="*/ 16 h 96"/>
                      <a:gd name="T8" fmla="*/ 48 w 69"/>
                      <a:gd name="T9" fmla="*/ 11 h 96"/>
                      <a:gd name="T10" fmla="*/ 42 w 69"/>
                      <a:gd name="T11" fmla="*/ 5 h 96"/>
                      <a:gd name="T12" fmla="*/ 37 w 69"/>
                      <a:gd name="T13" fmla="*/ 3 h 96"/>
                      <a:gd name="T14" fmla="*/ 32 w 69"/>
                      <a:gd name="T15" fmla="*/ 0 h 96"/>
                      <a:gd name="T16" fmla="*/ 26 w 69"/>
                      <a:gd name="T17" fmla="*/ 1 h 96"/>
                      <a:gd name="T18" fmla="*/ 19 w 69"/>
                      <a:gd name="T19" fmla="*/ 1 h 96"/>
                      <a:gd name="T20" fmla="*/ 15 w 69"/>
                      <a:gd name="T21" fmla="*/ 4 h 96"/>
                      <a:gd name="T22" fmla="*/ 9 w 69"/>
                      <a:gd name="T23" fmla="*/ 5 h 96"/>
                      <a:gd name="T24" fmla="*/ 6 w 69"/>
                      <a:gd name="T25" fmla="*/ 11 h 96"/>
                      <a:gd name="T26" fmla="*/ 5 w 69"/>
                      <a:gd name="T27" fmla="*/ 16 h 96"/>
                      <a:gd name="T28" fmla="*/ 1 w 69"/>
                      <a:gd name="T29" fmla="*/ 25 h 96"/>
                      <a:gd name="T30" fmla="*/ 1 w 69"/>
                      <a:gd name="T31" fmla="*/ 33 h 96"/>
                      <a:gd name="T32" fmla="*/ 0 w 69"/>
                      <a:gd name="T33" fmla="*/ 41 h 96"/>
                      <a:gd name="T34" fmla="*/ 1 w 69"/>
                      <a:gd name="T35" fmla="*/ 48 h 96"/>
                      <a:gd name="T36" fmla="*/ 5 w 69"/>
                      <a:gd name="T37" fmla="*/ 57 h 96"/>
                      <a:gd name="T38" fmla="*/ 8 w 69"/>
                      <a:gd name="T39" fmla="*/ 64 h 96"/>
                      <a:gd name="T40" fmla="*/ 11 w 69"/>
                      <a:gd name="T41" fmla="*/ 72 h 96"/>
                      <a:gd name="T42" fmla="*/ 16 w 69"/>
                      <a:gd name="T43" fmla="*/ 80 h 96"/>
                      <a:gd name="T44" fmla="*/ 22 w 69"/>
                      <a:gd name="T45" fmla="*/ 85 h 96"/>
                      <a:gd name="T46" fmla="*/ 27 w 69"/>
                      <a:gd name="T47" fmla="*/ 91 h 96"/>
                      <a:gd name="T48" fmla="*/ 32 w 69"/>
                      <a:gd name="T49" fmla="*/ 94 h 96"/>
                      <a:gd name="T50" fmla="*/ 37 w 69"/>
                      <a:gd name="T51" fmla="*/ 96 h 96"/>
                      <a:gd name="T52" fmla="*/ 43 w 69"/>
                      <a:gd name="T53" fmla="*/ 95 h 96"/>
                      <a:gd name="T54" fmla="*/ 51 w 69"/>
                      <a:gd name="T55" fmla="*/ 95 h 96"/>
                      <a:gd name="T56" fmla="*/ 54 w 69"/>
                      <a:gd name="T57" fmla="*/ 93 h 96"/>
                      <a:gd name="T58" fmla="*/ 61 w 69"/>
                      <a:gd name="T59" fmla="*/ 91 h 96"/>
                      <a:gd name="T60" fmla="*/ 63 w 69"/>
                      <a:gd name="T61" fmla="*/ 85 h 96"/>
                      <a:gd name="T62" fmla="*/ 66 w 69"/>
                      <a:gd name="T63" fmla="*/ 80 h 96"/>
                      <a:gd name="T64" fmla="*/ 68 w 69"/>
                      <a:gd name="T65" fmla="*/ 72 h 96"/>
                      <a:gd name="T66" fmla="*/ 68 w 69"/>
                      <a:gd name="T67" fmla="*/ 63 h 96"/>
                      <a:gd name="T68" fmla="*/ 69 w 69"/>
                      <a:gd name="T69" fmla="*/ 56 h 96"/>
                      <a:gd name="T70" fmla="*/ 68 w 69"/>
                      <a:gd name="T71" fmla="*/ 48 h 96"/>
                      <a:gd name="T72" fmla="*/ 66 w 69"/>
                      <a:gd name="T73" fmla="*/ 40 h 9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96"/>
                      <a:gd name="T113" fmla="*/ 69 w 69"/>
                      <a:gd name="T114" fmla="*/ 96 h 9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96">
                        <a:moveTo>
                          <a:pt x="66" y="40"/>
                        </a:moveTo>
                        <a:lnTo>
                          <a:pt x="62" y="32"/>
                        </a:lnTo>
                        <a:lnTo>
                          <a:pt x="58" y="25"/>
                        </a:lnTo>
                        <a:lnTo>
                          <a:pt x="53" y="16"/>
                        </a:lnTo>
                        <a:lnTo>
                          <a:pt x="48" y="11"/>
                        </a:lnTo>
                        <a:lnTo>
                          <a:pt x="42" y="5"/>
                        </a:lnTo>
                        <a:lnTo>
                          <a:pt x="37" y="3"/>
                        </a:lnTo>
                        <a:lnTo>
                          <a:pt x="32" y="0"/>
                        </a:lnTo>
                        <a:lnTo>
                          <a:pt x="26" y="1"/>
                        </a:lnTo>
                        <a:lnTo>
                          <a:pt x="19" y="1"/>
                        </a:lnTo>
                        <a:lnTo>
                          <a:pt x="15" y="4"/>
                        </a:lnTo>
                        <a:lnTo>
                          <a:pt x="9" y="5"/>
                        </a:lnTo>
                        <a:lnTo>
                          <a:pt x="6" y="11"/>
                        </a:lnTo>
                        <a:lnTo>
                          <a:pt x="5" y="16"/>
                        </a:lnTo>
                        <a:lnTo>
                          <a:pt x="1" y="25"/>
                        </a:lnTo>
                        <a:lnTo>
                          <a:pt x="1" y="33"/>
                        </a:lnTo>
                        <a:lnTo>
                          <a:pt x="0" y="41"/>
                        </a:lnTo>
                        <a:lnTo>
                          <a:pt x="1" y="48"/>
                        </a:lnTo>
                        <a:lnTo>
                          <a:pt x="5" y="57"/>
                        </a:lnTo>
                        <a:lnTo>
                          <a:pt x="8" y="64"/>
                        </a:lnTo>
                        <a:lnTo>
                          <a:pt x="11" y="72"/>
                        </a:lnTo>
                        <a:lnTo>
                          <a:pt x="16" y="80"/>
                        </a:lnTo>
                        <a:lnTo>
                          <a:pt x="22" y="85"/>
                        </a:lnTo>
                        <a:lnTo>
                          <a:pt x="27" y="91"/>
                        </a:lnTo>
                        <a:lnTo>
                          <a:pt x="32" y="94"/>
                        </a:lnTo>
                        <a:lnTo>
                          <a:pt x="37" y="96"/>
                        </a:lnTo>
                        <a:lnTo>
                          <a:pt x="43" y="95"/>
                        </a:lnTo>
                        <a:lnTo>
                          <a:pt x="51" y="95"/>
                        </a:lnTo>
                        <a:lnTo>
                          <a:pt x="54" y="93"/>
                        </a:lnTo>
                        <a:lnTo>
                          <a:pt x="61" y="91"/>
                        </a:lnTo>
                        <a:lnTo>
                          <a:pt x="63" y="85"/>
                        </a:lnTo>
                        <a:lnTo>
                          <a:pt x="66" y="80"/>
                        </a:lnTo>
                        <a:lnTo>
                          <a:pt x="68" y="72"/>
                        </a:lnTo>
                        <a:lnTo>
                          <a:pt x="68" y="63"/>
                        </a:lnTo>
                        <a:lnTo>
                          <a:pt x="69" y="56"/>
                        </a:lnTo>
                        <a:lnTo>
                          <a:pt x="68" y="48"/>
                        </a:lnTo>
                        <a:lnTo>
                          <a:pt x="66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 76"/>
                  <p:cNvSpPr>
                    <a:spLocks/>
                  </p:cNvSpPr>
                  <p:nvPr/>
                </p:nvSpPr>
                <p:spPr bwMode="auto">
                  <a:xfrm>
                    <a:off x="4431" y="3306"/>
                    <a:ext cx="35" cy="48"/>
                  </a:xfrm>
                  <a:custGeom>
                    <a:avLst/>
                    <a:gdLst>
                      <a:gd name="T0" fmla="*/ 65 w 69"/>
                      <a:gd name="T1" fmla="*/ 57 h 97"/>
                      <a:gd name="T2" fmla="*/ 68 w 69"/>
                      <a:gd name="T3" fmla="*/ 48 h 97"/>
                      <a:gd name="T4" fmla="*/ 69 w 69"/>
                      <a:gd name="T5" fmla="*/ 41 h 97"/>
                      <a:gd name="T6" fmla="*/ 68 w 69"/>
                      <a:gd name="T7" fmla="*/ 34 h 97"/>
                      <a:gd name="T8" fmla="*/ 68 w 69"/>
                      <a:gd name="T9" fmla="*/ 25 h 97"/>
                      <a:gd name="T10" fmla="*/ 65 w 69"/>
                      <a:gd name="T11" fmla="*/ 16 h 97"/>
                      <a:gd name="T12" fmla="*/ 63 w 69"/>
                      <a:gd name="T13" fmla="*/ 11 h 97"/>
                      <a:gd name="T14" fmla="*/ 60 w 69"/>
                      <a:gd name="T15" fmla="*/ 5 h 97"/>
                      <a:gd name="T16" fmla="*/ 54 w 69"/>
                      <a:gd name="T17" fmla="*/ 4 h 97"/>
                      <a:gd name="T18" fmla="*/ 50 w 69"/>
                      <a:gd name="T19" fmla="*/ 1 h 97"/>
                      <a:gd name="T20" fmla="*/ 43 w 69"/>
                      <a:gd name="T21" fmla="*/ 1 h 97"/>
                      <a:gd name="T22" fmla="*/ 37 w 69"/>
                      <a:gd name="T23" fmla="*/ 0 h 97"/>
                      <a:gd name="T24" fmla="*/ 32 w 69"/>
                      <a:gd name="T25" fmla="*/ 3 h 97"/>
                      <a:gd name="T26" fmla="*/ 27 w 69"/>
                      <a:gd name="T27" fmla="*/ 5 h 97"/>
                      <a:gd name="T28" fmla="*/ 22 w 69"/>
                      <a:gd name="T29" fmla="*/ 11 h 97"/>
                      <a:gd name="T30" fmla="*/ 16 w 69"/>
                      <a:gd name="T31" fmla="*/ 16 h 97"/>
                      <a:gd name="T32" fmla="*/ 11 w 69"/>
                      <a:gd name="T33" fmla="*/ 25 h 97"/>
                      <a:gd name="T34" fmla="*/ 7 w 69"/>
                      <a:gd name="T35" fmla="*/ 32 h 97"/>
                      <a:gd name="T36" fmla="*/ 5 w 69"/>
                      <a:gd name="T37" fmla="*/ 40 h 97"/>
                      <a:gd name="T38" fmla="*/ 1 w 69"/>
                      <a:gd name="T39" fmla="*/ 48 h 97"/>
                      <a:gd name="T40" fmla="*/ 0 w 69"/>
                      <a:gd name="T41" fmla="*/ 56 h 97"/>
                      <a:gd name="T42" fmla="*/ 1 w 69"/>
                      <a:gd name="T43" fmla="*/ 63 h 97"/>
                      <a:gd name="T44" fmla="*/ 1 w 69"/>
                      <a:gd name="T45" fmla="*/ 72 h 97"/>
                      <a:gd name="T46" fmla="*/ 5 w 69"/>
                      <a:gd name="T47" fmla="*/ 80 h 97"/>
                      <a:gd name="T48" fmla="*/ 6 w 69"/>
                      <a:gd name="T49" fmla="*/ 85 h 97"/>
                      <a:gd name="T50" fmla="*/ 8 w 69"/>
                      <a:gd name="T51" fmla="*/ 92 h 97"/>
                      <a:gd name="T52" fmla="*/ 14 w 69"/>
                      <a:gd name="T53" fmla="*/ 93 h 97"/>
                      <a:gd name="T54" fmla="*/ 18 w 69"/>
                      <a:gd name="T55" fmla="*/ 95 h 97"/>
                      <a:gd name="T56" fmla="*/ 26 w 69"/>
                      <a:gd name="T57" fmla="*/ 95 h 97"/>
                      <a:gd name="T58" fmla="*/ 32 w 69"/>
                      <a:gd name="T59" fmla="*/ 97 h 97"/>
                      <a:gd name="T60" fmla="*/ 37 w 69"/>
                      <a:gd name="T61" fmla="*/ 94 h 97"/>
                      <a:gd name="T62" fmla="*/ 42 w 69"/>
                      <a:gd name="T63" fmla="*/ 92 h 97"/>
                      <a:gd name="T64" fmla="*/ 48 w 69"/>
                      <a:gd name="T65" fmla="*/ 85 h 97"/>
                      <a:gd name="T66" fmla="*/ 53 w 69"/>
                      <a:gd name="T67" fmla="*/ 80 h 97"/>
                      <a:gd name="T68" fmla="*/ 58 w 69"/>
                      <a:gd name="T69" fmla="*/ 72 h 97"/>
                      <a:gd name="T70" fmla="*/ 61 w 69"/>
                      <a:gd name="T71" fmla="*/ 64 h 97"/>
                      <a:gd name="T72" fmla="*/ 65 w 69"/>
                      <a:gd name="T73" fmla="*/ 57 h 97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97"/>
                      <a:gd name="T113" fmla="*/ 69 w 69"/>
                      <a:gd name="T114" fmla="*/ 97 h 97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97">
                        <a:moveTo>
                          <a:pt x="65" y="57"/>
                        </a:moveTo>
                        <a:lnTo>
                          <a:pt x="68" y="48"/>
                        </a:lnTo>
                        <a:lnTo>
                          <a:pt x="69" y="41"/>
                        </a:lnTo>
                        <a:lnTo>
                          <a:pt x="68" y="34"/>
                        </a:lnTo>
                        <a:lnTo>
                          <a:pt x="68" y="25"/>
                        </a:lnTo>
                        <a:lnTo>
                          <a:pt x="65" y="16"/>
                        </a:lnTo>
                        <a:lnTo>
                          <a:pt x="63" y="11"/>
                        </a:lnTo>
                        <a:lnTo>
                          <a:pt x="60" y="5"/>
                        </a:lnTo>
                        <a:lnTo>
                          <a:pt x="54" y="4"/>
                        </a:lnTo>
                        <a:lnTo>
                          <a:pt x="50" y="1"/>
                        </a:lnTo>
                        <a:lnTo>
                          <a:pt x="43" y="1"/>
                        </a:lnTo>
                        <a:lnTo>
                          <a:pt x="37" y="0"/>
                        </a:lnTo>
                        <a:lnTo>
                          <a:pt x="32" y="3"/>
                        </a:lnTo>
                        <a:lnTo>
                          <a:pt x="27" y="5"/>
                        </a:lnTo>
                        <a:lnTo>
                          <a:pt x="22" y="11"/>
                        </a:lnTo>
                        <a:lnTo>
                          <a:pt x="16" y="16"/>
                        </a:lnTo>
                        <a:lnTo>
                          <a:pt x="11" y="25"/>
                        </a:lnTo>
                        <a:lnTo>
                          <a:pt x="7" y="32"/>
                        </a:lnTo>
                        <a:lnTo>
                          <a:pt x="5" y="40"/>
                        </a:lnTo>
                        <a:lnTo>
                          <a:pt x="1" y="48"/>
                        </a:lnTo>
                        <a:lnTo>
                          <a:pt x="0" y="56"/>
                        </a:lnTo>
                        <a:lnTo>
                          <a:pt x="1" y="63"/>
                        </a:lnTo>
                        <a:lnTo>
                          <a:pt x="1" y="72"/>
                        </a:lnTo>
                        <a:lnTo>
                          <a:pt x="5" y="80"/>
                        </a:lnTo>
                        <a:lnTo>
                          <a:pt x="6" y="85"/>
                        </a:lnTo>
                        <a:lnTo>
                          <a:pt x="8" y="92"/>
                        </a:lnTo>
                        <a:lnTo>
                          <a:pt x="14" y="93"/>
                        </a:lnTo>
                        <a:lnTo>
                          <a:pt x="18" y="95"/>
                        </a:lnTo>
                        <a:lnTo>
                          <a:pt x="26" y="95"/>
                        </a:lnTo>
                        <a:lnTo>
                          <a:pt x="32" y="97"/>
                        </a:lnTo>
                        <a:lnTo>
                          <a:pt x="37" y="94"/>
                        </a:lnTo>
                        <a:lnTo>
                          <a:pt x="42" y="92"/>
                        </a:lnTo>
                        <a:lnTo>
                          <a:pt x="48" y="85"/>
                        </a:lnTo>
                        <a:lnTo>
                          <a:pt x="53" y="80"/>
                        </a:lnTo>
                        <a:lnTo>
                          <a:pt x="58" y="72"/>
                        </a:lnTo>
                        <a:lnTo>
                          <a:pt x="61" y="64"/>
                        </a:lnTo>
                        <a:lnTo>
                          <a:pt x="65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77"/>
                  <p:cNvSpPr>
                    <a:spLocks/>
                  </p:cNvSpPr>
                  <p:nvPr/>
                </p:nvSpPr>
                <p:spPr bwMode="auto">
                  <a:xfrm>
                    <a:off x="4413" y="3379"/>
                    <a:ext cx="34" cy="48"/>
                  </a:xfrm>
                  <a:custGeom>
                    <a:avLst/>
                    <a:gdLst>
                      <a:gd name="T0" fmla="*/ 65 w 69"/>
                      <a:gd name="T1" fmla="*/ 57 h 96"/>
                      <a:gd name="T2" fmla="*/ 68 w 69"/>
                      <a:gd name="T3" fmla="*/ 48 h 96"/>
                      <a:gd name="T4" fmla="*/ 69 w 69"/>
                      <a:gd name="T5" fmla="*/ 41 h 96"/>
                      <a:gd name="T6" fmla="*/ 68 w 69"/>
                      <a:gd name="T7" fmla="*/ 33 h 96"/>
                      <a:gd name="T8" fmla="*/ 68 w 69"/>
                      <a:gd name="T9" fmla="*/ 25 h 96"/>
                      <a:gd name="T10" fmla="*/ 65 w 69"/>
                      <a:gd name="T11" fmla="*/ 16 h 96"/>
                      <a:gd name="T12" fmla="*/ 63 w 69"/>
                      <a:gd name="T13" fmla="*/ 11 h 96"/>
                      <a:gd name="T14" fmla="*/ 60 w 69"/>
                      <a:gd name="T15" fmla="*/ 5 h 96"/>
                      <a:gd name="T16" fmla="*/ 54 w 69"/>
                      <a:gd name="T17" fmla="*/ 4 h 96"/>
                      <a:gd name="T18" fmla="*/ 50 w 69"/>
                      <a:gd name="T19" fmla="*/ 1 h 96"/>
                      <a:gd name="T20" fmla="*/ 43 w 69"/>
                      <a:gd name="T21" fmla="*/ 1 h 96"/>
                      <a:gd name="T22" fmla="*/ 37 w 69"/>
                      <a:gd name="T23" fmla="*/ 0 h 96"/>
                      <a:gd name="T24" fmla="*/ 32 w 69"/>
                      <a:gd name="T25" fmla="*/ 2 h 96"/>
                      <a:gd name="T26" fmla="*/ 27 w 69"/>
                      <a:gd name="T27" fmla="*/ 5 h 96"/>
                      <a:gd name="T28" fmla="*/ 22 w 69"/>
                      <a:gd name="T29" fmla="*/ 11 h 96"/>
                      <a:gd name="T30" fmla="*/ 16 w 69"/>
                      <a:gd name="T31" fmla="*/ 16 h 96"/>
                      <a:gd name="T32" fmla="*/ 11 w 69"/>
                      <a:gd name="T33" fmla="*/ 25 h 96"/>
                      <a:gd name="T34" fmla="*/ 7 w 69"/>
                      <a:gd name="T35" fmla="*/ 32 h 96"/>
                      <a:gd name="T36" fmla="*/ 5 w 69"/>
                      <a:gd name="T37" fmla="*/ 39 h 96"/>
                      <a:gd name="T38" fmla="*/ 1 w 69"/>
                      <a:gd name="T39" fmla="*/ 48 h 96"/>
                      <a:gd name="T40" fmla="*/ 0 w 69"/>
                      <a:gd name="T41" fmla="*/ 56 h 96"/>
                      <a:gd name="T42" fmla="*/ 1 w 69"/>
                      <a:gd name="T43" fmla="*/ 63 h 96"/>
                      <a:gd name="T44" fmla="*/ 1 w 69"/>
                      <a:gd name="T45" fmla="*/ 72 h 96"/>
                      <a:gd name="T46" fmla="*/ 5 w 69"/>
                      <a:gd name="T47" fmla="*/ 80 h 96"/>
                      <a:gd name="T48" fmla="*/ 6 w 69"/>
                      <a:gd name="T49" fmla="*/ 85 h 96"/>
                      <a:gd name="T50" fmla="*/ 8 w 69"/>
                      <a:gd name="T51" fmla="*/ 91 h 96"/>
                      <a:gd name="T52" fmla="*/ 14 w 69"/>
                      <a:gd name="T53" fmla="*/ 93 h 96"/>
                      <a:gd name="T54" fmla="*/ 18 w 69"/>
                      <a:gd name="T55" fmla="*/ 95 h 96"/>
                      <a:gd name="T56" fmla="*/ 26 w 69"/>
                      <a:gd name="T57" fmla="*/ 95 h 96"/>
                      <a:gd name="T58" fmla="*/ 32 w 69"/>
                      <a:gd name="T59" fmla="*/ 96 h 96"/>
                      <a:gd name="T60" fmla="*/ 37 w 69"/>
                      <a:gd name="T61" fmla="*/ 94 h 96"/>
                      <a:gd name="T62" fmla="*/ 42 w 69"/>
                      <a:gd name="T63" fmla="*/ 91 h 96"/>
                      <a:gd name="T64" fmla="*/ 48 w 69"/>
                      <a:gd name="T65" fmla="*/ 85 h 96"/>
                      <a:gd name="T66" fmla="*/ 53 w 69"/>
                      <a:gd name="T67" fmla="*/ 80 h 96"/>
                      <a:gd name="T68" fmla="*/ 58 w 69"/>
                      <a:gd name="T69" fmla="*/ 72 h 96"/>
                      <a:gd name="T70" fmla="*/ 61 w 69"/>
                      <a:gd name="T71" fmla="*/ 64 h 96"/>
                      <a:gd name="T72" fmla="*/ 65 w 69"/>
                      <a:gd name="T73" fmla="*/ 57 h 9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96"/>
                      <a:gd name="T113" fmla="*/ 69 w 69"/>
                      <a:gd name="T114" fmla="*/ 96 h 9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96">
                        <a:moveTo>
                          <a:pt x="65" y="57"/>
                        </a:moveTo>
                        <a:lnTo>
                          <a:pt x="68" y="48"/>
                        </a:lnTo>
                        <a:lnTo>
                          <a:pt x="69" y="41"/>
                        </a:lnTo>
                        <a:lnTo>
                          <a:pt x="68" y="33"/>
                        </a:lnTo>
                        <a:lnTo>
                          <a:pt x="68" y="25"/>
                        </a:lnTo>
                        <a:lnTo>
                          <a:pt x="65" y="16"/>
                        </a:lnTo>
                        <a:lnTo>
                          <a:pt x="63" y="11"/>
                        </a:lnTo>
                        <a:lnTo>
                          <a:pt x="60" y="5"/>
                        </a:lnTo>
                        <a:lnTo>
                          <a:pt x="54" y="4"/>
                        </a:lnTo>
                        <a:lnTo>
                          <a:pt x="50" y="1"/>
                        </a:lnTo>
                        <a:lnTo>
                          <a:pt x="43" y="1"/>
                        </a:lnTo>
                        <a:lnTo>
                          <a:pt x="37" y="0"/>
                        </a:lnTo>
                        <a:lnTo>
                          <a:pt x="32" y="2"/>
                        </a:lnTo>
                        <a:lnTo>
                          <a:pt x="27" y="5"/>
                        </a:lnTo>
                        <a:lnTo>
                          <a:pt x="22" y="11"/>
                        </a:lnTo>
                        <a:lnTo>
                          <a:pt x="16" y="16"/>
                        </a:lnTo>
                        <a:lnTo>
                          <a:pt x="11" y="25"/>
                        </a:lnTo>
                        <a:lnTo>
                          <a:pt x="7" y="32"/>
                        </a:lnTo>
                        <a:lnTo>
                          <a:pt x="5" y="39"/>
                        </a:lnTo>
                        <a:lnTo>
                          <a:pt x="1" y="48"/>
                        </a:lnTo>
                        <a:lnTo>
                          <a:pt x="0" y="56"/>
                        </a:lnTo>
                        <a:lnTo>
                          <a:pt x="1" y="63"/>
                        </a:lnTo>
                        <a:lnTo>
                          <a:pt x="1" y="72"/>
                        </a:lnTo>
                        <a:lnTo>
                          <a:pt x="5" y="80"/>
                        </a:lnTo>
                        <a:lnTo>
                          <a:pt x="6" y="85"/>
                        </a:lnTo>
                        <a:lnTo>
                          <a:pt x="8" y="91"/>
                        </a:lnTo>
                        <a:lnTo>
                          <a:pt x="14" y="93"/>
                        </a:lnTo>
                        <a:lnTo>
                          <a:pt x="18" y="95"/>
                        </a:lnTo>
                        <a:lnTo>
                          <a:pt x="26" y="95"/>
                        </a:lnTo>
                        <a:lnTo>
                          <a:pt x="32" y="96"/>
                        </a:lnTo>
                        <a:lnTo>
                          <a:pt x="37" y="94"/>
                        </a:lnTo>
                        <a:lnTo>
                          <a:pt x="42" y="91"/>
                        </a:lnTo>
                        <a:lnTo>
                          <a:pt x="48" y="85"/>
                        </a:lnTo>
                        <a:lnTo>
                          <a:pt x="53" y="80"/>
                        </a:lnTo>
                        <a:lnTo>
                          <a:pt x="58" y="72"/>
                        </a:lnTo>
                        <a:lnTo>
                          <a:pt x="61" y="64"/>
                        </a:lnTo>
                        <a:lnTo>
                          <a:pt x="65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78"/>
                  <p:cNvSpPr>
                    <a:spLocks/>
                  </p:cNvSpPr>
                  <p:nvPr/>
                </p:nvSpPr>
                <p:spPr bwMode="auto">
                  <a:xfrm>
                    <a:off x="4394" y="3445"/>
                    <a:ext cx="34" cy="48"/>
                  </a:xfrm>
                  <a:custGeom>
                    <a:avLst/>
                    <a:gdLst>
                      <a:gd name="T0" fmla="*/ 66 w 69"/>
                      <a:gd name="T1" fmla="*/ 57 h 97"/>
                      <a:gd name="T2" fmla="*/ 68 w 69"/>
                      <a:gd name="T3" fmla="*/ 48 h 97"/>
                      <a:gd name="T4" fmla="*/ 69 w 69"/>
                      <a:gd name="T5" fmla="*/ 41 h 97"/>
                      <a:gd name="T6" fmla="*/ 68 w 69"/>
                      <a:gd name="T7" fmla="*/ 34 h 97"/>
                      <a:gd name="T8" fmla="*/ 68 w 69"/>
                      <a:gd name="T9" fmla="*/ 25 h 97"/>
                      <a:gd name="T10" fmla="*/ 66 w 69"/>
                      <a:gd name="T11" fmla="*/ 16 h 97"/>
                      <a:gd name="T12" fmla="*/ 63 w 69"/>
                      <a:gd name="T13" fmla="*/ 11 h 97"/>
                      <a:gd name="T14" fmla="*/ 61 w 69"/>
                      <a:gd name="T15" fmla="*/ 5 h 97"/>
                      <a:gd name="T16" fmla="*/ 55 w 69"/>
                      <a:gd name="T17" fmla="*/ 4 h 97"/>
                      <a:gd name="T18" fmla="*/ 51 w 69"/>
                      <a:gd name="T19" fmla="*/ 1 h 97"/>
                      <a:gd name="T20" fmla="*/ 44 w 69"/>
                      <a:gd name="T21" fmla="*/ 1 h 97"/>
                      <a:gd name="T22" fmla="*/ 37 w 69"/>
                      <a:gd name="T23" fmla="*/ 0 h 97"/>
                      <a:gd name="T24" fmla="*/ 32 w 69"/>
                      <a:gd name="T25" fmla="*/ 3 h 97"/>
                      <a:gd name="T26" fmla="*/ 27 w 69"/>
                      <a:gd name="T27" fmla="*/ 5 h 97"/>
                      <a:gd name="T28" fmla="*/ 23 w 69"/>
                      <a:gd name="T29" fmla="*/ 11 h 97"/>
                      <a:gd name="T30" fmla="*/ 16 w 69"/>
                      <a:gd name="T31" fmla="*/ 16 h 97"/>
                      <a:gd name="T32" fmla="*/ 11 w 69"/>
                      <a:gd name="T33" fmla="*/ 25 h 97"/>
                      <a:gd name="T34" fmla="*/ 8 w 69"/>
                      <a:gd name="T35" fmla="*/ 32 h 97"/>
                      <a:gd name="T36" fmla="*/ 5 w 69"/>
                      <a:gd name="T37" fmla="*/ 40 h 97"/>
                      <a:gd name="T38" fmla="*/ 2 w 69"/>
                      <a:gd name="T39" fmla="*/ 48 h 97"/>
                      <a:gd name="T40" fmla="*/ 0 w 69"/>
                      <a:gd name="T41" fmla="*/ 56 h 97"/>
                      <a:gd name="T42" fmla="*/ 2 w 69"/>
                      <a:gd name="T43" fmla="*/ 63 h 97"/>
                      <a:gd name="T44" fmla="*/ 2 w 69"/>
                      <a:gd name="T45" fmla="*/ 72 h 97"/>
                      <a:gd name="T46" fmla="*/ 5 w 69"/>
                      <a:gd name="T47" fmla="*/ 80 h 97"/>
                      <a:gd name="T48" fmla="*/ 6 w 69"/>
                      <a:gd name="T49" fmla="*/ 85 h 97"/>
                      <a:gd name="T50" fmla="*/ 9 w 69"/>
                      <a:gd name="T51" fmla="*/ 92 h 97"/>
                      <a:gd name="T52" fmla="*/ 15 w 69"/>
                      <a:gd name="T53" fmla="*/ 93 h 97"/>
                      <a:gd name="T54" fmla="*/ 19 w 69"/>
                      <a:gd name="T55" fmla="*/ 95 h 97"/>
                      <a:gd name="T56" fmla="*/ 26 w 69"/>
                      <a:gd name="T57" fmla="*/ 95 h 97"/>
                      <a:gd name="T58" fmla="*/ 32 w 69"/>
                      <a:gd name="T59" fmla="*/ 97 h 97"/>
                      <a:gd name="T60" fmla="*/ 37 w 69"/>
                      <a:gd name="T61" fmla="*/ 94 h 97"/>
                      <a:gd name="T62" fmla="*/ 42 w 69"/>
                      <a:gd name="T63" fmla="*/ 92 h 97"/>
                      <a:gd name="T64" fmla="*/ 48 w 69"/>
                      <a:gd name="T65" fmla="*/ 85 h 97"/>
                      <a:gd name="T66" fmla="*/ 53 w 69"/>
                      <a:gd name="T67" fmla="*/ 80 h 97"/>
                      <a:gd name="T68" fmla="*/ 58 w 69"/>
                      <a:gd name="T69" fmla="*/ 72 h 97"/>
                      <a:gd name="T70" fmla="*/ 62 w 69"/>
                      <a:gd name="T71" fmla="*/ 64 h 97"/>
                      <a:gd name="T72" fmla="*/ 66 w 69"/>
                      <a:gd name="T73" fmla="*/ 57 h 97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9"/>
                      <a:gd name="T112" fmla="*/ 0 h 97"/>
                      <a:gd name="T113" fmla="*/ 69 w 69"/>
                      <a:gd name="T114" fmla="*/ 97 h 97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9" h="97">
                        <a:moveTo>
                          <a:pt x="66" y="57"/>
                        </a:moveTo>
                        <a:lnTo>
                          <a:pt x="68" y="48"/>
                        </a:lnTo>
                        <a:lnTo>
                          <a:pt x="69" y="41"/>
                        </a:lnTo>
                        <a:lnTo>
                          <a:pt x="68" y="34"/>
                        </a:lnTo>
                        <a:lnTo>
                          <a:pt x="68" y="25"/>
                        </a:lnTo>
                        <a:lnTo>
                          <a:pt x="66" y="16"/>
                        </a:lnTo>
                        <a:lnTo>
                          <a:pt x="63" y="11"/>
                        </a:lnTo>
                        <a:lnTo>
                          <a:pt x="61" y="5"/>
                        </a:lnTo>
                        <a:lnTo>
                          <a:pt x="55" y="4"/>
                        </a:lnTo>
                        <a:lnTo>
                          <a:pt x="51" y="1"/>
                        </a:lnTo>
                        <a:lnTo>
                          <a:pt x="44" y="1"/>
                        </a:lnTo>
                        <a:lnTo>
                          <a:pt x="37" y="0"/>
                        </a:lnTo>
                        <a:lnTo>
                          <a:pt x="32" y="3"/>
                        </a:lnTo>
                        <a:lnTo>
                          <a:pt x="27" y="5"/>
                        </a:lnTo>
                        <a:lnTo>
                          <a:pt x="23" y="11"/>
                        </a:lnTo>
                        <a:lnTo>
                          <a:pt x="16" y="16"/>
                        </a:lnTo>
                        <a:lnTo>
                          <a:pt x="11" y="25"/>
                        </a:lnTo>
                        <a:lnTo>
                          <a:pt x="8" y="32"/>
                        </a:lnTo>
                        <a:lnTo>
                          <a:pt x="5" y="40"/>
                        </a:lnTo>
                        <a:lnTo>
                          <a:pt x="2" y="48"/>
                        </a:lnTo>
                        <a:lnTo>
                          <a:pt x="0" y="56"/>
                        </a:lnTo>
                        <a:lnTo>
                          <a:pt x="2" y="63"/>
                        </a:lnTo>
                        <a:lnTo>
                          <a:pt x="2" y="72"/>
                        </a:lnTo>
                        <a:lnTo>
                          <a:pt x="5" y="80"/>
                        </a:lnTo>
                        <a:lnTo>
                          <a:pt x="6" y="85"/>
                        </a:lnTo>
                        <a:lnTo>
                          <a:pt x="9" y="92"/>
                        </a:lnTo>
                        <a:lnTo>
                          <a:pt x="15" y="93"/>
                        </a:lnTo>
                        <a:lnTo>
                          <a:pt x="19" y="95"/>
                        </a:lnTo>
                        <a:lnTo>
                          <a:pt x="26" y="95"/>
                        </a:lnTo>
                        <a:lnTo>
                          <a:pt x="32" y="97"/>
                        </a:lnTo>
                        <a:lnTo>
                          <a:pt x="37" y="94"/>
                        </a:lnTo>
                        <a:lnTo>
                          <a:pt x="42" y="92"/>
                        </a:lnTo>
                        <a:lnTo>
                          <a:pt x="48" y="85"/>
                        </a:lnTo>
                        <a:lnTo>
                          <a:pt x="53" y="80"/>
                        </a:lnTo>
                        <a:lnTo>
                          <a:pt x="58" y="72"/>
                        </a:lnTo>
                        <a:lnTo>
                          <a:pt x="62" y="64"/>
                        </a:lnTo>
                        <a:lnTo>
                          <a:pt x="66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79"/>
                  <p:cNvSpPr>
                    <a:spLocks/>
                  </p:cNvSpPr>
                  <p:nvPr/>
                </p:nvSpPr>
                <p:spPr bwMode="auto">
                  <a:xfrm>
                    <a:off x="4315" y="3316"/>
                    <a:ext cx="48" cy="35"/>
                  </a:xfrm>
                  <a:custGeom>
                    <a:avLst/>
                    <a:gdLst>
                      <a:gd name="T0" fmla="*/ 40 w 96"/>
                      <a:gd name="T1" fmla="*/ 65 h 69"/>
                      <a:gd name="T2" fmla="*/ 48 w 96"/>
                      <a:gd name="T3" fmla="*/ 68 h 69"/>
                      <a:gd name="T4" fmla="*/ 56 w 96"/>
                      <a:gd name="T5" fmla="*/ 69 h 69"/>
                      <a:gd name="T6" fmla="*/ 63 w 96"/>
                      <a:gd name="T7" fmla="*/ 68 h 69"/>
                      <a:gd name="T8" fmla="*/ 72 w 96"/>
                      <a:gd name="T9" fmla="*/ 68 h 69"/>
                      <a:gd name="T10" fmla="*/ 80 w 96"/>
                      <a:gd name="T11" fmla="*/ 65 h 69"/>
                      <a:gd name="T12" fmla="*/ 85 w 96"/>
                      <a:gd name="T13" fmla="*/ 63 h 69"/>
                      <a:gd name="T14" fmla="*/ 92 w 96"/>
                      <a:gd name="T15" fmla="*/ 60 h 69"/>
                      <a:gd name="T16" fmla="*/ 93 w 96"/>
                      <a:gd name="T17" fmla="*/ 54 h 69"/>
                      <a:gd name="T18" fmla="*/ 95 w 96"/>
                      <a:gd name="T19" fmla="*/ 51 h 69"/>
                      <a:gd name="T20" fmla="*/ 95 w 96"/>
                      <a:gd name="T21" fmla="*/ 43 h 69"/>
                      <a:gd name="T22" fmla="*/ 96 w 96"/>
                      <a:gd name="T23" fmla="*/ 37 h 69"/>
                      <a:gd name="T24" fmla="*/ 94 w 96"/>
                      <a:gd name="T25" fmla="*/ 32 h 69"/>
                      <a:gd name="T26" fmla="*/ 92 w 96"/>
                      <a:gd name="T27" fmla="*/ 27 h 69"/>
                      <a:gd name="T28" fmla="*/ 85 w 96"/>
                      <a:gd name="T29" fmla="*/ 22 h 69"/>
                      <a:gd name="T30" fmla="*/ 80 w 96"/>
                      <a:gd name="T31" fmla="*/ 16 h 69"/>
                      <a:gd name="T32" fmla="*/ 72 w 96"/>
                      <a:gd name="T33" fmla="*/ 11 h 69"/>
                      <a:gd name="T34" fmla="*/ 64 w 96"/>
                      <a:gd name="T35" fmla="*/ 7 h 69"/>
                      <a:gd name="T36" fmla="*/ 57 w 96"/>
                      <a:gd name="T37" fmla="*/ 5 h 69"/>
                      <a:gd name="T38" fmla="*/ 48 w 96"/>
                      <a:gd name="T39" fmla="*/ 1 h 69"/>
                      <a:gd name="T40" fmla="*/ 41 w 96"/>
                      <a:gd name="T41" fmla="*/ 0 h 69"/>
                      <a:gd name="T42" fmla="*/ 33 w 96"/>
                      <a:gd name="T43" fmla="*/ 1 h 69"/>
                      <a:gd name="T44" fmla="*/ 25 w 96"/>
                      <a:gd name="T45" fmla="*/ 1 h 69"/>
                      <a:gd name="T46" fmla="*/ 16 w 96"/>
                      <a:gd name="T47" fmla="*/ 5 h 69"/>
                      <a:gd name="T48" fmla="*/ 11 w 96"/>
                      <a:gd name="T49" fmla="*/ 6 h 69"/>
                      <a:gd name="T50" fmla="*/ 5 w 96"/>
                      <a:gd name="T51" fmla="*/ 9 h 69"/>
                      <a:gd name="T52" fmla="*/ 4 w 96"/>
                      <a:gd name="T53" fmla="*/ 15 h 69"/>
                      <a:gd name="T54" fmla="*/ 1 w 96"/>
                      <a:gd name="T55" fmla="*/ 18 h 69"/>
                      <a:gd name="T56" fmla="*/ 1 w 96"/>
                      <a:gd name="T57" fmla="*/ 26 h 69"/>
                      <a:gd name="T58" fmla="*/ 0 w 96"/>
                      <a:gd name="T59" fmla="*/ 32 h 69"/>
                      <a:gd name="T60" fmla="*/ 3 w 96"/>
                      <a:gd name="T61" fmla="*/ 37 h 69"/>
                      <a:gd name="T62" fmla="*/ 5 w 96"/>
                      <a:gd name="T63" fmla="*/ 42 h 69"/>
                      <a:gd name="T64" fmla="*/ 11 w 96"/>
                      <a:gd name="T65" fmla="*/ 48 h 69"/>
                      <a:gd name="T66" fmla="*/ 16 w 96"/>
                      <a:gd name="T67" fmla="*/ 53 h 69"/>
                      <a:gd name="T68" fmla="*/ 25 w 96"/>
                      <a:gd name="T69" fmla="*/ 58 h 69"/>
                      <a:gd name="T70" fmla="*/ 32 w 96"/>
                      <a:gd name="T71" fmla="*/ 62 h 69"/>
                      <a:gd name="T72" fmla="*/ 40 w 96"/>
                      <a:gd name="T73" fmla="*/ 65 h 6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6"/>
                      <a:gd name="T112" fmla="*/ 0 h 69"/>
                      <a:gd name="T113" fmla="*/ 96 w 96"/>
                      <a:gd name="T114" fmla="*/ 69 h 6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6" h="69">
                        <a:moveTo>
                          <a:pt x="40" y="65"/>
                        </a:moveTo>
                        <a:lnTo>
                          <a:pt x="48" y="68"/>
                        </a:lnTo>
                        <a:lnTo>
                          <a:pt x="56" y="69"/>
                        </a:lnTo>
                        <a:lnTo>
                          <a:pt x="63" y="68"/>
                        </a:lnTo>
                        <a:lnTo>
                          <a:pt x="72" y="68"/>
                        </a:lnTo>
                        <a:lnTo>
                          <a:pt x="80" y="65"/>
                        </a:lnTo>
                        <a:lnTo>
                          <a:pt x="85" y="63"/>
                        </a:lnTo>
                        <a:lnTo>
                          <a:pt x="92" y="60"/>
                        </a:lnTo>
                        <a:lnTo>
                          <a:pt x="93" y="54"/>
                        </a:lnTo>
                        <a:lnTo>
                          <a:pt x="95" y="51"/>
                        </a:lnTo>
                        <a:lnTo>
                          <a:pt x="95" y="43"/>
                        </a:lnTo>
                        <a:lnTo>
                          <a:pt x="96" y="37"/>
                        </a:lnTo>
                        <a:lnTo>
                          <a:pt x="94" y="32"/>
                        </a:lnTo>
                        <a:lnTo>
                          <a:pt x="92" y="27"/>
                        </a:lnTo>
                        <a:lnTo>
                          <a:pt x="85" y="22"/>
                        </a:lnTo>
                        <a:lnTo>
                          <a:pt x="80" y="16"/>
                        </a:lnTo>
                        <a:lnTo>
                          <a:pt x="72" y="11"/>
                        </a:lnTo>
                        <a:lnTo>
                          <a:pt x="64" y="7"/>
                        </a:lnTo>
                        <a:lnTo>
                          <a:pt x="57" y="5"/>
                        </a:lnTo>
                        <a:lnTo>
                          <a:pt x="48" y="1"/>
                        </a:lnTo>
                        <a:lnTo>
                          <a:pt x="41" y="0"/>
                        </a:lnTo>
                        <a:lnTo>
                          <a:pt x="33" y="1"/>
                        </a:lnTo>
                        <a:lnTo>
                          <a:pt x="25" y="1"/>
                        </a:lnTo>
                        <a:lnTo>
                          <a:pt x="16" y="5"/>
                        </a:lnTo>
                        <a:lnTo>
                          <a:pt x="11" y="6"/>
                        </a:lnTo>
                        <a:lnTo>
                          <a:pt x="5" y="9"/>
                        </a:lnTo>
                        <a:lnTo>
                          <a:pt x="4" y="15"/>
                        </a:lnTo>
                        <a:lnTo>
                          <a:pt x="1" y="18"/>
                        </a:lnTo>
                        <a:lnTo>
                          <a:pt x="1" y="26"/>
                        </a:lnTo>
                        <a:lnTo>
                          <a:pt x="0" y="32"/>
                        </a:lnTo>
                        <a:lnTo>
                          <a:pt x="3" y="37"/>
                        </a:lnTo>
                        <a:lnTo>
                          <a:pt x="5" y="42"/>
                        </a:lnTo>
                        <a:lnTo>
                          <a:pt x="11" y="48"/>
                        </a:lnTo>
                        <a:lnTo>
                          <a:pt x="16" y="53"/>
                        </a:lnTo>
                        <a:lnTo>
                          <a:pt x="25" y="58"/>
                        </a:lnTo>
                        <a:lnTo>
                          <a:pt x="32" y="62"/>
                        </a:lnTo>
                        <a:lnTo>
                          <a:pt x="40" y="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80"/>
                  <p:cNvSpPr>
                    <a:spLocks/>
                  </p:cNvSpPr>
                  <p:nvPr/>
                </p:nvSpPr>
                <p:spPr bwMode="auto">
                  <a:xfrm>
                    <a:off x="4248" y="3283"/>
                    <a:ext cx="48" cy="34"/>
                  </a:xfrm>
                  <a:custGeom>
                    <a:avLst/>
                    <a:gdLst>
                      <a:gd name="T0" fmla="*/ 39 w 96"/>
                      <a:gd name="T1" fmla="*/ 66 h 69"/>
                      <a:gd name="T2" fmla="*/ 48 w 96"/>
                      <a:gd name="T3" fmla="*/ 68 h 69"/>
                      <a:gd name="T4" fmla="*/ 55 w 96"/>
                      <a:gd name="T5" fmla="*/ 69 h 69"/>
                      <a:gd name="T6" fmla="*/ 63 w 96"/>
                      <a:gd name="T7" fmla="*/ 68 h 69"/>
                      <a:gd name="T8" fmla="*/ 71 w 96"/>
                      <a:gd name="T9" fmla="*/ 68 h 69"/>
                      <a:gd name="T10" fmla="*/ 80 w 96"/>
                      <a:gd name="T11" fmla="*/ 66 h 69"/>
                      <a:gd name="T12" fmla="*/ 85 w 96"/>
                      <a:gd name="T13" fmla="*/ 63 h 69"/>
                      <a:gd name="T14" fmla="*/ 91 w 96"/>
                      <a:gd name="T15" fmla="*/ 61 h 69"/>
                      <a:gd name="T16" fmla="*/ 92 w 96"/>
                      <a:gd name="T17" fmla="*/ 55 h 69"/>
                      <a:gd name="T18" fmla="*/ 95 w 96"/>
                      <a:gd name="T19" fmla="*/ 51 h 69"/>
                      <a:gd name="T20" fmla="*/ 95 w 96"/>
                      <a:gd name="T21" fmla="*/ 43 h 69"/>
                      <a:gd name="T22" fmla="*/ 96 w 96"/>
                      <a:gd name="T23" fmla="*/ 37 h 69"/>
                      <a:gd name="T24" fmla="*/ 94 w 96"/>
                      <a:gd name="T25" fmla="*/ 32 h 69"/>
                      <a:gd name="T26" fmla="*/ 91 w 96"/>
                      <a:gd name="T27" fmla="*/ 27 h 69"/>
                      <a:gd name="T28" fmla="*/ 85 w 96"/>
                      <a:gd name="T29" fmla="*/ 22 h 69"/>
                      <a:gd name="T30" fmla="*/ 80 w 96"/>
                      <a:gd name="T31" fmla="*/ 16 h 69"/>
                      <a:gd name="T32" fmla="*/ 71 w 96"/>
                      <a:gd name="T33" fmla="*/ 11 h 69"/>
                      <a:gd name="T34" fmla="*/ 64 w 96"/>
                      <a:gd name="T35" fmla="*/ 8 h 69"/>
                      <a:gd name="T36" fmla="*/ 56 w 96"/>
                      <a:gd name="T37" fmla="*/ 5 h 69"/>
                      <a:gd name="T38" fmla="*/ 48 w 96"/>
                      <a:gd name="T39" fmla="*/ 1 h 69"/>
                      <a:gd name="T40" fmla="*/ 40 w 96"/>
                      <a:gd name="T41" fmla="*/ 0 h 69"/>
                      <a:gd name="T42" fmla="*/ 33 w 96"/>
                      <a:gd name="T43" fmla="*/ 1 h 69"/>
                      <a:gd name="T44" fmla="*/ 24 w 96"/>
                      <a:gd name="T45" fmla="*/ 1 h 69"/>
                      <a:gd name="T46" fmla="*/ 16 w 96"/>
                      <a:gd name="T47" fmla="*/ 5 h 69"/>
                      <a:gd name="T48" fmla="*/ 11 w 96"/>
                      <a:gd name="T49" fmla="*/ 6 h 69"/>
                      <a:gd name="T50" fmla="*/ 5 w 96"/>
                      <a:gd name="T51" fmla="*/ 9 h 69"/>
                      <a:gd name="T52" fmla="*/ 3 w 96"/>
                      <a:gd name="T53" fmla="*/ 15 h 69"/>
                      <a:gd name="T54" fmla="*/ 1 w 96"/>
                      <a:gd name="T55" fmla="*/ 19 h 69"/>
                      <a:gd name="T56" fmla="*/ 1 w 96"/>
                      <a:gd name="T57" fmla="*/ 26 h 69"/>
                      <a:gd name="T58" fmla="*/ 0 w 96"/>
                      <a:gd name="T59" fmla="*/ 32 h 69"/>
                      <a:gd name="T60" fmla="*/ 2 w 96"/>
                      <a:gd name="T61" fmla="*/ 37 h 69"/>
                      <a:gd name="T62" fmla="*/ 5 w 96"/>
                      <a:gd name="T63" fmla="*/ 42 h 69"/>
                      <a:gd name="T64" fmla="*/ 11 w 96"/>
                      <a:gd name="T65" fmla="*/ 48 h 69"/>
                      <a:gd name="T66" fmla="*/ 16 w 96"/>
                      <a:gd name="T67" fmla="*/ 53 h 69"/>
                      <a:gd name="T68" fmla="*/ 24 w 96"/>
                      <a:gd name="T69" fmla="*/ 58 h 69"/>
                      <a:gd name="T70" fmla="*/ 32 w 96"/>
                      <a:gd name="T71" fmla="*/ 62 h 69"/>
                      <a:gd name="T72" fmla="*/ 39 w 96"/>
                      <a:gd name="T73" fmla="*/ 66 h 6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6"/>
                      <a:gd name="T112" fmla="*/ 0 h 69"/>
                      <a:gd name="T113" fmla="*/ 96 w 96"/>
                      <a:gd name="T114" fmla="*/ 69 h 6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6" h="69">
                        <a:moveTo>
                          <a:pt x="39" y="66"/>
                        </a:moveTo>
                        <a:lnTo>
                          <a:pt x="48" y="68"/>
                        </a:lnTo>
                        <a:lnTo>
                          <a:pt x="55" y="69"/>
                        </a:lnTo>
                        <a:lnTo>
                          <a:pt x="63" y="68"/>
                        </a:lnTo>
                        <a:lnTo>
                          <a:pt x="71" y="68"/>
                        </a:lnTo>
                        <a:lnTo>
                          <a:pt x="80" y="66"/>
                        </a:lnTo>
                        <a:lnTo>
                          <a:pt x="85" y="63"/>
                        </a:lnTo>
                        <a:lnTo>
                          <a:pt x="91" y="61"/>
                        </a:lnTo>
                        <a:lnTo>
                          <a:pt x="92" y="55"/>
                        </a:lnTo>
                        <a:lnTo>
                          <a:pt x="95" y="51"/>
                        </a:lnTo>
                        <a:lnTo>
                          <a:pt x="95" y="43"/>
                        </a:lnTo>
                        <a:lnTo>
                          <a:pt x="96" y="37"/>
                        </a:lnTo>
                        <a:lnTo>
                          <a:pt x="94" y="32"/>
                        </a:lnTo>
                        <a:lnTo>
                          <a:pt x="91" y="27"/>
                        </a:lnTo>
                        <a:lnTo>
                          <a:pt x="85" y="22"/>
                        </a:lnTo>
                        <a:lnTo>
                          <a:pt x="80" y="16"/>
                        </a:lnTo>
                        <a:lnTo>
                          <a:pt x="71" y="11"/>
                        </a:lnTo>
                        <a:lnTo>
                          <a:pt x="64" y="8"/>
                        </a:lnTo>
                        <a:lnTo>
                          <a:pt x="56" y="5"/>
                        </a:lnTo>
                        <a:lnTo>
                          <a:pt x="48" y="1"/>
                        </a:lnTo>
                        <a:lnTo>
                          <a:pt x="40" y="0"/>
                        </a:lnTo>
                        <a:lnTo>
                          <a:pt x="33" y="1"/>
                        </a:lnTo>
                        <a:lnTo>
                          <a:pt x="24" y="1"/>
                        </a:lnTo>
                        <a:lnTo>
                          <a:pt x="16" y="5"/>
                        </a:lnTo>
                        <a:lnTo>
                          <a:pt x="11" y="6"/>
                        </a:lnTo>
                        <a:lnTo>
                          <a:pt x="5" y="9"/>
                        </a:lnTo>
                        <a:lnTo>
                          <a:pt x="3" y="15"/>
                        </a:lnTo>
                        <a:lnTo>
                          <a:pt x="1" y="19"/>
                        </a:lnTo>
                        <a:lnTo>
                          <a:pt x="1" y="26"/>
                        </a:lnTo>
                        <a:lnTo>
                          <a:pt x="0" y="32"/>
                        </a:lnTo>
                        <a:lnTo>
                          <a:pt x="2" y="37"/>
                        </a:lnTo>
                        <a:lnTo>
                          <a:pt x="5" y="42"/>
                        </a:lnTo>
                        <a:lnTo>
                          <a:pt x="11" y="48"/>
                        </a:lnTo>
                        <a:lnTo>
                          <a:pt x="16" y="53"/>
                        </a:lnTo>
                        <a:lnTo>
                          <a:pt x="24" y="58"/>
                        </a:lnTo>
                        <a:lnTo>
                          <a:pt x="32" y="62"/>
                        </a:lnTo>
                        <a:lnTo>
                          <a:pt x="39" y="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81"/>
                  <p:cNvSpPr>
                    <a:spLocks/>
                  </p:cNvSpPr>
                  <p:nvPr/>
                </p:nvSpPr>
                <p:spPr bwMode="auto">
                  <a:xfrm>
                    <a:off x="4290" y="3226"/>
                    <a:ext cx="48" cy="35"/>
                  </a:xfrm>
                  <a:custGeom>
                    <a:avLst/>
                    <a:gdLst>
                      <a:gd name="T0" fmla="*/ 39 w 96"/>
                      <a:gd name="T1" fmla="*/ 65 h 69"/>
                      <a:gd name="T2" fmla="*/ 48 w 96"/>
                      <a:gd name="T3" fmla="*/ 68 h 69"/>
                      <a:gd name="T4" fmla="*/ 55 w 96"/>
                      <a:gd name="T5" fmla="*/ 69 h 69"/>
                      <a:gd name="T6" fmla="*/ 63 w 96"/>
                      <a:gd name="T7" fmla="*/ 68 h 69"/>
                      <a:gd name="T8" fmla="*/ 71 w 96"/>
                      <a:gd name="T9" fmla="*/ 68 h 69"/>
                      <a:gd name="T10" fmla="*/ 80 w 96"/>
                      <a:gd name="T11" fmla="*/ 65 h 69"/>
                      <a:gd name="T12" fmla="*/ 85 w 96"/>
                      <a:gd name="T13" fmla="*/ 63 h 69"/>
                      <a:gd name="T14" fmla="*/ 91 w 96"/>
                      <a:gd name="T15" fmla="*/ 60 h 69"/>
                      <a:gd name="T16" fmla="*/ 92 w 96"/>
                      <a:gd name="T17" fmla="*/ 54 h 69"/>
                      <a:gd name="T18" fmla="*/ 95 w 96"/>
                      <a:gd name="T19" fmla="*/ 50 h 69"/>
                      <a:gd name="T20" fmla="*/ 95 w 96"/>
                      <a:gd name="T21" fmla="*/ 43 h 69"/>
                      <a:gd name="T22" fmla="*/ 96 w 96"/>
                      <a:gd name="T23" fmla="*/ 37 h 69"/>
                      <a:gd name="T24" fmla="*/ 94 w 96"/>
                      <a:gd name="T25" fmla="*/ 32 h 69"/>
                      <a:gd name="T26" fmla="*/ 91 w 96"/>
                      <a:gd name="T27" fmla="*/ 27 h 69"/>
                      <a:gd name="T28" fmla="*/ 85 w 96"/>
                      <a:gd name="T29" fmla="*/ 22 h 69"/>
                      <a:gd name="T30" fmla="*/ 80 w 96"/>
                      <a:gd name="T31" fmla="*/ 16 h 69"/>
                      <a:gd name="T32" fmla="*/ 71 w 96"/>
                      <a:gd name="T33" fmla="*/ 11 h 69"/>
                      <a:gd name="T34" fmla="*/ 64 w 96"/>
                      <a:gd name="T35" fmla="*/ 7 h 69"/>
                      <a:gd name="T36" fmla="*/ 57 w 96"/>
                      <a:gd name="T37" fmla="*/ 5 h 69"/>
                      <a:gd name="T38" fmla="*/ 48 w 96"/>
                      <a:gd name="T39" fmla="*/ 1 h 69"/>
                      <a:gd name="T40" fmla="*/ 40 w 96"/>
                      <a:gd name="T41" fmla="*/ 0 h 69"/>
                      <a:gd name="T42" fmla="*/ 33 w 96"/>
                      <a:gd name="T43" fmla="*/ 1 h 69"/>
                      <a:gd name="T44" fmla="*/ 24 w 96"/>
                      <a:gd name="T45" fmla="*/ 1 h 69"/>
                      <a:gd name="T46" fmla="*/ 16 w 96"/>
                      <a:gd name="T47" fmla="*/ 5 h 69"/>
                      <a:gd name="T48" fmla="*/ 11 w 96"/>
                      <a:gd name="T49" fmla="*/ 6 h 69"/>
                      <a:gd name="T50" fmla="*/ 5 w 96"/>
                      <a:gd name="T51" fmla="*/ 8 h 69"/>
                      <a:gd name="T52" fmla="*/ 3 w 96"/>
                      <a:gd name="T53" fmla="*/ 15 h 69"/>
                      <a:gd name="T54" fmla="*/ 1 w 96"/>
                      <a:gd name="T55" fmla="*/ 18 h 69"/>
                      <a:gd name="T56" fmla="*/ 1 w 96"/>
                      <a:gd name="T57" fmla="*/ 26 h 69"/>
                      <a:gd name="T58" fmla="*/ 0 w 96"/>
                      <a:gd name="T59" fmla="*/ 32 h 69"/>
                      <a:gd name="T60" fmla="*/ 2 w 96"/>
                      <a:gd name="T61" fmla="*/ 37 h 69"/>
                      <a:gd name="T62" fmla="*/ 5 w 96"/>
                      <a:gd name="T63" fmla="*/ 42 h 69"/>
                      <a:gd name="T64" fmla="*/ 11 w 96"/>
                      <a:gd name="T65" fmla="*/ 48 h 69"/>
                      <a:gd name="T66" fmla="*/ 16 w 96"/>
                      <a:gd name="T67" fmla="*/ 53 h 69"/>
                      <a:gd name="T68" fmla="*/ 24 w 96"/>
                      <a:gd name="T69" fmla="*/ 58 h 69"/>
                      <a:gd name="T70" fmla="*/ 32 w 96"/>
                      <a:gd name="T71" fmla="*/ 62 h 69"/>
                      <a:gd name="T72" fmla="*/ 39 w 96"/>
                      <a:gd name="T73" fmla="*/ 65 h 6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6"/>
                      <a:gd name="T112" fmla="*/ 0 h 69"/>
                      <a:gd name="T113" fmla="*/ 96 w 96"/>
                      <a:gd name="T114" fmla="*/ 69 h 6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6" h="69">
                        <a:moveTo>
                          <a:pt x="39" y="65"/>
                        </a:moveTo>
                        <a:lnTo>
                          <a:pt x="48" y="68"/>
                        </a:lnTo>
                        <a:lnTo>
                          <a:pt x="55" y="69"/>
                        </a:lnTo>
                        <a:lnTo>
                          <a:pt x="63" y="68"/>
                        </a:lnTo>
                        <a:lnTo>
                          <a:pt x="71" y="68"/>
                        </a:lnTo>
                        <a:lnTo>
                          <a:pt x="80" y="65"/>
                        </a:lnTo>
                        <a:lnTo>
                          <a:pt x="85" y="63"/>
                        </a:lnTo>
                        <a:lnTo>
                          <a:pt x="91" y="60"/>
                        </a:lnTo>
                        <a:lnTo>
                          <a:pt x="92" y="54"/>
                        </a:lnTo>
                        <a:lnTo>
                          <a:pt x="95" y="50"/>
                        </a:lnTo>
                        <a:lnTo>
                          <a:pt x="95" y="43"/>
                        </a:lnTo>
                        <a:lnTo>
                          <a:pt x="96" y="37"/>
                        </a:lnTo>
                        <a:lnTo>
                          <a:pt x="94" y="32"/>
                        </a:lnTo>
                        <a:lnTo>
                          <a:pt x="91" y="27"/>
                        </a:lnTo>
                        <a:lnTo>
                          <a:pt x="85" y="22"/>
                        </a:lnTo>
                        <a:lnTo>
                          <a:pt x="80" y="16"/>
                        </a:lnTo>
                        <a:lnTo>
                          <a:pt x="71" y="11"/>
                        </a:lnTo>
                        <a:lnTo>
                          <a:pt x="64" y="7"/>
                        </a:lnTo>
                        <a:lnTo>
                          <a:pt x="57" y="5"/>
                        </a:lnTo>
                        <a:lnTo>
                          <a:pt x="48" y="1"/>
                        </a:lnTo>
                        <a:lnTo>
                          <a:pt x="40" y="0"/>
                        </a:lnTo>
                        <a:lnTo>
                          <a:pt x="33" y="1"/>
                        </a:lnTo>
                        <a:lnTo>
                          <a:pt x="24" y="1"/>
                        </a:lnTo>
                        <a:lnTo>
                          <a:pt x="16" y="5"/>
                        </a:lnTo>
                        <a:lnTo>
                          <a:pt x="11" y="6"/>
                        </a:lnTo>
                        <a:lnTo>
                          <a:pt x="5" y="8"/>
                        </a:lnTo>
                        <a:lnTo>
                          <a:pt x="3" y="15"/>
                        </a:lnTo>
                        <a:lnTo>
                          <a:pt x="1" y="18"/>
                        </a:lnTo>
                        <a:lnTo>
                          <a:pt x="1" y="26"/>
                        </a:lnTo>
                        <a:lnTo>
                          <a:pt x="0" y="32"/>
                        </a:lnTo>
                        <a:lnTo>
                          <a:pt x="2" y="37"/>
                        </a:lnTo>
                        <a:lnTo>
                          <a:pt x="5" y="42"/>
                        </a:lnTo>
                        <a:lnTo>
                          <a:pt x="11" y="48"/>
                        </a:lnTo>
                        <a:lnTo>
                          <a:pt x="16" y="53"/>
                        </a:lnTo>
                        <a:lnTo>
                          <a:pt x="24" y="58"/>
                        </a:lnTo>
                        <a:lnTo>
                          <a:pt x="32" y="62"/>
                        </a:lnTo>
                        <a:lnTo>
                          <a:pt x="39" y="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82"/>
                  <p:cNvSpPr>
                    <a:spLocks/>
                  </p:cNvSpPr>
                  <p:nvPr/>
                </p:nvSpPr>
                <p:spPr bwMode="auto">
                  <a:xfrm>
                    <a:off x="4360" y="3235"/>
                    <a:ext cx="48" cy="35"/>
                  </a:xfrm>
                  <a:custGeom>
                    <a:avLst/>
                    <a:gdLst>
                      <a:gd name="T0" fmla="*/ 40 w 97"/>
                      <a:gd name="T1" fmla="*/ 66 h 69"/>
                      <a:gd name="T2" fmla="*/ 49 w 97"/>
                      <a:gd name="T3" fmla="*/ 68 h 69"/>
                      <a:gd name="T4" fmla="*/ 56 w 97"/>
                      <a:gd name="T5" fmla="*/ 69 h 69"/>
                      <a:gd name="T6" fmla="*/ 63 w 97"/>
                      <a:gd name="T7" fmla="*/ 68 h 69"/>
                      <a:gd name="T8" fmla="*/ 72 w 97"/>
                      <a:gd name="T9" fmla="*/ 68 h 69"/>
                      <a:gd name="T10" fmla="*/ 81 w 97"/>
                      <a:gd name="T11" fmla="*/ 66 h 69"/>
                      <a:gd name="T12" fmla="*/ 86 w 97"/>
                      <a:gd name="T13" fmla="*/ 63 h 69"/>
                      <a:gd name="T14" fmla="*/ 92 w 97"/>
                      <a:gd name="T15" fmla="*/ 61 h 69"/>
                      <a:gd name="T16" fmla="*/ 93 w 97"/>
                      <a:gd name="T17" fmla="*/ 54 h 69"/>
                      <a:gd name="T18" fmla="*/ 95 w 97"/>
                      <a:gd name="T19" fmla="*/ 51 h 69"/>
                      <a:gd name="T20" fmla="*/ 95 w 97"/>
                      <a:gd name="T21" fmla="*/ 43 h 69"/>
                      <a:gd name="T22" fmla="*/ 97 w 97"/>
                      <a:gd name="T23" fmla="*/ 37 h 69"/>
                      <a:gd name="T24" fmla="*/ 94 w 97"/>
                      <a:gd name="T25" fmla="*/ 32 h 69"/>
                      <a:gd name="T26" fmla="*/ 92 w 97"/>
                      <a:gd name="T27" fmla="*/ 27 h 69"/>
                      <a:gd name="T28" fmla="*/ 86 w 97"/>
                      <a:gd name="T29" fmla="*/ 22 h 69"/>
                      <a:gd name="T30" fmla="*/ 81 w 97"/>
                      <a:gd name="T31" fmla="*/ 16 h 69"/>
                      <a:gd name="T32" fmla="*/ 72 w 97"/>
                      <a:gd name="T33" fmla="*/ 11 h 69"/>
                      <a:gd name="T34" fmla="*/ 65 w 97"/>
                      <a:gd name="T35" fmla="*/ 8 h 69"/>
                      <a:gd name="T36" fmla="*/ 57 w 97"/>
                      <a:gd name="T37" fmla="*/ 5 h 69"/>
                      <a:gd name="T38" fmla="*/ 49 w 97"/>
                      <a:gd name="T39" fmla="*/ 1 h 69"/>
                      <a:gd name="T40" fmla="*/ 41 w 97"/>
                      <a:gd name="T41" fmla="*/ 0 h 69"/>
                      <a:gd name="T42" fmla="*/ 34 w 97"/>
                      <a:gd name="T43" fmla="*/ 1 h 69"/>
                      <a:gd name="T44" fmla="*/ 25 w 97"/>
                      <a:gd name="T45" fmla="*/ 1 h 69"/>
                      <a:gd name="T46" fmla="*/ 16 w 97"/>
                      <a:gd name="T47" fmla="*/ 5 h 69"/>
                      <a:gd name="T48" fmla="*/ 11 w 97"/>
                      <a:gd name="T49" fmla="*/ 6 h 69"/>
                      <a:gd name="T50" fmla="*/ 5 w 97"/>
                      <a:gd name="T51" fmla="*/ 9 h 69"/>
                      <a:gd name="T52" fmla="*/ 4 w 97"/>
                      <a:gd name="T53" fmla="*/ 15 h 69"/>
                      <a:gd name="T54" fmla="*/ 2 w 97"/>
                      <a:gd name="T55" fmla="*/ 19 h 69"/>
                      <a:gd name="T56" fmla="*/ 2 w 97"/>
                      <a:gd name="T57" fmla="*/ 26 h 69"/>
                      <a:gd name="T58" fmla="*/ 0 w 97"/>
                      <a:gd name="T59" fmla="*/ 32 h 69"/>
                      <a:gd name="T60" fmla="*/ 3 w 97"/>
                      <a:gd name="T61" fmla="*/ 37 h 69"/>
                      <a:gd name="T62" fmla="*/ 5 w 97"/>
                      <a:gd name="T63" fmla="*/ 42 h 69"/>
                      <a:gd name="T64" fmla="*/ 11 w 97"/>
                      <a:gd name="T65" fmla="*/ 48 h 69"/>
                      <a:gd name="T66" fmla="*/ 16 w 97"/>
                      <a:gd name="T67" fmla="*/ 53 h 69"/>
                      <a:gd name="T68" fmla="*/ 25 w 97"/>
                      <a:gd name="T69" fmla="*/ 58 h 69"/>
                      <a:gd name="T70" fmla="*/ 32 w 97"/>
                      <a:gd name="T71" fmla="*/ 62 h 69"/>
                      <a:gd name="T72" fmla="*/ 40 w 97"/>
                      <a:gd name="T73" fmla="*/ 66 h 6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7"/>
                      <a:gd name="T112" fmla="*/ 0 h 69"/>
                      <a:gd name="T113" fmla="*/ 97 w 97"/>
                      <a:gd name="T114" fmla="*/ 69 h 6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7" h="69">
                        <a:moveTo>
                          <a:pt x="40" y="66"/>
                        </a:moveTo>
                        <a:lnTo>
                          <a:pt x="49" y="68"/>
                        </a:lnTo>
                        <a:lnTo>
                          <a:pt x="56" y="69"/>
                        </a:lnTo>
                        <a:lnTo>
                          <a:pt x="63" y="68"/>
                        </a:lnTo>
                        <a:lnTo>
                          <a:pt x="72" y="68"/>
                        </a:lnTo>
                        <a:lnTo>
                          <a:pt x="81" y="66"/>
                        </a:lnTo>
                        <a:lnTo>
                          <a:pt x="86" y="63"/>
                        </a:lnTo>
                        <a:lnTo>
                          <a:pt x="92" y="61"/>
                        </a:lnTo>
                        <a:lnTo>
                          <a:pt x="93" y="54"/>
                        </a:lnTo>
                        <a:lnTo>
                          <a:pt x="95" y="51"/>
                        </a:lnTo>
                        <a:lnTo>
                          <a:pt x="95" y="43"/>
                        </a:lnTo>
                        <a:lnTo>
                          <a:pt x="97" y="37"/>
                        </a:lnTo>
                        <a:lnTo>
                          <a:pt x="94" y="32"/>
                        </a:lnTo>
                        <a:lnTo>
                          <a:pt x="92" y="27"/>
                        </a:lnTo>
                        <a:lnTo>
                          <a:pt x="86" y="22"/>
                        </a:lnTo>
                        <a:lnTo>
                          <a:pt x="81" y="16"/>
                        </a:lnTo>
                        <a:lnTo>
                          <a:pt x="72" y="11"/>
                        </a:lnTo>
                        <a:lnTo>
                          <a:pt x="65" y="8"/>
                        </a:lnTo>
                        <a:lnTo>
                          <a:pt x="57" y="5"/>
                        </a:lnTo>
                        <a:lnTo>
                          <a:pt x="49" y="1"/>
                        </a:lnTo>
                        <a:lnTo>
                          <a:pt x="41" y="0"/>
                        </a:lnTo>
                        <a:lnTo>
                          <a:pt x="34" y="1"/>
                        </a:lnTo>
                        <a:lnTo>
                          <a:pt x="25" y="1"/>
                        </a:lnTo>
                        <a:lnTo>
                          <a:pt x="16" y="5"/>
                        </a:lnTo>
                        <a:lnTo>
                          <a:pt x="11" y="6"/>
                        </a:lnTo>
                        <a:lnTo>
                          <a:pt x="5" y="9"/>
                        </a:lnTo>
                        <a:lnTo>
                          <a:pt x="4" y="15"/>
                        </a:lnTo>
                        <a:lnTo>
                          <a:pt x="2" y="19"/>
                        </a:lnTo>
                        <a:lnTo>
                          <a:pt x="2" y="26"/>
                        </a:lnTo>
                        <a:lnTo>
                          <a:pt x="0" y="32"/>
                        </a:lnTo>
                        <a:lnTo>
                          <a:pt x="3" y="37"/>
                        </a:lnTo>
                        <a:lnTo>
                          <a:pt x="5" y="42"/>
                        </a:lnTo>
                        <a:lnTo>
                          <a:pt x="11" y="48"/>
                        </a:lnTo>
                        <a:lnTo>
                          <a:pt x="16" y="53"/>
                        </a:lnTo>
                        <a:lnTo>
                          <a:pt x="25" y="58"/>
                        </a:lnTo>
                        <a:lnTo>
                          <a:pt x="32" y="62"/>
                        </a:lnTo>
                        <a:lnTo>
                          <a:pt x="40" y="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0" name="Freeform 87"/>
            <p:cNvSpPr>
              <a:spLocks/>
            </p:cNvSpPr>
            <p:nvPr/>
          </p:nvSpPr>
          <p:spPr bwMode="auto">
            <a:xfrm>
              <a:off x="4895" y="2642"/>
              <a:ext cx="228" cy="173"/>
            </a:xfrm>
            <a:custGeom>
              <a:avLst/>
              <a:gdLst>
                <a:gd name="T0" fmla="*/ 195 w 456"/>
                <a:gd name="T1" fmla="*/ 149 h 346"/>
                <a:gd name="T2" fmla="*/ 239 w 456"/>
                <a:gd name="T3" fmla="*/ 69 h 346"/>
                <a:gd name="T4" fmla="*/ 284 w 456"/>
                <a:gd name="T5" fmla="*/ 23 h 346"/>
                <a:gd name="T6" fmla="*/ 328 w 456"/>
                <a:gd name="T7" fmla="*/ 0 h 346"/>
                <a:gd name="T8" fmla="*/ 373 w 456"/>
                <a:gd name="T9" fmla="*/ 0 h 346"/>
                <a:gd name="T10" fmla="*/ 411 w 456"/>
                <a:gd name="T11" fmla="*/ 23 h 346"/>
                <a:gd name="T12" fmla="*/ 447 w 456"/>
                <a:gd name="T13" fmla="*/ 69 h 346"/>
                <a:gd name="T14" fmla="*/ 456 w 456"/>
                <a:gd name="T15" fmla="*/ 107 h 346"/>
                <a:gd name="T16" fmla="*/ 447 w 456"/>
                <a:gd name="T17" fmla="*/ 179 h 346"/>
                <a:gd name="T18" fmla="*/ 428 w 456"/>
                <a:gd name="T19" fmla="*/ 247 h 346"/>
                <a:gd name="T20" fmla="*/ 399 w 456"/>
                <a:gd name="T21" fmla="*/ 287 h 346"/>
                <a:gd name="T22" fmla="*/ 364 w 456"/>
                <a:gd name="T23" fmla="*/ 319 h 346"/>
                <a:gd name="T24" fmla="*/ 313 w 456"/>
                <a:gd name="T25" fmla="*/ 346 h 346"/>
                <a:gd name="T26" fmla="*/ 252 w 456"/>
                <a:gd name="T27" fmla="*/ 340 h 346"/>
                <a:gd name="T28" fmla="*/ 203 w 456"/>
                <a:gd name="T29" fmla="*/ 319 h 346"/>
                <a:gd name="T30" fmla="*/ 180 w 456"/>
                <a:gd name="T31" fmla="*/ 268 h 346"/>
                <a:gd name="T32" fmla="*/ 180 w 456"/>
                <a:gd name="T33" fmla="*/ 224 h 346"/>
                <a:gd name="T34" fmla="*/ 180 w 456"/>
                <a:gd name="T35" fmla="*/ 185 h 346"/>
                <a:gd name="T36" fmla="*/ 97 w 456"/>
                <a:gd name="T37" fmla="*/ 196 h 346"/>
                <a:gd name="T38" fmla="*/ 21 w 456"/>
                <a:gd name="T39" fmla="*/ 206 h 346"/>
                <a:gd name="T40" fmla="*/ 0 w 456"/>
                <a:gd name="T41" fmla="*/ 196 h 346"/>
                <a:gd name="T42" fmla="*/ 0 w 456"/>
                <a:gd name="T43" fmla="*/ 161 h 346"/>
                <a:gd name="T44" fmla="*/ 21 w 456"/>
                <a:gd name="T45" fmla="*/ 149 h 346"/>
                <a:gd name="T46" fmla="*/ 65 w 456"/>
                <a:gd name="T47" fmla="*/ 158 h 346"/>
                <a:gd name="T48" fmla="*/ 118 w 456"/>
                <a:gd name="T49" fmla="*/ 161 h 346"/>
                <a:gd name="T50" fmla="*/ 195 w 456"/>
                <a:gd name="T51" fmla="*/ 149 h 3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56"/>
                <a:gd name="T79" fmla="*/ 0 h 346"/>
                <a:gd name="T80" fmla="*/ 456 w 456"/>
                <a:gd name="T81" fmla="*/ 346 h 3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56" h="346">
                  <a:moveTo>
                    <a:pt x="195" y="149"/>
                  </a:moveTo>
                  <a:lnTo>
                    <a:pt x="239" y="69"/>
                  </a:lnTo>
                  <a:lnTo>
                    <a:pt x="284" y="23"/>
                  </a:lnTo>
                  <a:lnTo>
                    <a:pt x="328" y="0"/>
                  </a:lnTo>
                  <a:lnTo>
                    <a:pt x="373" y="0"/>
                  </a:lnTo>
                  <a:lnTo>
                    <a:pt x="411" y="23"/>
                  </a:lnTo>
                  <a:lnTo>
                    <a:pt x="447" y="69"/>
                  </a:lnTo>
                  <a:lnTo>
                    <a:pt x="456" y="107"/>
                  </a:lnTo>
                  <a:lnTo>
                    <a:pt x="447" y="179"/>
                  </a:lnTo>
                  <a:lnTo>
                    <a:pt x="428" y="247"/>
                  </a:lnTo>
                  <a:lnTo>
                    <a:pt x="399" y="287"/>
                  </a:lnTo>
                  <a:lnTo>
                    <a:pt x="364" y="319"/>
                  </a:lnTo>
                  <a:lnTo>
                    <a:pt x="313" y="346"/>
                  </a:lnTo>
                  <a:lnTo>
                    <a:pt x="252" y="340"/>
                  </a:lnTo>
                  <a:lnTo>
                    <a:pt x="203" y="319"/>
                  </a:lnTo>
                  <a:lnTo>
                    <a:pt x="180" y="268"/>
                  </a:lnTo>
                  <a:lnTo>
                    <a:pt x="180" y="224"/>
                  </a:lnTo>
                  <a:lnTo>
                    <a:pt x="180" y="185"/>
                  </a:lnTo>
                  <a:lnTo>
                    <a:pt x="97" y="196"/>
                  </a:lnTo>
                  <a:lnTo>
                    <a:pt x="21" y="206"/>
                  </a:lnTo>
                  <a:lnTo>
                    <a:pt x="0" y="196"/>
                  </a:lnTo>
                  <a:lnTo>
                    <a:pt x="0" y="161"/>
                  </a:lnTo>
                  <a:lnTo>
                    <a:pt x="21" y="149"/>
                  </a:lnTo>
                  <a:lnTo>
                    <a:pt x="65" y="158"/>
                  </a:lnTo>
                  <a:lnTo>
                    <a:pt x="118" y="161"/>
                  </a:lnTo>
                  <a:lnTo>
                    <a:pt x="195" y="1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8"/>
            <p:cNvSpPr>
              <a:spLocks/>
            </p:cNvSpPr>
            <p:nvPr/>
          </p:nvSpPr>
          <p:spPr bwMode="auto">
            <a:xfrm>
              <a:off x="4903" y="2836"/>
              <a:ext cx="171" cy="329"/>
            </a:xfrm>
            <a:custGeom>
              <a:avLst/>
              <a:gdLst>
                <a:gd name="T0" fmla="*/ 317 w 341"/>
                <a:gd name="T1" fmla="*/ 36 h 657"/>
                <a:gd name="T2" fmla="*/ 284 w 341"/>
                <a:gd name="T3" fmla="*/ 15 h 657"/>
                <a:gd name="T4" fmla="*/ 223 w 341"/>
                <a:gd name="T5" fmla="*/ 0 h 657"/>
                <a:gd name="T6" fmla="*/ 172 w 341"/>
                <a:gd name="T7" fmla="*/ 9 h 657"/>
                <a:gd name="T8" fmla="*/ 135 w 341"/>
                <a:gd name="T9" fmla="*/ 32 h 657"/>
                <a:gd name="T10" fmla="*/ 102 w 341"/>
                <a:gd name="T11" fmla="*/ 80 h 657"/>
                <a:gd name="T12" fmla="*/ 69 w 341"/>
                <a:gd name="T13" fmla="*/ 148 h 657"/>
                <a:gd name="T14" fmla="*/ 34 w 341"/>
                <a:gd name="T15" fmla="*/ 232 h 657"/>
                <a:gd name="T16" fmla="*/ 8 w 341"/>
                <a:gd name="T17" fmla="*/ 319 h 657"/>
                <a:gd name="T18" fmla="*/ 0 w 341"/>
                <a:gd name="T19" fmla="*/ 414 h 657"/>
                <a:gd name="T20" fmla="*/ 0 w 341"/>
                <a:gd name="T21" fmla="*/ 503 h 657"/>
                <a:gd name="T22" fmla="*/ 15 w 341"/>
                <a:gd name="T23" fmla="*/ 568 h 657"/>
                <a:gd name="T24" fmla="*/ 52 w 341"/>
                <a:gd name="T25" fmla="*/ 619 h 657"/>
                <a:gd name="T26" fmla="*/ 100 w 341"/>
                <a:gd name="T27" fmla="*/ 645 h 657"/>
                <a:gd name="T28" fmla="*/ 178 w 341"/>
                <a:gd name="T29" fmla="*/ 657 h 657"/>
                <a:gd name="T30" fmla="*/ 232 w 341"/>
                <a:gd name="T31" fmla="*/ 657 h 657"/>
                <a:gd name="T32" fmla="*/ 263 w 341"/>
                <a:gd name="T33" fmla="*/ 636 h 657"/>
                <a:gd name="T34" fmla="*/ 289 w 341"/>
                <a:gd name="T35" fmla="*/ 594 h 657"/>
                <a:gd name="T36" fmla="*/ 298 w 341"/>
                <a:gd name="T37" fmla="*/ 532 h 657"/>
                <a:gd name="T38" fmla="*/ 298 w 341"/>
                <a:gd name="T39" fmla="*/ 488 h 657"/>
                <a:gd name="T40" fmla="*/ 280 w 341"/>
                <a:gd name="T41" fmla="*/ 434 h 657"/>
                <a:gd name="T42" fmla="*/ 267 w 341"/>
                <a:gd name="T43" fmla="*/ 404 h 657"/>
                <a:gd name="T44" fmla="*/ 249 w 341"/>
                <a:gd name="T45" fmla="*/ 359 h 657"/>
                <a:gd name="T46" fmla="*/ 249 w 341"/>
                <a:gd name="T47" fmla="*/ 309 h 657"/>
                <a:gd name="T48" fmla="*/ 267 w 341"/>
                <a:gd name="T49" fmla="*/ 264 h 657"/>
                <a:gd name="T50" fmla="*/ 298 w 341"/>
                <a:gd name="T51" fmla="*/ 224 h 657"/>
                <a:gd name="T52" fmla="*/ 326 w 341"/>
                <a:gd name="T53" fmla="*/ 178 h 657"/>
                <a:gd name="T54" fmla="*/ 335 w 341"/>
                <a:gd name="T55" fmla="*/ 140 h 657"/>
                <a:gd name="T56" fmla="*/ 341 w 341"/>
                <a:gd name="T57" fmla="*/ 89 h 657"/>
                <a:gd name="T58" fmla="*/ 317 w 341"/>
                <a:gd name="T59" fmla="*/ 36 h 65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41"/>
                <a:gd name="T91" fmla="*/ 0 h 657"/>
                <a:gd name="T92" fmla="*/ 341 w 341"/>
                <a:gd name="T93" fmla="*/ 657 h 65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41" h="657">
                  <a:moveTo>
                    <a:pt x="317" y="36"/>
                  </a:moveTo>
                  <a:lnTo>
                    <a:pt x="284" y="15"/>
                  </a:lnTo>
                  <a:lnTo>
                    <a:pt x="223" y="0"/>
                  </a:lnTo>
                  <a:lnTo>
                    <a:pt x="172" y="9"/>
                  </a:lnTo>
                  <a:lnTo>
                    <a:pt x="135" y="32"/>
                  </a:lnTo>
                  <a:lnTo>
                    <a:pt x="102" y="80"/>
                  </a:lnTo>
                  <a:lnTo>
                    <a:pt x="69" y="148"/>
                  </a:lnTo>
                  <a:lnTo>
                    <a:pt x="34" y="232"/>
                  </a:lnTo>
                  <a:lnTo>
                    <a:pt x="8" y="319"/>
                  </a:lnTo>
                  <a:lnTo>
                    <a:pt x="0" y="414"/>
                  </a:lnTo>
                  <a:lnTo>
                    <a:pt x="0" y="503"/>
                  </a:lnTo>
                  <a:lnTo>
                    <a:pt x="15" y="568"/>
                  </a:lnTo>
                  <a:lnTo>
                    <a:pt x="52" y="619"/>
                  </a:lnTo>
                  <a:lnTo>
                    <a:pt x="100" y="645"/>
                  </a:lnTo>
                  <a:lnTo>
                    <a:pt x="178" y="657"/>
                  </a:lnTo>
                  <a:lnTo>
                    <a:pt x="232" y="657"/>
                  </a:lnTo>
                  <a:lnTo>
                    <a:pt x="263" y="636"/>
                  </a:lnTo>
                  <a:lnTo>
                    <a:pt x="289" y="594"/>
                  </a:lnTo>
                  <a:lnTo>
                    <a:pt x="298" y="532"/>
                  </a:lnTo>
                  <a:lnTo>
                    <a:pt x="298" y="488"/>
                  </a:lnTo>
                  <a:lnTo>
                    <a:pt x="280" y="434"/>
                  </a:lnTo>
                  <a:lnTo>
                    <a:pt x="267" y="404"/>
                  </a:lnTo>
                  <a:lnTo>
                    <a:pt x="249" y="359"/>
                  </a:lnTo>
                  <a:lnTo>
                    <a:pt x="249" y="309"/>
                  </a:lnTo>
                  <a:lnTo>
                    <a:pt x="267" y="264"/>
                  </a:lnTo>
                  <a:lnTo>
                    <a:pt x="298" y="224"/>
                  </a:lnTo>
                  <a:lnTo>
                    <a:pt x="326" y="178"/>
                  </a:lnTo>
                  <a:lnTo>
                    <a:pt x="335" y="140"/>
                  </a:lnTo>
                  <a:lnTo>
                    <a:pt x="341" y="89"/>
                  </a:lnTo>
                  <a:lnTo>
                    <a:pt x="317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9"/>
            <p:cNvSpPr>
              <a:spLocks/>
            </p:cNvSpPr>
            <p:nvPr/>
          </p:nvSpPr>
          <p:spPr bwMode="auto">
            <a:xfrm>
              <a:off x="4784" y="2849"/>
              <a:ext cx="213" cy="326"/>
            </a:xfrm>
            <a:custGeom>
              <a:avLst/>
              <a:gdLst>
                <a:gd name="T0" fmla="*/ 316 w 426"/>
                <a:gd name="T1" fmla="*/ 26 h 651"/>
                <a:gd name="T2" fmla="*/ 379 w 426"/>
                <a:gd name="T3" fmla="*/ 0 h 651"/>
                <a:gd name="T4" fmla="*/ 426 w 426"/>
                <a:gd name="T5" fmla="*/ 0 h 651"/>
                <a:gd name="T6" fmla="*/ 418 w 426"/>
                <a:gd name="T7" fmla="*/ 62 h 651"/>
                <a:gd name="T8" fmla="*/ 356 w 426"/>
                <a:gd name="T9" fmla="*/ 100 h 651"/>
                <a:gd name="T10" fmla="*/ 255 w 426"/>
                <a:gd name="T11" fmla="*/ 143 h 651"/>
                <a:gd name="T12" fmla="*/ 157 w 426"/>
                <a:gd name="T13" fmla="*/ 205 h 651"/>
                <a:gd name="T14" fmla="*/ 85 w 426"/>
                <a:gd name="T15" fmla="*/ 273 h 651"/>
                <a:gd name="T16" fmla="*/ 80 w 426"/>
                <a:gd name="T17" fmla="*/ 290 h 651"/>
                <a:gd name="T18" fmla="*/ 115 w 426"/>
                <a:gd name="T19" fmla="*/ 331 h 651"/>
                <a:gd name="T20" fmla="*/ 169 w 426"/>
                <a:gd name="T21" fmla="*/ 378 h 651"/>
                <a:gd name="T22" fmla="*/ 214 w 426"/>
                <a:gd name="T23" fmla="*/ 431 h 651"/>
                <a:gd name="T24" fmla="*/ 246 w 426"/>
                <a:gd name="T25" fmla="*/ 502 h 651"/>
                <a:gd name="T26" fmla="*/ 240 w 426"/>
                <a:gd name="T27" fmla="*/ 534 h 651"/>
                <a:gd name="T28" fmla="*/ 210 w 426"/>
                <a:gd name="T29" fmla="*/ 551 h 651"/>
                <a:gd name="T30" fmla="*/ 184 w 426"/>
                <a:gd name="T31" fmla="*/ 563 h 651"/>
                <a:gd name="T32" fmla="*/ 151 w 426"/>
                <a:gd name="T33" fmla="*/ 587 h 651"/>
                <a:gd name="T34" fmla="*/ 130 w 426"/>
                <a:gd name="T35" fmla="*/ 630 h 651"/>
                <a:gd name="T36" fmla="*/ 121 w 426"/>
                <a:gd name="T37" fmla="*/ 651 h 651"/>
                <a:gd name="T38" fmla="*/ 89 w 426"/>
                <a:gd name="T39" fmla="*/ 649 h 651"/>
                <a:gd name="T40" fmla="*/ 85 w 426"/>
                <a:gd name="T41" fmla="*/ 613 h 651"/>
                <a:gd name="T42" fmla="*/ 130 w 426"/>
                <a:gd name="T43" fmla="*/ 551 h 651"/>
                <a:gd name="T44" fmla="*/ 184 w 426"/>
                <a:gd name="T45" fmla="*/ 519 h 651"/>
                <a:gd name="T46" fmla="*/ 202 w 426"/>
                <a:gd name="T47" fmla="*/ 499 h 651"/>
                <a:gd name="T48" fmla="*/ 187 w 426"/>
                <a:gd name="T49" fmla="*/ 455 h 651"/>
                <a:gd name="T50" fmla="*/ 151 w 426"/>
                <a:gd name="T51" fmla="*/ 419 h 651"/>
                <a:gd name="T52" fmla="*/ 80 w 426"/>
                <a:gd name="T53" fmla="*/ 378 h 651"/>
                <a:gd name="T54" fmla="*/ 24 w 426"/>
                <a:gd name="T55" fmla="*/ 326 h 651"/>
                <a:gd name="T56" fmla="*/ 0 w 426"/>
                <a:gd name="T57" fmla="*/ 273 h 651"/>
                <a:gd name="T58" fmla="*/ 9 w 426"/>
                <a:gd name="T59" fmla="*/ 258 h 651"/>
                <a:gd name="T60" fmla="*/ 51 w 426"/>
                <a:gd name="T61" fmla="*/ 220 h 651"/>
                <a:gd name="T62" fmla="*/ 113 w 426"/>
                <a:gd name="T63" fmla="*/ 167 h 651"/>
                <a:gd name="T64" fmla="*/ 178 w 426"/>
                <a:gd name="T65" fmla="*/ 117 h 651"/>
                <a:gd name="T66" fmla="*/ 248 w 426"/>
                <a:gd name="T67" fmla="*/ 62 h 651"/>
                <a:gd name="T68" fmla="*/ 316 w 426"/>
                <a:gd name="T69" fmla="*/ 26 h 6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6"/>
                <a:gd name="T106" fmla="*/ 0 h 651"/>
                <a:gd name="T107" fmla="*/ 426 w 426"/>
                <a:gd name="T108" fmla="*/ 651 h 65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6" h="651">
                  <a:moveTo>
                    <a:pt x="316" y="26"/>
                  </a:moveTo>
                  <a:lnTo>
                    <a:pt x="379" y="0"/>
                  </a:lnTo>
                  <a:lnTo>
                    <a:pt x="426" y="0"/>
                  </a:lnTo>
                  <a:lnTo>
                    <a:pt x="418" y="62"/>
                  </a:lnTo>
                  <a:lnTo>
                    <a:pt x="356" y="100"/>
                  </a:lnTo>
                  <a:lnTo>
                    <a:pt x="255" y="143"/>
                  </a:lnTo>
                  <a:lnTo>
                    <a:pt x="157" y="205"/>
                  </a:lnTo>
                  <a:lnTo>
                    <a:pt x="85" y="273"/>
                  </a:lnTo>
                  <a:lnTo>
                    <a:pt x="80" y="290"/>
                  </a:lnTo>
                  <a:lnTo>
                    <a:pt x="115" y="331"/>
                  </a:lnTo>
                  <a:lnTo>
                    <a:pt x="169" y="378"/>
                  </a:lnTo>
                  <a:lnTo>
                    <a:pt x="214" y="431"/>
                  </a:lnTo>
                  <a:lnTo>
                    <a:pt x="246" y="502"/>
                  </a:lnTo>
                  <a:lnTo>
                    <a:pt x="240" y="534"/>
                  </a:lnTo>
                  <a:lnTo>
                    <a:pt x="210" y="551"/>
                  </a:lnTo>
                  <a:lnTo>
                    <a:pt x="184" y="563"/>
                  </a:lnTo>
                  <a:lnTo>
                    <a:pt x="151" y="587"/>
                  </a:lnTo>
                  <a:lnTo>
                    <a:pt x="130" y="630"/>
                  </a:lnTo>
                  <a:lnTo>
                    <a:pt x="121" y="651"/>
                  </a:lnTo>
                  <a:lnTo>
                    <a:pt x="89" y="649"/>
                  </a:lnTo>
                  <a:lnTo>
                    <a:pt x="85" y="613"/>
                  </a:lnTo>
                  <a:lnTo>
                    <a:pt x="130" y="551"/>
                  </a:lnTo>
                  <a:lnTo>
                    <a:pt x="184" y="519"/>
                  </a:lnTo>
                  <a:lnTo>
                    <a:pt x="202" y="499"/>
                  </a:lnTo>
                  <a:lnTo>
                    <a:pt x="187" y="455"/>
                  </a:lnTo>
                  <a:lnTo>
                    <a:pt x="151" y="419"/>
                  </a:lnTo>
                  <a:lnTo>
                    <a:pt x="80" y="378"/>
                  </a:lnTo>
                  <a:lnTo>
                    <a:pt x="24" y="326"/>
                  </a:lnTo>
                  <a:lnTo>
                    <a:pt x="0" y="273"/>
                  </a:lnTo>
                  <a:lnTo>
                    <a:pt x="9" y="258"/>
                  </a:lnTo>
                  <a:lnTo>
                    <a:pt x="51" y="220"/>
                  </a:lnTo>
                  <a:lnTo>
                    <a:pt x="113" y="167"/>
                  </a:lnTo>
                  <a:lnTo>
                    <a:pt x="178" y="117"/>
                  </a:lnTo>
                  <a:lnTo>
                    <a:pt x="248" y="62"/>
                  </a:lnTo>
                  <a:lnTo>
                    <a:pt x="316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0"/>
            <p:cNvSpPr>
              <a:spLocks/>
            </p:cNvSpPr>
            <p:nvPr/>
          </p:nvSpPr>
          <p:spPr bwMode="auto">
            <a:xfrm>
              <a:off x="5031" y="2858"/>
              <a:ext cx="170" cy="346"/>
            </a:xfrm>
            <a:custGeom>
              <a:avLst/>
              <a:gdLst>
                <a:gd name="T0" fmla="*/ 42 w 339"/>
                <a:gd name="T1" fmla="*/ 0 h 692"/>
                <a:gd name="T2" fmla="*/ 124 w 339"/>
                <a:gd name="T3" fmla="*/ 53 h 692"/>
                <a:gd name="T4" fmla="*/ 185 w 339"/>
                <a:gd name="T5" fmla="*/ 115 h 692"/>
                <a:gd name="T6" fmla="*/ 221 w 339"/>
                <a:gd name="T7" fmla="*/ 176 h 692"/>
                <a:gd name="T8" fmla="*/ 250 w 339"/>
                <a:gd name="T9" fmla="*/ 237 h 692"/>
                <a:gd name="T10" fmla="*/ 286 w 339"/>
                <a:gd name="T11" fmla="*/ 291 h 692"/>
                <a:gd name="T12" fmla="*/ 327 w 339"/>
                <a:gd name="T13" fmla="*/ 349 h 692"/>
                <a:gd name="T14" fmla="*/ 339 w 339"/>
                <a:gd name="T15" fmla="*/ 370 h 692"/>
                <a:gd name="T16" fmla="*/ 337 w 339"/>
                <a:gd name="T17" fmla="*/ 393 h 692"/>
                <a:gd name="T18" fmla="*/ 276 w 339"/>
                <a:gd name="T19" fmla="*/ 423 h 692"/>
                <a:gd name="T20" fmla="*/ 196 w 339"/>
                <a:gd name="T21" fmla="*/ 464 h 692"/>
                <a:gd name="T22" fmla="*/ 131 w 339"/>
                <a:gd name="T23" fmla="*/ 489 h 692"/>
                <a:gd name="T24" fmla="*/ 80 w 339"/>
                <a:gd name="T25" fmla="*/ 508 h 692"/>
                <a:gd name="T26" fmla="*/ 77 w 339"/>
                <a:gd name="T27" fmla="*/ 528 h 692"/>
                <a:gd name="T28" fmla="*/ 116 w 339"/>
                <a:gd name="T29" fmla="*/ 554 h 692"/>
                <a:gd name="T30" fmla="*/ 149 w 339"/>
                <a:gd name="T31" fmla="*/ 598 h 692"/>
                <a:gd name="T32" fmla="*/ 175 w 339"/>
                <a:gd name="T33" fmla="*/ 660 h 692"/>
                <a:gd name="T34" fmla="*/ 170 w 339"/>
                <a:gd name="T35" fmla="*/ 686 h 692"/>
                <a:gd name="T36" fmla="*/ 149 w 339"/>
                <a:gd name="T37" fmla="*/ 692 h 692"/>
                <a:gd name="T38" fmla="*/ 131 w 339"/>
                <a:gd name="T39" fmla="*/ 677 h 692"/>
                <a:gd name="T40" fmla="*/ 116 w 339"/>
                <a:gd name="T41" fmla="*/ 639 h 692"/>
                <a:gd name="T42" fmla="*/ 98 w 339"/>
                <a:gd name="T43" fmla="*/ 604 h 692"/>
                <a:gd name="T44" fmla="*/ 71 w 339"/>
                <a:gd name="T45" fmla="*/ 572 h 692"/>
                <a:gd name="T46" fmla="*/ 35 w 339"/>
                <a:gd name="T47" fmla="*/ 554 h 692"/>
                <a:gd name="T48" fmla="*/ 14 w 339"/>
                <a:gd name="T49" fmla="*/ 528 h 692"/>
                <a:gd name="T50" fmla="*/ 35 w 339"/>
                <a:gd name="T51" fmla="*/ 489 h 692"/>
                <a:gd name="T52" fmla="*/ 77 w 339"/>
                <a:gd name="T53" fmla="*/ 472 h 692"/>
                <a:gd name="T54" fmla="*/ 143 w 339"/>
                <a:gd name="T55" fmla="*/ 431 h 692"/>
                <a:gd name="T56" fmla="*/ 215 w 339"/>
                <a:gd name="T57" fmla="*/ 402 h 692"/>
                <a:gd name="T58" fmla="*/ 268 w 339"/>
                <a:gd name="T59" fmla="*/ 378 h 692"/>
                <a:gd name="T60" fmla="*/ 268 w 339"/>
                <a:gd name="T61" fmla="*/ 361 h 692"/>
                <a:gd name="T62" fmla="*/ 250 w 339"/>
                <a:gd name="T63" fmla="*/ 323 h 692"/>
                <a:gd name="T64" fmla="*/ 196 w 339"/>
                <a:gd name="T65" fmla="*/ 265 h 692"/>
                <a:gd name="T66" fmla="*/ 143 w 339"/>
                <a:gd name="T67" fmla="*/ 203 h 692"/>
                <a:gd name="T68" fmla="*/ 80 w 339"/>
                <a:gd name="T69" fmla="*/ 126 h 692"/>
                <a:gd name="T70" fmla="*/ 35 w 339"/>
                <a:gd name="T71" fmla="*/ 88 h 692"/>
                <a:gd name="T72" fmla="*/ 8 w 339"/>
                <a:gd name="T73" fmla="*/ 45 h 692"/>
                <a:gd name="T74" fmla="*/ 0 w 339"/>
                <a:gd name="T75" fmla="*/ 3 h 692"/>
                <a:gd name="T76" fmla="*/ 42 w 339"/>
                <a:gd name="T77" fmla="*/ 0 h 69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39"/>
                <a:gd name="T118" fmla="*/ 0 h 692"/>
                <a:gd name="T119" fmla="*/ 339 w 339"/>
                <a:gd name="T120" fmla="*/ 692 h 69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39" h="692">
                  <a:moveTo>
                    <a:pt x="42" y="0"/>
                  </a:moveTo>
                  <a:lnTo>
                    <a:pt x="124" y="53"/>
                  </a:lnTo>
                  <a:lnTo>
                    <a:pt x="185" y="115"/>
                  </a:lnTo>
                  <a:lnTo>
                    <a:pt x="221" y="176"/>
                  </a:lnTo>
                  <a:lnTo>
                    <a:pt x="250" y="237"/>
                  </a:lnTo>
                  <a:lnTo>
                    <a:pt x="286" y="291"/>
                  </a:lnTo>
                  <a:lnTo>
                    <a:pt x="327" y="349"/>
                  </a:lnTo>
                  <a:lnTo>
                    <a:pt x="339" y="370"/>
                  </a:lnTo>
                  <a:lnTo>
                    <a:pt x="337" y="393"/>
                  </a:lnTo>
                  <a:lnTo>
                    <a:pt x="276" y="423"/>
                  </a:lnTo>
                  <a:lnTo>
                    <a:pt x="196" y="464"/>
                  </a:lnTo>
                  <a:lnTo>
                    <a:pt x="131" y="489"/>
                  </a:lnTo>
                  <a:lnTo>
                    <a:pt x="80" y="508"/>
                  </a:lnTo>
                  <a:lnTo>
                    <a:pt x="77" y="528"/>
                  </a:lnTo>
                  <a:lnTo>
                    <a:pt x="116" y="554"/>
                  </a:lnTo>
                  <a:lnTo>
                    <a:pt x="149" y="598"/>
                  </a:lnTo>
                  <a:lnTo>
                    <a:pt x="175" y="660"/>
                  </a:lnTo>
                  <a:lnTo>
                    <a:pt x="170" y="686"/>
                  </a:lnTo>
                  <a:lnTo>
                    <a:pt x="149" y="692"/>
                  </a:lnTo>
                  <a:lnTo>
                    <a:pt x="131" y="677"/>
                  </a:lnTo>
                  <a:lnTo>
                    <a:pt x="116" y="639"/>
                  </a:lnTo>
                  <a:lnTo>
                    <a:pt x="98" y="604"/>
                  </a:lnTo>
                  <a:lnTo>
                    <a:pt x="71" y="572"/>
                  </a:lnTo>
                  <a:lnTo>
                    <a:pt x="35" y="554"/>
                  </a:lnTo>
                  <a:lnTo>
                    <a:pt x="14" y="528"/>
                  </a:lnTo>
                  <a:lnTo>
                    <a:pt x="35" y="489"/>
                  </a:lnTo>
                  <a:lnTo>
                    <a:pt x="77" y="472"/>
                  </a:lnTo>
                  <a:lnTo>
                    <a:pt x="143" y="431"/>
                  </a:lnTo>
                  <a:lnTo>
                    <a:pt x="215" y="402"/>
                  </a:lnTo>
                  <a:lnTo>
                    <a:pt x="268" y="378"/>
                  </a:lnTo>
                  <a:lnTo>
                    <a:pt x="268" y="361"/>
                  </a:lnTo>
                  <a:lnTo>
                    <a:pt x="250" y="323"/>
                  </a:lnTo>
                  <a:lnTo>
                    <a:pt x="196" y="265"/>
                  </a:lnTo>
                  <a:lnTo>
                    <a:pt x="143" y="203"/>
                  </a:lnTo>
                  <a:lnTo>
                    <a:pt x="80" y="126"/>
                  </a:lnTo>
                  <a:lnTo>
                    <a:pt x="35" y="88"/>
                  </a:lnTo>
                  <a:lnTo>
                    <a:pt x="8" y="45"/>
                  </a:lnTo>
                  <a:lnTo>
                    <a:pt x="0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1"/>
            <p:cNvSpPr>
              <a:spLocks/>
            </p:cNvSpPr>
            <p:nvPr/>
          </p:nvSpPr>
          <p:spPr bwMode="auto">
            <a:xfrm>
              <a:off x="4982" y="3113"/>
              <a:ext cx="159" cy="459"/>
            </a:xfrm>
            <a:custGeom>
              <a:avLst/>
              <a:gdLst>
                <a:gd name="T0" fmla="*/ 27 w 317"/>
                <a:gd name="T1" fmla="*/ 6 h 918"/>
                <a:gd name="T2" fmla="*/ 65 w 317"/>
                <a:gd name="T3" fmla="*/ 0 h 918"/>
                <a:gd name="T4" fmla="*/ 101 w 317"/>
                <a:gd name="T5" fmla="*/ 17 h 918"/>
                <a:gd name="T6" fmla="*/ 117 w 317"/>
                <a:gd name="T7" fmla="*/ 49 h 918"/>
                <a:gd name="T8" fmla="*/ 117 w 317"/>
                <a:gd name="T9" fmla="*/ 190 h 918"/>
                <a:gd name="T10" fmla="*/ 128 w 317"/>
                <a:gd name="T11" fmla="*/ 278 h 918"/>
                <a:gd name="T12" fmla="*/ 153 w 317"/>
                <a:gd name="T13" fmla="*/ 394 h 918"/>
                <a:gd name="T14" fmla="*/ 179 w 317"/>
                <a:gd name="T15" fmla="*/ 500 h 918"/>
                <a:gd name="T16" fmla="*/ 216 w 317"/>
                <a:gd name="T17" fmla="*/ 614 h 918"/>
                <a:gd name="T18" fmla="*/ 237 w 317"/>
                <a:gd name="T19" fmla="*/ 689 h 918"/>
                <a:gd name="T20" fmla="*/ 261 w 317"/>
                <a:gd name="T21" fmla="*/ 742 h 918"/>
                <a:gd name="T22" fmla="*/ 299 w 317"/>
                <a:gd name="T23" fmla="*/ 777 h 918"/>
                <a:gd name="T24" fmla="*/ 317 w 317"/>
                <a:gd name="T25" fmla="*/ 804 h 918"/>
                <a:gd name="T26" fmla="*/ 305 w 317"/>
                <a:gd name="T27" fmla="*/ 830 h 918"/>
                <a:gd name="T28" fmla="*/ 269 w 317"/>
                <a:gd name="T29" fmla="*/ 841 h 918"/>
                <a:gd name="T30" fmla="*/ 227 w 317"/>
                <a:gd name="T31" fmla="*/ 860 h 918"/>
                <a:gd name="T32" fmla="*/ 197 w 317"/>
                <a:gd name="T33" fmla="*/ 892 h 918"/>
                <a:gd name="T34" fmla="*/ 174 w 317"/>
                <a:gd name="T35" fmla="*/ 918 h 918"/>
                <a:gd name="T36" fmla="*/ 143 w 317"/>
                <a:gd name="T37" fmla="*/ 911 h 918"/>
                <a:gd name="T38" fmla="*/ 126 w 317"/>
                <a:gd name="T39" fmla="*/ 894 h 918"/>
                <a:gd name="T40" fmla="*/ 111 w 317"/>
                <a:gd name="T41" fmla="*/ 851 h 918"/>
                <a:gd name="T42" fmla="*/ 138 w 317"/>
                <a:gd name="T43" fmla="*/ 832 h 918"/>
                <a:gd name="T44" fmla="*/ 197 w 317"/>
                <a:gd name="T45" fmla="*/ 804 h 918"/>
                <a:gd name="T46" fmla="*/ 233 w 317"/>
                <a:gd name="T47" fmla="*/ 795 h 918"/>
                <a:gd name="T48" fmla="*/ 237 w 317"/>
                <a:gd name="T49" fmla="*/ 781 h 918"/>
                <a:gd name="T50" fmla="*/ 218 w 317"/>
                <a:gd name="T51" fmla="*/ 751 h 918"/>
                <a:gd name="T52" fmla="*/ 189 w 317"/>
                <a:gd name="T53" fmla="*/ 680 h 918"/>
                <a:gd name="T54" fmla="*/ 147 w 317"/>
                <a:gd name="T55" fmla="*/ 584 h 918"/>
                <a:gd name="T56" fmla="*/ 107 w 317"/>
                <a:gd name="T57" fmla="*/ 462 h 918"/>
                <a:gd name="T58" fmla="*/ 65 w 317"/>
                <a:gd name="T59" fmla="*/ 338 h 918"/>
                <a:gd name="T60" fmla="*/ 36 w 317"/>
                <a:gd name="T61" fmla="*/ 225 h 918"/>
                <a:gd name="T62" fmla="*/ 18 w 317"/>
                <a:gd name="T63" fmla="*/ 149 h 918"/>
                <a:gd name="T64" fmla="*/ 0 w 317"/>
                <a:gd name="T65" fmla="*/ 76 h 918"/>
                <a:gd name="T66" fmla="*/ 27 w 317"/>
                <a:gd name="T67" fmla="*/ 6 h 91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17"/>
                <a:gd name="T103" fmla="*/ 0 h 918"/>
                <a:gd name="T104" fmla="*/ 317 w 317"/>
                <a:gd name="T105" fmla="*/ 918 h 91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17" h="918">
                  <a:moveTo>
                    <a:pt x="27" y="6"/>
                  </a:moveTo>
                  <a:lnTo>
                    <a:pt x="65" y="0"/>
                  </a:lnTo>
                  <a:lnTo>
                    <a:pt x="101" y="17"/>
                  </a:lnTo>
                  <a:lnTo>
                    <a:pt x="117" y="49"/>
                  </a:lnTo>
                  <a:lnTo>
                    <a:pt x="117" y="190"/>
                  </a:lnTo>
                  <a:lnTo>
                    <a:pt x="128" y="278"/>
                  </a:lnTo>
                  <a:lnTo>
                    <a:pt x="153" y="394"/>
                  </a:lnTo>
                  <a:lnTo>
                    <a:pt x="179" y="500"/>
                  </a:lnTo>
                  <a:lnTo>
                    <a:pt x="216" y="614"/>
                  </a:lnTo>
                  <a:lnTo>
                    <a:pt x="237" y="689"/>
                  </a:lnTo>
                  <a:lnTo>
                    <a:pt x="261" y="742"/>
                  </a:lnTo>
                  <a:lnTo>
                    <a:pt x="299" y="777"/>
                  </a:lnTo>
                  <a:lnTo>
                    <a:pt x="317" y="804"/>
                  </a:lnTo>
                  <a:lnTo>
                    <a:pt x="305" y="830"/>
                  </a:lnTo>
                  <a:lnTo>
                    <a:pt x="269" y="841"/>
                  </a:lnTo>
                  <a:lnTo>
                    <a:pt x="227" y="860"/>
                  </a:lnTo>
                  <a:lnTo>
                    <a:pt x="197" y="892"/>
                  </a:lnTo>
                  <a:lnTo>
                    <a:pt x="174" y="918"/>
                  </a:lnTo>
                  <a:lnTo>
                    <a:pt x="143" y="911"/>
                  </a:lnTo>
                  <a:lnTo>
                    <a:pt x="126" y="894"/>
                  </a:lnTo>
                  <a:lnTo>
                    <a:pt x="111" y="851"/>
                  </a:lnTo>
                  <a:lnTo>
                    <a:pt x="138" y="832"/>
                  </a:lnTo>
                  <a:lnTo>
                    <a:pt x="197" y="804"/>
                  </a:lnTo>
                  <a:lnTo>
                    <a:pt x="233" y="795"/>
                  </a:lnTo>
                  <a:lnTo>
                    <a:pt x="237" y="781"/>
                  </a:lnTo>
                  <a:lnTo>
                    <a:pt x="218" y="751"/>
                  </a:lnTo>
                  <a:lnTo>
                    <a:pt x="189" y="680"/>
                  </a:lnTo>
                  <a:lnTo>
                    <a:pt x="147" y="584"/>
                  </a:lnTo>
                  <a:lnTo>
                    <a:pt x="107" y="462"/>
                  </a:lnTo>
                  <a:lnTo>
                    <a:pt x="65" y="338"/>
                  </a:lnTo>
                  <a:lnTo>
                    <a:pt x="36" y="225"/>
                  </a:lnTo>
                  <a:lnTo>
                    <a:pt x="18" y="149"/>
                  </a:lnTo>
                  <a:lnTo>
                    <a:pt x="0" y="76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2"/>
            <p:cNvSpPr>
              <a:spLocks/>
            </p:cNvSpPr>
            <p:nvPr/>
          </p:nvSpPr>
          <p:spPr bwMode="auto">
            <a:xfrm>
              <a:off x="4874" y="3103"/>
              <a:ext cx="123" cy="443"/>
            </a:xfrm>
            <a:custGeom>
              <a:avLst/>
              <a:gdLst>
                <a:gd name="T0" fmla="*/ 73 w 244"/>
                <a:gd name="T1" fmla="*/ 175 h 886"/>
                <a:gd name="T2" fmla="*/ 96 w 244"/>
                <a:gd name="T3" fmla="*/ 43 h 886"/>
                <a:gd name="T4" fmla="*/ 144 w 244"/>
                <a:gd name="T5" fmla="*/ 0 h 886"/>
                <a:gd name="T6" fmla="*/ 181 w 244"/>
                <a:gd name="T7" fmla="*/ 35 h 886"/>
                <a:gd name="T8" fmla="*/ 199 w 244"/>
                <a:gd name="T9" fmla="*/ 70 h 886"/>
                <a:gd name="T10" fmla="*/ 172 w 244"/>
                <a:gd name="T11" fmla="*/ 131 h 886"/>
                <a:gd name="T12" fmla="*/ 151 w 244"/>
                <a:gd name="T13" fmla="*/ 228 h 886"/>
                <a:gd name="T14" fmla="*/ 142 w 244"/>
                <a:gd name="T15" fmla="*/ 327 h 886"/>
                <a:gd name="T16" fmla="*/ 133 w 244"/>
                <a:gd name="T17" fmla="*/ 430 h 886"/>
                <a:gd name="T18" fmla="*/ 144 w 244"/>
                <a:gd name="T19" fmla="*/ 503 h 886"/>
                <a:gd name="T20" fmla="*/ 169 w 244"/>
                <a:gd name="T21" fmla="*/ 597 h 886"/>
                <a:gd name="T22" fmla="*/ 196 w 244"/>
                <a:gd name="T23" fmla="*/ 678 h 886"/>
                <a:gd name="T24" fmla="*/ 223 w 244"/>
                <a:gd name="T25" fmla="*/ 766 h 886"/>
                <a:gd name="T26" fmla="*/ 236 w 244"/>
                <a:gd name="T27" fmla="*/ 798 h 886"/>
                <a:gd name="T28" fmla="*/ 244 w 244"/>
                <a:gd name="T29" fmla="*/ 819 h 886"/>
                <a:gd name="T30" fmla="*/ 236 w 244"/>
                <a:gd name="T31" fmla="*/ 851 h 886"/>
                <a:gd name="T32" fmla="*/ 217 w 244"/>
                <a:gd name="T33" fmla="*/ 862 h 886"/>
                <a:gd name="T34" fmla="*/ 160 w 244"/>
                <a:gd name="T35" fmla="*/ 854 h 886"/>
                <a:gd name="T36" fmla="*/ 90 w 244"/>
                <a:gd name="T37" fmla="*/ 862 h 886"/>
                <a:gd name="T38" fmla="*/ 54 w 244"/>
                <a:gd name="T39" fmla="*/ 880 h 886"/>
                <a:gd name="T40" fmla="*/ 18 w 244"/>
                <a:gd name="T41" fmla="*/ 886 h 886"/>
                <a:gd name="T42" fmla="*/ 0 w 244"/>
                <a:gd name="T43" fmla="*/ 862 h 886"/>
                <a:gd name="T44" fmla="*/ 52 w 244"/>
                <a:gd name="T45" fmla="*/ 807 h 886"/>
                <a:gd name="T46" fmla="*/ 100 w 244"/>
                <a:gd name="T47" fmla="*/ 801 h 886"/>
                <a:gd name="T48" fmla="*/ 163 w 244"/>
                <a:gd name="T49" fmla="*/ 801 h 886"/>
                <a:gd name="T50" fmla="*/ 188 w 244"/>
                <a:gd name="T51" fmla="*/ 801 h 886"/>
                <a:gd name="T52" fmla="*/ 190 w 244"/>
                <a:gd name="T53" fmla="*/ 772 h 886"/>
                <a:gd name="T54" fmla="*/ 169 w 244"/>
                <a:gd name="T55" fmla="*/ 710 h 886"/>
                <a:gd name="T56" fmla="*/ 117 w 244"/>
                <a:gd name="T57" fmla="*/ 597 h 886"/>
                <a:gd name="T58" fmla="*/ 87 w 244"/>
                <a:gd name="T59" fmla="*/ 503 h 886"/>
                <a:gd name="T60" fmla="*/ 73 w 244"/>
                <a:gd name="T61" fmla="*/ 406 h 886"/>
                <a:gd name="T62" fmla="*/ 63 w 244"/>
                <a:gd name="T63" fmla="*/ 319 h 886"/>
                <a:gd name="T64" fmla="*/ 63 w 244"/>
                <a:gd name="T65" fmla="*/ 237 h 886"/>
                <a:gd name="T66" fmla="*/ 73 w 244"/>
                <a:gd name="T67" fmla="*/ 175 h 8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4"/>
                <a:gd name="T103" fmla="*/ 0 h 886"/>
                <a:gd name="T104" fmla="*/ 244 w 244"/>
                <a:gd name="T105" fmla="*/ 886 h 8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4" h="886">
                  <a:moveTo>
                    <a:pt x="73" y="175"/>
                  </a:moveTo>
                  <a:lnTo>
                    <a:pt x="96" y="43"/>
                  </a:lnTo>
                  <a:lnTo>
                    <a:pt x="144" y="0"/>
                  </a:lnTo>
                  <a:lnTo>
                    <a:pt x="181" y="35"/>
                  </a:lnTo>
                  <a:lnTo>
                    <a:pt x="199" y="70"/>
                  </a:lnTo>
                  <a:lnTo>
                    <a:pt x="172" y="131"/>
                  </a:lnTo>
                  <a:lnTo>
                    <a:pt x="151" y="228"/>
                  </a:lnTo>
                  <a:lnTo>
                    <a:pt x="142" y="327"/>
                  </a:lnTo>
                  <a:lnTo>
                    <a:pt x="133" y="430"/>
                  </a:lnTo>
                  <a:lnTo>
                    <a:pt x="144" y="503"/>
                  </a:lnTo>
                  <a:lnTo>
                    <a:pt x="169" y="597"/>
                  </a:lnTo>
                  <a:lnTo>
                    <a:pt x="196" y="678"/>
                  </a:lnTo>
                  <a:lnTo>
                    <a:pt x="223" y="766"/>
                  </a:lnTo>
                  <a:lnTo>
                    <a:pt x="236" y="798"/>
                  </a:lnTo>
                  <a:lnTo>
                    <a:pt x="244" y="819"/>
                  </a:lnTo>
                  <a:lnTo>
                    <a:pt x="236" y="851"/>
                  </a:lnTo>
                  <a:lnTo>
                    <a:pt x="217" y="862"/>
                  </a:lnTo>
                  <a:lnTo>
                    <a:pt x="160" y="854"/>
                  </a:lnTo>
                  <a:lnTo>
                    <a:pt x="90" y="862"/>
                  </a:lnTo>
                  <a:lnTo>
                    <a:pt x="54" y="880"/>
                  </a:lnTo>
                  <a:lnTo>
                    <a:pt x="18" y="886"/>
                  </a:lnTo>
                  <a:lnTo>
                    <a:pt x="0" y="862"/>
                  </a:lnTo>
                  <a:lnTo>
                    <a:pt x="52" y="807"/>
                  </a:lnTo>
                  <a:lnTo>
                    <a:pt x="100" y="801"/>
                  </a:lnTo>
                  <a:lnTo>
                    <a:pt x="163" y="801"/>
                  </a:lnTo>
                  <a:lnTo>
                    <a:pt x="188" y="801"/>
                  </a:lnTo>
                  <a:lnTo>
                    <a:pt x="190" y="772"/>
                  </a:lnTo>
                  <a:lnTo>
                    <a:pt x="169" y="710"/>
                  </a:lnTo>
                  <a:lnTo>
                    <a:pt x="117" y="597"/>
                  </a:lnTo>
                  <a:lnTo>
                    <a:pt x="87" y="503"/>
                  </a:lnTo>
                  <a:lnTo>
                    <a:pt x="73" y="406"/>
                  </a:lnTo>
                  <a:lnTo>
                    <a:pt x="63" y="319"/>
                  </a:lnTo>
                  <a:lnTo>
                    <a:pt x="63" y="237"/>
                  </a:lnTo>
                  <a:lnTo>
                    <a:pt x="73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37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eaLnBrk="1" hangingPunct="1">
              <a:defRPr/>
            </a:pPr>
            <a:r>
              <a:rPr lang="en-US" sz="2400" dirty="0" smtClean="0"/>
              <a:t>CDP </a:t>
            </a:r>
            <a:r>
              <a:rPr lang="en-US" sz="2400" i="1" dirty="0" smtClean="0"/>
              <a:t>– </a:t>
            </a:r>
            <a:r>
              <a:rPr lang="en-US" sz="2400" i="1" dirty="0" err="1" smtClean="0"/>
              <a:t>Crew&amp;Fleet</a:t>
            </a:r>
            <a:r>
              <a:rPr lang="en-US" sz="2400" i="1" dirty="0" smtClean="0"/>
              <a:t> Development Partners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772" y="1177702"/>
            <a:ext cx="5688404" cy="5013548"/>
          </a:xfrm>
        </p:spPr>
        <p:txBody>
          <a:bodyPr/>
          <a:lstStyle/>
          <a:p>
            <a:pPr marL="355600" indent="-355600">
              <a:buFont typeface="Arial" pitchFamily="34" charset="0"/>
              <a:buChar char="•"/>
            </a:pPr>
            <a:r>
              <a:rPr lang="en-US" b="0" dirty="0"/>
              <a:t>CDP occurs every spring in </a:t>
            </a:r>
            <a:r>
              <a:rPr lang="en-US" b="0" dirty="0" err="1"/>
              <a:t>Göteborg</a:t>
            </a:r>
            <a:endParaRPr lang="en-US" b="0" dirty="0"/>
          </a:p>
          <a:p>
            <a:pPr marL="355600" indent="-355600">
              <a:buFont typeface="Arial" pitchFamily="34" charset="0"/>
              <a:buChar char="•"/>
            </a:pPr>
            <a:endParaRPr lang="en-US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b="0" dirty="0"/>
              <a:t>Opportunity for customers to influence &amp; prioritize future core development </a:t>
            </a:r>
          </a:p>
          <a:p>
            <a:pPr marL="355600" indent="-355600">
              <a:buFont typeface="Arial" pitchFamily="34" charset="0"/>
              <a:buChar char="•"/>
            </a:pPr>
            <a:endParaRPr lang="en-US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b="0" dirty="0"/>
              <a:t>The discussions / topics cover short and long term </a:t>
            </a:r>
            <a:r>
              <a:rPr lang="en-US" b="0" dirty="0" smtClean="0"/>
              <a:t>strategies</a:t>
            </a:r>
            <a:endParaRPr lang="en-US" b="0" dirty="0"/>
          </a:p>
          <a:p>
            <a:pPr marL="355600" indent="-355600">
              <a:buFont typeface="Arial" pitchFamily="34" charset="0"/>
              <a:buChar char="•"/>
            </a:pPr>
            <a:endParaRPr lang="en-US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b="0" dirty="0"/>
              <a:t>One of the best side effects to CDP is the networking with other Airlines and the sharing of ideas</a:t>
            </a:r>
            <a:r>
              <a:rPr lang="en-US" b="0" dirty="0" smtClean="0"/>
              <a:t>!</a:t>
            </a:r>
            <a:endParaRPr lang="en-US" b="0" dirty="0"/>
          </a:p>
        </p:txBody>
      </p:sp>
      <p:grpSp>
        <p:nvGrpSpPr>
          <p:cNvPr id="6" name="Group 64"/>
          <p:cNvGrpSpPr>
            <a:grpSpLocks/>
          </p:cNvGrpSpPr>
          <p:nvPr/>
        </p:nvGrpSpPr>
        <p:grpSpPr bwMode="auto">
          <a:xfrm>
            <a:off x="6421438" y="4475163"/>
            <a:ext cx="2454275" cy="1400175"/>
            <a:chOff x="4045" y="2819"/>
            <a:chExt cx="1546" cy="882"/>
          </a:xfrm>
        </p:grpSpPr>
        <p:sp>
          <p:nvSpPr>
            <p:cNvPr id="7" name="AutoShape 15"/>
            <p:cNvSpPr>
              <a:spLocks noChangeAspect="1" noChangeArrowheads="1" noTextEdit="1"/>
            </p:cNvSpPr>
            <p:nvPr/>
          </p:nvSpPr>
          <p:spPr bwMode="auto">
            <a:xfrm>
              <a:off x="4045" y="2819"/>
              <a:ext cx="1546" cy="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4045" y="3122"/>
              <a:ext cx="1545" cy="578"/>
              <a:chOff x="114" y="3540"/>
              <a:chExt cx="1545" cy="578"/>
            </a:xfrm>
          </p:grpSpPr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120" y="3550"/>
                <a:ext cx="1531" cy="559"/>
              </a:xfrm>
              <a:custGeom>
                <a:avLst/>
                <a:gdLst>
                  <a:gd name="T0" fmla="*/ 0 w 3061"/>
                  <a:gd name="T1" fmla="*/ 545 h 1118"/>
                  <a:gd name="T2" fmla="*/ 4 w 3061"/>
                  <a:gd name="T3" fmla="*/ 396 h 1118"/>
                  <a:gd name="T4" fmla="*/ 4 w 3061"/>
                  <a:gd name="T5" fmla="*/ 389 h 1118"/>
                  <a:gd name="T6" fmla="*/ 19 w 3061"/>
                  <a:gd name="T7" fmla="*/ 281 h 1118"/>
                  <a:gd name="T8" fmla="*/ 52 w 3061"/>
                  <a:gd name="T9" fmla="*/ 206 h 1118"/>
                  <a:gd name="T10" fmla="*/ 91 w 3061"/>
                  <a:gd name="T11" fmla="*/ 180 h 1118"/>
                  <a:gd name="T12" fmla="*/ 177 w 3061"/>
                  <a:gd name="T13" fmla="*/ 169 h 1118"/>
                  <a:gd name="T14" fmla="*/ 435 w 3061"/>
                  <a:gd name="T15" fmla="*/ 154 h 1118"/>
                  <a:gd name="T16" fmla="*/ 846 w 3061"/>
                  <a:gd name="T17" fmla="*/ 136 h 1118"/>
                  <a:gd name="T18" fmla="*/ 1138 w 3061"/>
                  <a:gd name="T19" fmla="*/ 128 h 1118"/>
                  <a:gd name="T20" fmla="*/ 1529 w 3061"/>
                  <a:gd name="T21" fmla="*/ 91 h 1118"/>
                  <a:gd name="T22" fmla="*/ 1908 w 3061"/>
                  <a:gd name="T23" fmla="*/ 56 h 1118"/>
                  <a:gd name="T24" fmla="*/ 2312 w 3061"/>
                  <a:gd name="T25" fmla="*/ 11 h 1118"/>
                  <a:gd name="T26" fmla="*/ 2526 w 3061"/>
                  <a:gd name="T27" fmla="*/ 0 h 1118"/>
                  <a:gd name="T28" fmla="*/ 2570 w 3061"/>
                  <a:gd name="T29" fmla="*/ 9 h 1118"/>
                  <a:gd name="T30" fmla="*/ 2743 w 3061"/>
                  <a:gd name="T31" fmla="*/ 65 h 1118"/>
                  <a:gd name="T32" fmla="*/ 2952 w 3061"/>
                  <a:gd name="T33" fmla="*/ 143 h 1118"/>
                  <a:gd name="T34" fmla="*/ 3045 w 3061"/>
                  <a:gd name="T35" fmla="*/ 199 h 1118"/>
                  <a:gd name="T36" fmla="*/ 3061 w 3061"/>
                  <a:gd name="T37" fmla="*/ 225 h 1118"/>
                  <a:gd name="T38" fmla="*/ 3058 w 3061"/>
                  <a:gd name="T39" fmla="*/ 283 h 1118"/>
                  <a:gd name="T40" fmla="*/ 3037 w 3061"/>
                  <a:gd name="T41" fmla="*/ 379 h 1118"/>
                  <a:gd name="T42" fmla="*/ 3030 w 3061"/>
                  <a:gd name="T43" fmla="*/ 459 h 1118"/>
                  <a:gd name="T44" fmla="*/ 3032 w 3061"/>
                  <a:gd name="T45" fmla="*/ 610 h 1118"/>
                  <a:gd name="T46" fmla="*/ 3032 w 3061"/>
                  <a:gd name="T47" fmla="*/ 617 h 1118"/>
                  <a:gd name="T48" fmla="*/ 3048 w 3061"/>
                  <a:gd name="T49" fmla="*/ 781 h 1118"/>
                  <a:gd name="T50" fmla="*/ 3037 w 3061"/>
                  <a:gd name="T51" fmla="*/ 805 h 1118"/>
                  <a:gd name="T52" fmla="*/ 3020 w 3061"/>
                  <a:gd name="T53" fmla="*/ 820 h 1118"/>
                  <a:gd name="T54" fmla="*/ 2924 w 3061"/>
                  <a:gd name="T55" fmla="*/ 829 h 1118"/>
                  <a:gd name="T56" fmla="*/ 2613 w 3061"/>
                  <a:gd name="T57" fmla="*/ 885 h 1118"/>
                  <a:gd name="T58" fmla="*/ 2379 w 3061"/>
                  <a:gd name="T59" fmla="*/ 941 h 1118"/>
                  <a:gd name="T60" fmla="*/ 2373 w 3061"/>
                  <a:gd name="T61" fmla="*/ 943 h 1118"/>
                  <a:gd name="T62" fmla="*/ 2137 w 3061"/>
                  <a:gd name="T63" fmla="*/ 997 h 1118"/>
                  <a:gd name="T64" fmla="*/ 1908 w 3061"/>
                  <a:gd name="T65" fmla="*/ 1019 h 1118"/>
                  <a:gd name="T66" fmla="*/ 1404 w 3061"/>
                  <a:gd name="T67" fmla="*/ 1049 h 1118"/>
                  <a:gd name="T68" fmla="*/ 980 w 3061"/>
                  <a:gd name="T69" fmla="*/ 1075 h 1118"/>
                  <a:gd name="T70" fmla="*/ 971 w 3061"/>
                  <a:gd name="T71" fmla="*/ 1082 h 1118"/>
                  <a:gd name="T72" fmla="*/ 800 w 3061"/>
                  <a:gd name="T73" fmla="*/ 1084 h 1118"/>
                  <a:gd name="T74" fmla="*/ 391 w 3061"/>
                  <a:gd name="T75" fmla="*/ 1118 h 1118"/>
                  <a:gd name="T76" fmla="*/ 355 w 3061"/>
                  <a:gd name="T77" fmla="*/ 1110 h 1118"/>
                  <a:gd name="T78" fmla="*/ 296 w 3061"/>
                  <a:gd name="T79" fmla="*/ 1067 h 1118"/>
                  <a:gd name="T80" fmla="*/ 257 w 3061"/>
                  <a:gd name="T81" fmla="*/ 1025 h 1118"/>
                  <a:gd name="T82" fmla="*/ 242 w 3061"/>
                  <a:gd name="T83" fmla="*/ 974 h 1118"/>
                  <a:gd name="T84" fmla="*/ 231 w 3061"/>
                  <a:gd name="T85" fmla="*/ 913 h 1118"/>
                  <a:gd name="T86" fmla="*/ 199 w 3061"/>
                  <a:gd name="T87" fmla="*/ 870 h 1118"/>
                  <a:gd name="T88" fmla="*/ 82 w 3061"/>
                  <a:gd name="T89" fmla="*/ 679 h 1118"/>
                  <a:gd name="T90" fmla="*/ 17 w 3061"/>
                  <a:gd name="T91" fmla="*/ 588 h 1118"/>
                  <a:gd name="T92" fmla="*/ 0 w 3061"/>
                  <a:gd name="T93" fmla="*/ 545 h 1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061"/>
                  <a:gd name="T142" fmla="*/ 0 h 1118"/>
                  <a:gd name="T143" fmla="*/ 3061 w 3061"/>
                  <a:gd name="T144" fmla="*/ 1118 h 1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061" h="1118">
                    <a:moveTo>
                      <a:pt x="0" y="545"/>
                    </a:moveTo>
                    <a:lnTo>
                      <a:pt x="4" y="396"/>
                    </a:lnTo>
                    <a:lnTo>
                      <a:pt x="4" y="389"/>
                    </a:lnTo>
                    <a:lnTo>
                      <a:pt x="19" y="281"/>
                    </a:lnTo>
                    <a:lnTo>
                      <a:pt x="52" y="206"/>
                    </a:lnTo>
                    <a:lnTo>
                      <a:pt x="91" y="180"/>
                    </a:lnTo>
                    <a:lnTo>
                      <a:pt x="177" y="169"/>
                    </a:lnTo>
                    <a:lnTo>
                      <a:pt x="435" y="154"/>
                    </a:lnTo>
                    <a:lnTo>
                      <a:pt x="846" y="136"/>
                    </a:lnTo>
                    <a:lnTo>
                      <a:pt x="1138" y="128"/>
                    </a:lnTo>
                    <a:lnTo>
                      <a:pt x="1529" y="91"/>
                    </a:lnTo>
                    <a:lnTo>
                      <a:pt x="1908" y="56"/>
                    </a:lnTo>
                    <a:lnTo>
                      <a:pt x="2312" y="11"/>
                    </a:lnTo>
                    <a:lnTo>
                      <a:pt x="2526" y="0"/>
                    </a:lnTo>
                    <a:lnTo>
                      <a:pt x="2570" y="9"/>
                    </a:lnTo>
                    <a:lnTo>
                      <a:pt x="2743" y="65"/>
                    </a:lnTo>
                    <a:lnTo>
                      <a:pt x="2952" y="143"/>
                    </a:lnTo>
                    <a:lnTo>
                      <a:pt x="3045" y="199"/>
                    </a:lnTo>
                    <a:lnTo>
                      <a:pt x="3061" y="225"/>
                    </a:lnTo>
                    <a:lnTo>
                      <a:pt x="3058" y="283"/>
                    </a:lnTo>
                    <a:lnTo>
                      <a:pt x="3037" y="379"/>
                    </a:lnTo>
                    <a:lnTo>
                      <a:pt x="3030" y="459"/>
                    </a:lnTo>
                    <a:lnTo>
                      <a:pt x="3032" y="610"/>
                    </a:lnTo>
                    <a:lnTo>
                      <a:pt x="3032" y="617"/>
                    </a:lnTo>
                    <a:lnTo>
                      <a:pt x="3048" y="781"/>
                    </a:lnTo>
                    <a:lnTo>
                      <a:pt x="3037" y="805"/>
                    </a:lnTo>
                    <a:lnTo>
                      <a:pt x="3020" y="820"/>
                    </a:lnTo>
                    <a:lnTo>
                      <a:pt x="2924" y="829"/>
                    </a:lnTo>
                    <a:lnTo>
                      <a:pt x="2613" y="885"/>
                    </a:lnTo>
                    <a:lnTo>
                      <a:pt x="2379" y="941"/>
                    </a:lnTo>
                    <a:lnTo>
                      <a:pt x="2373" y="943"/>
                    </a:lnTo>
                    <a:lnTo>
                      <a:pt x="2137" y="997"/>
                    </a:lnTo>
                    <a:lnTo>
                      <a:pt x="1908" y="1019"/>
                    </a:lnTo>
                    <a:lnTo>
                      <a:pt x="1404" y="1049"/>
                    </a:lnTo>
                    <a:lnTo>
                      <a:pt x="980" y="1075"/>
                    </a:lnTo>
                    <a:lnTo>
                      <a:pt x="971" y="1082"/>
                    </a:lnTo>
                    <a:lnTo>
                      <a:pt x="800" y="1084"/>
                    </a:lnTo>
                    <a:lnTo>
                      <a:pt x="391" y="1118"/>
                    </a:lnTo>
                    <a:lnTo>
                      <a:pt x="355" y="1110"/>
                    </a:lnTo>
                    <a:lnTo>
                      <a:pt x="296" y="1067"/>
                    </a:lnTo>
                    <a:lnTo>
                      <a:pt x="257" y="1025"/>
                    </a:lnTo>
                    <a:lnTo>
                      <a:pt x="242" y="974"/>
                    </a:lnTo>
                    <a:lnTo>
                      <a:pt x="231" y="913"/>
                    </a:lnTo>
                    <a:lnTo>
                      <a:pt x="199" y="870"/>
                    </a:lnTo>
                    <a:lnTo>
                      <a:pt x="82" y="679"/>
                    </a:lnTo>
                    <a:lnTo>
                      <a:pt x="17" y="588"/>
                    </a:lnTo>
                    <a:lnTo>
                      <a:pt x="0" y="545"/>
                    </a:lnTo>
                    <a:close/>
                  </a:path>
                </a:pathLst>
              </a:custGeom>
              <a:solidFill>
                <a:srgbClr val="99CC00">
                  <a:alpha val="70195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20"/>
              <p:cNvGrpSpPr>
                <a:grpSpLocks/>
              </p:cNvGrpSpPr>
              <p:nvPr/>
            </p:nvGrpSpPr>
            <p:grpSpPr bwMode="auto">
              <a:xfrm>
                <a:off x="114" y="3540"/>
                <a:ext cx="1545" cy="578"/>
                <a:chOff x="114" y="3540"/>
                <a:chExt cx="1545" cy="578"/>
              </a:xfrm>
            </p:grpSpPr>
            <p:sp>
              <p:nvSpPr>
                <p:cNvPr id="36" name="Freeform 18"/>
                <p:cNvSpPr>
                  <a:spLocks/>
                </p:cNvSpPr>
                <p:nvPr/>
              </p:nvSpPr>
              <p:spPr bwMode="auto">
                <a:xfrm>
                  <a:off x="114" y="3540"/>
                  <a:ext cx="1545" cy="483"/>
                </a:xfrm>
                <a:custGeom>
                  <a:avLst/>
                  <a:gdLst>
                    <a:gd name="T0" fmla="*/ 941 w 3091"/>
                    <a:gd name="T1" fmla="*/ 140 h 967"/>
                    <a:gd name="T2" fmla="*/ 433 w 3091"/>
                    <a:gd name="T3" fmla="*/ 160 h 967"/>
                    <a:gd name="T4" fmla="*/ 227 w 3091"/>
                    <a:gd name="T5" fmla="*/ 171 h 967"/>
                    <a:gd name="T6" fmla="*/ 71 w 3091"/>
                    <a:gd name="T7" fmla="*/ 190 h 967"/>
                    <a:gd name="T8" fmla="*/ 28 w 3091"/>
                    <a:gd name="T9" fmla="*/ 257 h 967"/>
                    <a:gd name="T10" fmla="*/ 0 w 3091"/>
                    <a:gd name="T11" fmla="*/ 497 h 967"/>
                    <a:gd name="T12" fmla="*/ 9 w 3091"/>
                    <a:gd name="T13" fmla="*/ 590 h 967"/>
                    <a:gd name="T14" fmla="*/ 24 w 3091"/>
                    <a:gd name="T15" fmla="*/ 627 h 967"/>
                    <a:gd name="T16" fmla="*/ 158 w 3091"/>
                    <a:gd name="T17" fmla="*/ 832 h 967"/>
                    <a:gd name="T18" fmla="*/ 218 w 3091"/>
                    <a:gd name="T19" fmla="*/ 945 h 967"/>
                    <a:gd name="T20" fmla="*/ 253 w 3091"/>
                    <a:gd name="T21" fmla="*/ 954 h 967"/>
                    <a:gd name="T22" fmla="*/ 210 w 3091"/>
                    <a:gd name="T23" fmla="*/ 861 h 967"/>
                    <a:gd name="T24" fmla="*/ 106 w 3091"/>
                    <a:gd name="T25" fmla="*/ 688 h 967"/>
                    <a:gd name="T26" fmla="*/ 30 w 3091"/>
                    <a:gd name="T27" fmla="*/ 577 h 967"/>
                    <a:gd name="T28" fmla="*/ 37 w 3091"/>
                    <a:gd name="T29" fmla="*/ 441 h 967"/>
                    <a:gd name="T30" fmla="*/ 50 w 3091"/>
                    <a:gd name="T31" fmla="*/ 318 h 967"/>
                    <a:gd name="T32" fmla="*/ 71 w 3091"/>
                    <a:gd name="T33" fmla="*/ 266 h 967"/>
                    <a:gd name="T34" fmla="*/ 180 w 3091"/>
                    <a:gd name="T35" fmla="*/ 413 h 967"/>
                    <a:gd name="T36" fmla="*/ 270 w 3091"/>
                    <a:gd name="T37" fmla="*/ 556 h 967"/>
                    <a:gd name="T38" fmla="*/ 205 w 3091"/>
                    <a:gd name="T39" fmla="*/ 406 h 967"/>
                    <a:gd name="T40" fmla="*/ 119 w 3091"/>
                    <a:gd name="T41" fmla="*/ 233 h 967"/>
                    <a:gd name="T42" fmla="*/ 160 w 3091"/>
                    <a:gd name="T43" fmla="*/ 205 h 967"/>
                    <a:gd name="T44" fmla="*/ 433 w 3091"/>
                    <a:gd name="T45" fmla="*/ 188 h 967"/>
                    <a:gd name="T46" fmla="*/ 1079 w 3091"/>
                    <a:gd name="T47" fmla="*/ 164 h 967"/>
                    <a:gd name="T48" fmla="*/ 1839 w 3091"/>
                    <a:gd name="T49" fmla="*/ 101 h 967"/>
                    <a:gd name="T50" fmla="*/ 2449 w 3091"/>
                    <a:gd name="T51" fmla="*/ 36 h 967"/>
                    <a:gd name="T52" fmla="*/ 2585 w 3091"/>
                    <a:gd name="T53" fmla="*/ 47 h 967"/>
                    <a:gd name="T54" fmla="*/ 2821 w 3091"/>
                    <a:gd name="T55" fmla="*/ 127 h 967"/>
                    <a:gd name="T56" fmla="*/ 3039 w 3091"/>
                    <a:gd name="T57" fmla="*/ 225 h 967"/>
                    <a:gd name="T58" fmla="*/ 3052 w 3091"/>
                    <a:gd name="T59" fmla="*/ 285 h 967"/>
                    <a:gd name="T60" fmla="*/ 3030 w 3091"/>
                    <a:gd name="T61" fmla="*/ 506 h 967"/>
                    <a:gd name="T62" fmla="*/ 3035 w 3091"/>
                    <a:gd name="T63" fmla="*/ 750 h 967"/>
                    <a:gd name="T64" fmla="*/ 3063 w 3091"/>
                    <a:gd name="T65" fmla="*/ 776 h 967"/>
                    <a:gd name="T66" fmla="*/ 3074 w 3091"/>
                    <a:gd name="T67" fmla="*/ 685 h 967"/>
                    <a:gd name="T68" fmla="*/ 3065 w 3091"/>
                    <a:gd name="T69" fmla="*/ 527 h 967"/>
                    <a:gd name="T70" fmla="*/ 3078 w 3091"/>
                    <a:gd name="T71" fmla="*/ 328 h 967"/>
                    <a:gd name="T72" fmla="*/ 3089 w 3091"/>
                    <a:gd name="T73" fmla="*/ 227 h 967"/>
                    <a:gd name="T74" fmla="*/ 3041 w 3091"/>
                    <a:gd name="T75" fmla="*/ 186 h 967"/>
                    <a:gd name="T76" fmla="*/ 2875 w 3091"/>
                    <a:gd name="T77" fmla="*/ 114 h 967"/>
                    <a:gd name="T78" fmla="*/ 2635 w 3091"/>
                    <a:gd name="T79" fmla="*/ 32 h 967"/>
                    <a:gd name="T80" fmla="*/ 2546 w 3091"/>
                    <a:gd name="T81" fmla="*/ 2 h 967"/>
                    <a:gd name="T82" fmla="*/ 2429 w 3091"/>
                    <a:gd name="T83" fmla="*/ 8 h 967"/>
                    <a:gd name="T84" fmla="*/ 2234 w 3091"/>
                    <a:gd name="T85" fmla="*/ 23 h 967"/>
                    <a:gd name="T86" fmla="*/ 1629 w 3091"/>
                    <a:gd name="T87" fmla="*/ 88 h 967"/>
                    <a:gd name="T88" fmla="*/ 1140 w 3091"/>
                    <a:gd name="T89" fmla="*/ 136 h 967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091"/>
                    <a:gd name="T136" fmla="*/ 0 h 967"/>
                    <a:gd name="T137" fmla="*/ 3091 w 3091"/>
                    <a:gd name="T138" fmla="*/ 967 h 967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091" h="967">
                      <a:moveTo>
                        <a:pt x="1140" y="136"/>
                      </a:moveTo>
                      <a:lnTo>
                        <a:pt x="941" y="140"/>
                      </a:lnTo>
                      <a:lnTo>
                        <a:pt x="714" y="147"/>
                      </a:lnTo>
                      <a:lnTo>
                        <a:pt x="433" y="160"/>
                      </a:lnTo>
                      <a:lnTo>
                        <a:pt x="234" y="168"/>
                      </a:lnTo>
                      <a:lnTo>
                        <a:pt x="227" y="171"/>
                      </a:lnTo>
                      <a:lnTo>
                        <a:pt x="130" y="179"/>
                      </a:lnTo>
                      <a:lnTo>
                        <a:pt x="71" y="190"/>
                      </a:lnTo>
                      <a:lnTo>
                        <a:pt x="48" y="212"/>
                      </a:lnTo>
                      <a:lnTo>
                        <a:pt x="28" y="257"/>
                      </a:lnTo>
                      <a:lnTo>
                        <a:pt x="6" y="374"/>
                      </a:lnTo>
                      <a:lnTo>
                        <a:pt x="0" y="497"/>
                      </a:lnTo>
                      <a:lnTo>
                        <a:pt x="2" y="560"/>
                      </a:lnTo>
                      <a:lnTo>
                        <a:pt x="9" y="590"/>
                      </a:lnTo>
                      <a:lnTo>
                        <a:pt x="24" y="620"/>
                      </a:lnTo>
                      <a:lnTo>
                        <a:pt x="24" y="627"/>
                      </a:lnTo>
                      <a:lnTo>
                        <a:pt x="84" y="716"/>
                      </a:lnTo>
                      <a:lnTo>
                        <a:pt x="158" y="832"/>
                      </a:lnTo>
                      <a:lnTo>
                        <a:pt x="199" y="891"/>
                      </a:lnTo>
                      <a:lnTo>
                        <a:pt x="218" y="945"/>
                      </a:lnTo>
                      <a:lnTo>
                        <a:pt x="242" y="967"/>
                      </a:lnTo>
                      <a:lnTo>
                        <a:pt x="253" y="954"/>
                      </a:lnTo>
                      <a:lnTo>
                        <a:pt x="249" y="912"/>
                      </a:lnTo>
                      <a:lnTo>
                        <a:pt x="210" y="861"/>
                      </a:lnTo>
                      <a:lnTo>
                        <a:pt x="156" y="757"/>
                      </a:lnTo>
                      <a:lnTo>
                        <a:pt x="106" y="688"/>
                      </a:lnTo>
                      <a:lnTo>
                        <a:pt x="56" y="625"/>
                      </a:lnTo>
                      <a:lnTo>
                        <a:pt x="30" y="577"/>
                      </a:lnTo>
                      <a:lnTo>
                        <a:pt x="37" y="521"/>
                      </a:lnTo>
                      <a:lnTo>
                        <a:pt x="37" y="441"/>
                      </a:lnTo>
                      <a:lnTo>
                        <a:pt x="43" y="380"/>
                      </a:lnTo>
                      <a:lnTo>
                        <a:pt x="50" y="318"/>
                      </a:lnTo>
                      <a:lnTo>
                        <a:pt x="58" y="277"/>
                      </a:lnTo>
                      <a:lnTo>
                        <a:pt x="71" y="266"/>
                      </a:lnTo>
                      <a:lnTo>
                        <a:pt x="93" y="272"/>
                      </a:lnTo>
                      <a:lnTo>
                        <a:pt x="180" y="413"/>
                      </a:lnTo>
                      <a:lnTo>
                        <a:pt x="251" y="543"/>
                      </a:lnTo>
                      <a:lnTo>
                        <a:pt x="270" y="556"/>
                      </a:lnTo>
                      <a:lnTo>
                        <a:pt x="273" y="532"/>
                      </a:lnTo>
                      <a:lnTo>
                        <a:pt x="205" y="406"/>
                      </a:lnTo>
                      <a:lnTo>
                        <a:pt x="158" y="302"/>
                      </a:lnTo>
                      <a:lnTo>
                        <a:pt x="119" y="233"/>
                      </a:lnTo>
                      <a:lnTo>
                        <a:pt x="121" y="216"/>
                      </a:lnTo>
                      <a:lnTo>
                        <a:pt x="160" y="205"/>
                      </a:lnTo>
                      <a:lnTo>
                        <a:pt x="262" y="199"/>
                      </a:lnTo>
                      <a:lnTo>
                        <a:pt x="433" y="188"/>
                      </a:lnTo>
                      <a:lnTo>
                        <a:pt x="599" y="181"/>
                      </a:lnTo>
                      <a:lnTo>
                        <a:pt x="1079" y="164"/>
                      </a:lnTo>
                      <a:lnTo>
                        <a:pt x="1605" y="123"/>
                      </a:lnTo>
                      <a:lnTo>
                        <a:pt x="1839" y="101"/>
                      </a:lnTo>
                      <a:lnTo>
                        <a:pt x="2115" y="67"/>
                      </a:lnTo>
                      <a:lnTo>
                        <a:pt x="2449" y="36"/>
                      </a:lnTo>
                      <a:lnTo>
                        <a:pt x="2537" y="41"/>
                      </a:lnTo>
                      <a:lnTo>
                        <a:pt x="2585" y="47"/>
                      </a:lnTo>
                      <a:lnTo>
                        <a:pt x="2635" y="71"/>
                      </a:lnTo>
                      <a:lnTo>
                        <a:pt x="2821" y="127"/>
                      </a:lnTo>
                      <a:lnTo>
                        <a:pt x="2985" y="190"/>
                      </a:lnTo>
                      <a:lnTo>
                        <a:pt x="3039" y="225"/>
                      </a:lnTo>
                      <a:lnTo>
                        <a:pt x="3052" y="248"/>
                      </a:lnTo>
                      <a:lnTo>
                        <a:pt x="3052" y="285"/>
                      </a:lnTo>
                      <a:lnTo>
                        <a:pt x="3035" y="393"/>
                      </a:lnTo>
                      <a:lnTo>
                        <a:pt x="3030" y="506"/>
                      </a:lnTo>
                      <a:lnTo>
                        <a:pt x="3033" y="659"/>
                      </a:lnTo>
                      <a:lnTo>
                        <a:pt x="3035" y="750"/>
                      </a:lnTo>
                      <a:lnTo>
                        <a:pt x="3048" y="776"/>
                      </a:lnTo>
                      <a:lnTo>
                        <a:pt x="3063" y="776"/>
                      </a:lnTo>
                      <a:lnTo>
                        <a:pt x="3076" y="755"/>
                      </a:lnTo>
                      <a:lnTo>
                        <a:pt x="3074" y="685"/>
                      </a:lnTo>
                      <a:lnTo>
                        <a:pt x="3065" y="534"/>
                      </a:lnTo>
                      <a:lnTo>
                        <a:pt x="3065" y="527"/>
                      </a:lnTo>
                      <a:lnTo>
                        <a:pt x="3065" y="428"/>
                      </a:lnTo>
                      <a:lnTo>
                        <a:pt x="3078" y="328"/>
                      </a:lnTo>
                      <a:lnTo>
                        <a:pt x="3091" y="255"/>
                      </a:lnTo>
                      <a:lnTo>
                        <a:pt x="3089" y="227"/>
                      </a:lnTo>
                      <a:lnTo>
                        <a:pt x="3063" y="203"/>
                      </a:lnTo>
                      <a:lnTo>
                        <a:pt x="3041" y="186"/>
                      </a:lnTo>
                      <a:lnTo>
                        <a:pt x="2974" y="155"/>
                      </a:lnTo>
                      <a:lnTo>
                        <a:pt x="2875" y="114"/>
                      </a:lnTo>
                      <a:lnTo>
                        <a:pt x="2751" y="71"/>
                      </a:lnTo>
                      <a:lnTo>
                        <a:pt x="2635" y="32"/>
                      </a:lnTo>
                      <a:lnTo>
                        <a:pt x="2576" y="10"/>
                      </a:lnTo>
                      <a:lnTo>
                        <a:pt x="2546" y="2"/>
                      </a:lnTo>
                      <a:lnTo>
                        <a:pt x="2507" y="0"/>
                      </a:lnTo>
                      <a:lnTo>
                        <a:pt x="2429" y="8"/>
                      </a:lnTo>
                      <a:lnTo>
                        <a:pt x="2241" y="21"/>
                      </a:lnTo>
                      <a:lnTo>
                        <a:pt x="2234" y="23"/>
                      </a:lnTo>
                      <a:lnTo>
                        <a:pt x="1927" y="60"/>
                      </a:lnTo>
                      <a:lnTo>
                        <a:pt x="1629" y="88"/>
                      </a:lnTo>
                      <a:lnTo>
                        <a:pt x="1257" y="121"/>
                      </a:lnTo>
                      <a:lnTo>
                        <a:pt x="1140" y="136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19"/>
                <p:cNvSpPr>
                  <a:spLocks/>
                </p:cNvSpPr>
                <p:nvPr/>
              </p:nvSpPr>
              <p:spPr bwMode="auto">
                <a:xfrm>
                  <a:off x="234" y="3679"/>
                  <a:ext cx="1420" cy="439"/>
                </a:xfrm>
                <a:custGeom>
                  <a:avLst/>
                  <a:gdLst>
                    <a:gd name="T0" fmla="*/ 2840 w 2840"/>
                    <a:gd name="T1" fmla="*/ 499 h 878"/>
                    <a:gd name="T2" fmla="*/ 2831 w 2840"/>
                    <a:gd name="T3" fmla="*/ 564 h 878"/>
                    <a:gd name="T4" fmla="*/ 2799 w 2840"/>
                    <a:gd name="T5" fmla="*/ 579 h 878"/>
                    <a:gd name="T6" fmla="*/ 2725 w 2840"/>
                    <a:gd name="T7" fmla="*/ 588 h 878"/>
                    <a:gd name="T8" fmla="*/ 2557 w 2840"/>
                    <a:gd name="T9" fmla="*/ 610 h 878"/>
                    <a:gd name="T10" fmla="*/ 2403 w 2840"/>
                    <a:gd name="T11" fmla="*/ 640 h 878"/>
                    <a:gd name="T12" fmla="*/ 2144 w 2840"/>
                    <a:gd name="T13" fmla="*/ 709 h 878"/>
                    <a:gd name="T14" fmla="*/ 1947 w 2840"/>
                    <a:gd name="T15" fmla="*/ 752 h 878"/>
                    <a:gd name="T16" fmla="*/ 1670 w 2840"/>
                    <a:gd name="T17" fmla="*/ 774 h 878"/>
                    <a:gd name="T18" fmla="*/ 1177 w 2840"/>
                    <a:gd name="T19" fmla="*/ 802 h 878"/>
                    <a:gd name="T20" fmla="*/ 978 w 2840"/>
                    <a:gd name="T21" fmla="*/ 820 h 878"/>
                    <a:gd name="T22" fmla="*/ 489 w 2840"/>
                    <a:gd name="T23" fmla="*/ 845 h 878"/>
                    <a:gd name="T24" fmla="*/ 266 w 2840"/>
                    <a:gd name="T25" fmla="*/ 871 h 878"/>
                    <a:gd name="T26" fmla="*/ 160 w 2840"/>
                    <a:gd name="T27" fmla="*/ 878 h 878"/>
                    <a:gd name="T28" fmla="*/ 117 w 2840"/>
                    <a:gd name="T29" fmla="*/ 867 h 878"/>
                    <a:gd name="T30" fmla="*/ 35 w 2840"/>
                    <a:gd name="T31" fmla="*/ 802 h 878"/>
                    <a:gd name="T32" fmla="*/ 9 w 2840"/>
                    <a:gd name="T33" fmla="*/ 733 h 878"/>
                    <a:gd name="T34" fmla="*/ 0 w 2840"/>
                    <a:gd name="T35" fmla="*/ 618 h 878"/>
                    <a:gd name="T36" fmla="*/ 26 w 2840"/>
                    <a:gd name="T37" fmla="*/ 378 h 878"/>
                    <a:gd name="T38" fmla="*/ 9 w 2840"/>
                    <a:gd name="T39" fmla="*/ 244 h 878"/>
                    <a:gd name="T40" fmla="*/ 22 w 2840"/>
                    <a:gd name="T41" fmla="*/ 229 h 878"/>
                    <a:gd name="T42" fmla="*/ 76 w 2840"/>
                    <a:gd name="T43" fmla="*/ 264 h 878"/>
                    <a:gd name="T44" fmla="*/ 203 w 2840"/>
                    <a:gd name="T45" fmla="*/ 268 h 878"/>
                    <a:gd name="T46" fmla="*/ 558 w 2840"/>
                    <a:gd name="T47" fmla="*/ 248 h 878"/>
                    <a:gd name="T48" fmla="*/ 1291 w 2840"/>
                    <a:gd name="T49" fmla="*/ 186 h 878"/>
                    <a:gd name="T50" fmla="*/ 1854 w 2840"/>
                    <a:gd name="T51" fmla="*/ 106 h 878"/>
                    <a:gd name="T52" fmla="*/ 2401 w 2840"/>
                    <a:gd name="T53" fmla="*/ 4 h 878"/>
                    <a:gd name="T54" fmla="*/ 2433 w 2840"/>
                    <a:gd name="T55" fmla="*/ 6 h 878"/>
                    <a:gd name="T56" fmla="*/ 2334 w 2840"/>
                    <a:gd name="T57" fmla="*/ 45 h 878"/>
                    <a:gd name="T58" fmla="*/ 1953 w 2840"/>
                    <a:gd name="T59" fmla="*/ 114 h 878"/>
                    <a:gd name="T60" fmla="*/ 1508 w 2840"/>
                    <a:gd name="T61" fmla="*/ 186 h 878"/>
                    <a:gd name="T62" fmla="*/ 1151 w 2840"/>
                    <a:gd name="T63" fmla="*/ 227 h 878"/>
                    <a:gd name="T64" fmla="*/ 872 w 2840"/>
                    <a:gd name="T65" fmla="*/ 255 h 878"/>
                    <a:gd name="T66" fmla="*/ 361 w 2840"/>
                    <a:gd name="T67" fmla="*/ 285 h 878"/>
                    <a:gd name="T68" fmla="*/ 121 w 2840"/>
                    <a:gd name="T69" fmla="*/ 298 h 878"/>
                    <a:gd name="T70" fmla="*/ 65 w 2840"/>
                    <a:gd name="T71" fmla="*/ 333 h 878"/>
                    <a:gd name="T72" fmla="*/ 41 w 2840"/>
                    <a:gd name="T73" fmla="*/ 521 h 878"/>
                    <a:gd name="T74" fmla="*/ 33 w 2840"/>
                    <a:gd name="T75" fmla="*/ 685 h 878"/>
                    <a:gd name="T76" fmla="*/ 43 w 2840"/>
                    <a:gd name="T77" fmla="*/ 752 h 878"/>
                    <a:gd name="T78" fmla="*/ 91 w 2840"/>
                    <a:gd name="T79" fmla="*/ 809 h 878"/>
                    <a:gd name="T80" fmla="*/ 164 w 2840"/>
                    <a:gd name="T81" fmla="*/ 835 h 878"/>
                    <a:gd name="T82" fmla="*/ 415 w 2840"/>
                    <a:gd name="T83" fmla="*/ 824 h 878"/>
                    <a:gd name="T84" fmla="*/ 679 w 2840"/>
                    <a:gd name="T85" fmla="*/ 802 h 878"/>
                    <a:gd name="T86" fmla="*/ 984 w 2840"/>
                    <a:gd name="T87" fmla="*/ 778 h 878"/>
                    <a:gd name="T88" fmla="*/ 1387 w 2840"/>
                    <a:gd name="T89" fmla="*/ 757 h 878"/>
                    <a:gd name="T90" fmla="*/ 1821 w 2840"/>
                    <a:gd name="T91" fmla="*/ 735 h 878"/>
                    <a:gd name="T92" fmla="*/ 2113 w 2840"/>
                    <a:gd name="T93" fmla="*/ 681 h 878"/>
                    <a:gd name="T94" fmla="*/ 2488 w 2840"/>
                    <a:gd name="T95" fmla="*/ 590 h 878"/>
                    <a:gd name="T96" fmla="*/ 2788 w 2840"/>
                    <a:gd name="T97" fmla="*/ 538 h 878"/>
                    <a:gd name="T98" fmla="*/ 2799 w 2840"/>
                    <a:gd name="T99" fmla="*/ 469 h 878"/>
                    <a:gd name="T100" fmla="*/ 2831 w 2840"/>
                    <a:gd name="T101" fmla="*/ 454 h 87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840"/>
                    <a:gd name="T154" fmla="*/ 0 h 878"/>
                    <a:gd name="T155" fmla="*/ 2840 w 2840"/>
                    <a:gd name="T156" fmla="*/ 878 h 878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840" h="878">
                      <a:moveTo>
                        <a:pt x="2831" y="454"/>
                      </a:moveTo>
                      <a:lnTo>
                        <a:pt x="2840" y="499"/>
                      </a:lnTo>
                      <a:lnTo>
                        <a:pt x="2840" y="543"/>
                      </a:lnTo>
                      <a:lnTo>
                        <a:pt x="2831" y="564"/>
                      </a:lnTo>
                      <a:lnTo>
                        <a:pt x="2805" y="577"/>
                      </a:lnTo>
                      <a:lnTo>
                        <a:pt x="2799" y="579"/>
                      </a:lnTo>
                      <a:lnTo>
                        <a:pt x="2793" y="579"/>
                      </a:lnTo>
                      <a:lnTo>
                        <a:pt x="2725" y="588"/>
                      </a:lnTo>
                      <a:lnTo>
                        <a:pt x="2563" y="608"/>
                      </a:lnTo>
                      <a:lnTo>
                        <a:pt x="2557" y="610"/>
                      </a:lnTo>
                      <a:lnTo>
                        <a:pt x="2550" y="610"/>
                      </a:lnTo>
                      <a:lnTo>
                        <a:pt x="2403" y="640"/>
                      </a:lnTo>
                      <a:lnTo>
                        <a:pt x="2269" y="672"/>
                      </a:lnTo>
                      <a:lnTo>
                        <a:pt x="2144" y="709"/>
                      </a:lnTo>
                      <a:lnTo>
                        <a:pt x="2031" y="735"/>
                      </a:lnTo>
                      <a:lnTo>
                        <a:pt x="1947" y="752"/>
                      </a:lnTo>
                      <a:lnTo>
                        <a:pt x="1828" y="763"/>
                      </a:lnTo>
                      <a:lnTo>
                        <a:pt x="1670" y="774"/>
                      </a:lnTo>
                      <a:lnTo>
                        <a:pt x="1475" y="783"/>
                      </a:lnTo>
                      <a:lnTo>
                        <a:pt x="1177" y="802"/>
                      </a:lnTo>
                      <a:lnTo>
                        <a:pt x="991" y="815"/>
                      </a:lnTo>
                      <a:lnTo>
                        <a:pt x="978" y="820"/>
                      </a:lnTo>
                      <a:lnTo>
                        <a:pt x="761" y="832"/>
                      </a:lnTo>
                      <a:lnTo>
                        <a:pt x="489" y="845"/>
                      </a:lnTo>
                      <a:lnTo>
                        <a:pt x="273" y="867"/>
                      </a:lnTo>
                      <a:lnTo>
                        <a:pt x="266" y="871"/>
                      </a:lnTo>
                      <a:lnTo>
                        <a:pt x="167" y="878"/>
                      </a:lnTo>
                      <a:lnTo>
                        <a:pt x="160" y="878"/>
                      </a:lnTo>
                      <a:lnTo>
                        <a:pt x="123" y="865"/>
                      </a:lnTo>
                      <a:lnTo>
                        <a:pt x="117" y="867"/>
                      </a:lnTo>
                      <a:lnTo>
                        <a:pt x="69" y="835"/>
                      </a:lnTo>
                      <a:lnTo>
                        <a:pt x="35" y="802"/>
                      </a:lnTo>
                      <a:lnTo>
                        <a:pt x="17" y="765"/>
                      </a:lnTo>
                      <a:lnTo>
                        <a:pt x="9" y="733"/>
                      </a:lnTo>
                      <a:lnTo>
                        <a:pt x="4" y="670"/>
                      </a:lnTo>
                      <a:lnTo>
                        <a:pt x="0" y="618"/>
                      </a:lnTo>
                      <a:lnTo>
                        <a:pt x="4" y="553"/>
                      </a:lnTo>
                      <a:lnTo>
                        <a:pt x="26" y="378"/>
                      </a:lnTo>
                      <a:lnTo>
                        <a:pt x="37" y="303"/>
                      </a:lnTo>
                      <a:lnTo>
                        <a:pt x="9" y="244"/>
                      </a:lnTo>
                      <a:lnTo>
                        <a:pt x="7" y="218"/>
                      </a:lnTo>
                      <a:lnTo>
                        <a:pt x="22" y="229"/>
                      </a:lnTo>
                      <a:lnTo>
                        <a:pt x="50" y="253"/>
                      </a:lnTo>
                      <a:lnTo>
                        <a:pt x="76" y="264"/>
                      </a:lnTo>
                      <a:lnTo>
                        <a:pt x="108" y="272"/>
                      </a:lnTo>
                      <a:lnTo>
                        <a:pt x="203" y="268"/>
                      </a:lnTo>
                      <a:lnTo>
                        <a:pt x="357" y="261"/>
                      </a:lnTo>
                      <a:lnTo>
                        <a:pt x="558" y="248"/>
                      </a:lnTo>
                      <a:lnTo>
                        <a:pt x="1051" y="212"/>
                      </a:lnTo>
                      <a:lnTo>
                        <a:pt x="1291" y="186"/>
                      </a:lnTo>
                      <a:lnTo>
                        <a:pt x="1637" y="138"/>
                      </a:lnTo>
                      <a:lnTo>
                        <a:pt x="1854" y="106"/>
                      </a:lnTo>
                      <a:lnTo>
                        <a:pt x="2206" y="41"/>
                      </a:lnTo>
                      <a:lnTo>
                        <a:pt x="2401" y="4"/>
                      </a:lnTo>
                      <a:lnTo>
                        <a:pt x="2431" y="0"/>
                      </a:lnTo>
                      <a:lnTo>
                        <a:pt x="2433" y="6"/>
                      </a:lnTo>
                      <a:lnTo>
                        <a:pt x="2414" y="26"/>
                      </a:lnTo>
                      <a:lnTo>
                        <a:pt x="2334" y="45"/>
                      </a:lnTo>
                      <a:lnTo>
                        <a:pt x="2174" y="73"/>
                      </a:lnTo>
                      <a:lnTo>
                        <a:pt x="1953" y="114"/>
                      </a:lnTo>
                      <a:lnTo>
                        <a:pt x="1722" y="151"/>
                      </a:lnTo>
                      <a:lnTo>
                        <a:pt x="1508" y="186"/>
                      </a:lnTo>
                      <a:lnTo>
                        <a:pt x="1501" y="186"/>
                      </a:lnTo>
                      <a:lnTo>
                        <a:pt x="1151" y="227"/>
                      </a:lnTo>
                      <a:lnTo>
                        <a:pt x="878" y="253"/>
                      </a:lnTo>
                      <a:lnTo>
                        <a:pt x="872" y="255"/>
                      </a:lnTo>
                      <a:lnTo>
                        <a:pt x="591" y="272"/>
                      </a:lnTo>
                      <a:lnTo>
                        <a:pt x="361" y="285"/>
                      </a:lnTo>
                      <a:lnTo>
                        <a:pt x="353" y="287"/>
                      </a:lnTo>
                      <a:lnTo>
                        <a:pt x="121" y="298"/>
                      </a:lnTo>
                      <a:lnTo>
                        <a:pt x="80" y="309"/>
                      </a:lnTo>
                      <a:lnTo>
                        <a:pt x="65" y="333"/>
                      </a:lnTo>
                      <a:lnTo>
                        <a:pt x="52" y="413"/>
                      </a:lnTo>
                      <a:lnTo>
                        <a:pt x="41" y="521"/>
                      </a:lnTo>
                      <a:lnTo>
                        <a:pt x="26" y="610"/>
                      </a:lnTo>
                      <a:lnTo>
                        <a:pt x="33" y="685"/>
                      </a:lnTo>
                      <a:lnTo>
                        <a:pt x="33" y="692"/>
                      </a:lnTo>
                      <a:lnTo>
                        <a:pt x="43" y="752"/>
                      </a:lnTo>
                      <a:lnTo>
                        <a:pt x="65" y="781"/>
                      </a:lnTo>
                      <a:lnTo>
                        <a:pt x="91" y="809"/>
                      </a:lnTo>
                      <a:lnTo>
                        <a:pt x="126" y="826"/>
                      </a:lnTo>
                      <a:lnTo>
                        <a:pt x="164" y="835"/>
                      </a:lnTo>
                      <a:lnTo>
                        <a:pt x="303" y="839"/>
                      </a:lnTo>
                      <a:lnTo>
                        <a:pt x="415" y="824"/>
                      </a:lnTo>
                      <a:lnTo>
                        <a:pt x="519" y="817"/>
                      </a:lnTo>
                      <a:lnTo>
                        <a:pt x="679" y="802"/>
                      </a:lnTo>
                      <a:lnTo>
                        <a:pt x="852" y="791"/>
                      </a:lnTo>
                      <a:lnTo>
                        <a:pt x="984" y="778"/>
                      </a:lnTo>
                      <a:lnTo>
                        <a:pt x="1198" y="770"/>
                      </a:lnTo>
                      <a:lnTo>
                        <a:pt x="1387" y="757"/>
                      </a:lnTo>
                      <a:lnTo>
                        <a:pt x="1629" y="746"/>
                      </a:lnTo>
                      <a:lnTo>
                        <a:pt x="1821" y="735"/>
                      </a:lnTo>
                      <a:lnTo>
                        <a:pt x="1964" y="716"/>
                      </a:lnTo>
                      <a:lnTo>
                        <a:pt x="2113" y="681"/>
                      </a:lnTo>
                      <a:lnTo>
                        <a:pt x="2375" y="614"/>
                      </a:lnTo>
                      <a:lnTo>
                        <a:pt x="2488" y="590"/>
                      </a:lnTo>
                      <a:lnTo>
                        <a:pt x="2650" y="566"/>
                      </a:lnTo>
                      <a:lnTo>
                        <a:pt x="2788" y="538"/>
                      </a:lnTo>
                      <a:lnTo>
                        <a:pt x="2795" y="519"/>
                      </a:lnTo>
                      <a:lnTo>
                        <a:pt x="2799" y="469"/>
                      </a:lnTo>
                      <a:lnTo>
                        <a:pt x="2814" y="441"/>
                      </a:lnTo>
                      <a:lnTo>
                        <a:pt x="2831" y="454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4973" y="2819"/>
              <a:ext cx="160" cy="142"/>
            </a:xfrm>
            <a:custGeom>
              <a:avLst/>
              <a:gdLst>
                <a:gd name="T0" fmla="*/ 232 w 320"/>
                <a:gd name="T1" fmla="*/ 131 h 283"/>
                <a:gd name="T2" fmla="*/ 220 w 320"/>
                <a:gd name="T3" fmla="*/ 101 h 283"/>
                <a:gd name="T4" fmla="*/ 211 w 320"/>
                <a:gd name="T5" fmla="*/ 76 h 283"/>
                <a:gd name="T6" fmla="*/ 195 w 320"/>
                <a:gd name="T7" fmla="*/ 53 h 283"/>
                <a:gd name="T8" fmla="*/ 175 w 320"/>
                <a:gd name="T9" fmla="*/ 29 h 283"/>
                <a:gd name="T10" fmla="*/ 156 w 320"/>
                <a:gd name="T11" fmla="*/ 14 h 283"/>
                <a:gd name="T12" fmla="*/ 136 w 320"/>
                <a:gd name="T13" fmla="*/ 6 h 283"/>
                <a:gd name="T14" fmla="*/ 113 w 320"/>
                <a:gd name="T15" fmla="*/ 0 h 283"/>
                <a:gd name="T16" fmla="*/ 86 w 320"/>
                <a:gd name="T17" fmla="*/ 3 h 283"/>
                <a:gd name="T18" fmla="*/ 61 w 320"/>
                <a:gd name="T19" fmla="*/ 11 h 283"/>
                <a:gd name="T20" fmla="*/ 41 w 320"/>
                <a:gd name="T21" fmla="*/ 27 h 283"/>
                <a:gd name="T22" fmla="*/ 23 w 320"/>
                <a:gd name="T23" fmla="*/ 52 h 283"/>
                <a:gd name="T24" fmla="*/ 10 w 320"/>
                <a:gd name="T25" fmla="*/ 81 h 283"/>
                <a:gd name="T26" fmla="*/ 2 w 320"/>
                <a:gd name="T27" fmla="*/ 120 h 283"/>
                <a:gd name="T28" fmla="*/ 0 w 320"/>
                <a:gd name="T29" fmla="*/ 159 h 283"/>
                <a:gd name="T30" fmla="*/ 6 w 320"/>
                <a:gd name="T31" fmla="*/ 196 h 283"/>
                <a:gd name="T32" fmla="*/ 16 w 320"/>
                <a:gd name="T33" fmla="*/ 227 h 283"/>
                <a:gd name="T34" fmla="*/ 31 w 320"/>
                <a:gd name="T35" fmla="*/ 248 h 283"/>
                <a:gd name="T36" fmla="*/ 55 w 320"/>
                <a:gd name="T37" fmla="*/ 266 h 283"/>
                <a:gd name="T38" fmla="*/ 78 w 320"/>
                <a:gd name="T39" fmla="*/ 277 h 283"/>
                <a:gd name="T40" fmla="*/ 107 w 320"/>
                <a:gd name="T41" fmla="*/ 283 h 283"/>
                <a:gd name="T42" fmla="*/ 135 w 320"/>
                <a:gd name="T43" fmla="*/ 283 h 283"/>
                <a:gd name="T44" fmla="*/ 161 w 320"/>
                <a:gd name="T45" fmla="*/ 277 h 283"/>
                <a:gd name="T46" fmla="*/ 184 w 320"/>
                <a:gd name="T47" fmla="*/ 264 h 283"/>
                <a:gd name="T48" fmla="*/ 200 w 320"/>
                <a:gd name="T49" fmla="*/ 250 h 283"/>
                <a:gd name="T50" fmla="*/ 216 w 320"/>
                <a:gd name="T51" fmla="*/ 227 h 283"/>
                <a:gd name="T52" fmla="*/ 227 w 320"/>
                <a:gd name="T53" fmla="*/ 202 h 283"/>
                <a:gd name="T54" fmla="*/ 232 w 320"/>
                <a:gd name="T55" fmla="*/ 182 h 283"/>
                <a:gd name="T56" fmla="*/ 232 w 320"/>
                <a:gd name="T57" fmla="*/ 173 h 283"/>
                <a:gd name="T58" fmla="*/ 253 w 320"/>
                <a:gd name="T59" fmla="*/ 172 h 283"/>
                <a:gd name="T60" fmla="*/ 258 w 320"/>
                <a:gd name="T61" fmla="*/ 172 h 283"/>
                <a:gd name="T62" fmla="*/ 263 w 320"/>
                <a:gd name="T63" fmla="*/ 173 h 283"/>
                <a:gd name="T64" fmla="*/ 268 w 320"/>
                <a:gd name="T65" fmla="*/ 173 h 283"/>
                <a:gd name="T66" fmla="*/ 272 w 320"/>
                <a:gd name="T67" fmla="*/ 176 h 283"/>
                <a:gd name="T68" fmla="*/ 278 w 320"/>
                <a:gd name="T69" fmla="*/ 176 h 283"/>
                <a:gd name="T70" fmla="*/ 282 w 320"/>
                <a:gd name="T71" fmla="*/ 180 h 283"/>
                <a:gd name="T72" fmla="*/ 288 w 320"/>
                <a:gd name="T73" fmla="*/ 182 h 283"/>
                <a:gd name="T74" fmla="*/ 294 w 320"/>
                <a:gd name="T75" fmla="*/ 183 h 283"/>
                <a:gd name="T76" fmla="*/ 298 w 320"/>
                <a:gd name="T77" fmla="*/ 185 h 283"/>
                <a:gd name="T78" fmla="*/ 304 w 320"/>
                <a:gd name="T79" fmla="*/ 185 h 283"/>
                <a:gd name="T80" fmla="*/ 310 w 320"/>
                <a:gd name="T81" fmla="*/ 183 h 283"/>
                <a:gd name="T82" fmla="*/ 315 w 320"/>
                <a:gd name="T83" fmla="*/ 182 h 283"/>
                <a:gd name="T84" fmla="*/ 318 w 320"/>
                <a:gd name="T85" fmla="*/ 176 h 283"/>
                <a:gd name="T86" fmla="*/ 320 w 320"/>
                <a:gd name="T87" fmla="*/ 172 h 283"/>
                <a:gd name="T88" fmla="*/ 320 w 320"/>
                <a:gd name="T89" fmla="*/ 167 h 283"/>
                <a:gd name="T90" fmla="*/ 320 w 320"/>
                <a:gd name="T91" fmla="*/ 162 h 283"/>
                <a:gd name="T92" fmla="*/ 317 w 320"/>
                <a:gd name="T93" fmla="*/ 157 h 283"/>
                <a:gd name="T94" fmla="*/ 315 w 320"/>
                <a:gd name="T95" fmla="*/ 152 h 283"/>
                <a:gd name="T96" fmla="*/ 310 w 320"/>
                <a:gd name="T97" fmla="*/ 152 h 283"/>
                <a:gd name="T98" fmla="*/ 307 w 320"/>
                <a:gd name="T99" fmla="*/ 147 h 283"/>
                <a:gd name="T100" fmla="*/ 302 w 320"/>
                <a:gd name="T101" fmla="*/ 147 h 283"/>
                <a:gd name="T102" fmla="*/ 297 w 320"/>
                <a:gd name="T103" fmla="*/ 146 h 283"/>
                <a:gd name="T104" fmla="*/ 291 w 320"/>
                <a:gd name="T105" fmla="*/ 144 h 283"/>
                <a:gd name="T106" fmla="*/ 285 w 320"/>
                <a:gd name="T107" fmla="*/ 143 h 283"/>
                <a:gd name="T108" fmla="*/ 281 w 320"/>
                <a:gd name="T109" fmla="*/ 143 h 283"/>
                <a:gd name="T110" fmla="*/ 276 w 320"/>
                <a:gd name="T111" fmla="*/ 141 h 283"/>
                <a:gd name="T112" fmla="*/ 242 w 320"/>
                <a:gd name="T113" fmla="*/ 136 h 283"/>
                <a:gd name="T114" fmla="*/ 232 w 320"/>
                <a:gd name="T115" fmla="*/ 131 h 28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0"/>
                <a:gd name="T175" fmla="*/ 0 h 283"/>
                <a:gd name="T176" fmla="*/ 320 w 320"/>
                <a:gd name="T177" fmla="*/ 283 h 28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0" h="283">
                  <a:moveTo>
                    <a:pt x="232" y="131"/>
                  </a:moveTo>
                  <a:lnTo>
                    <a:pt x="220" y="101"/>
                  </a:lnTo>
                  <a:lnTo>
                    <a:pt x="211" y="76"/>
                  </a:lnTo>
                  <a:lnTo>
                    <a:pt x="195" y="53"/>
                  </a:lnTo>
                  <a:lnTo>
                    <a:pt x="175" y="29"/>
                  </a:lnTo>
                  <a:lnTo>
                    <a:pt x="156" y="14"/>
                  </a:lnTo>
                  <a:lnTo>
                    <a:pt x="136" y="6"/>
                  </a:lnTo>
                  <a:lnTo>
                    <a:pt x="113" y="0"/>
                  </a:lnTo>
                  <a:lnTo>
                    <a:pt x="86" y="3"/>
                  </a:lnTo>
                  <a:lnTo>
                    <a:pt x="61" y="11"/>
                  </a:lnTo>
                  <a:lnTo>
                    <a:pt x="41" y="27"/>
                  </a:lnTo>
                  <a:lnTo>
                    <a:pt x="23" y="52"/>
                  </a:lnTo>
                  <a:lnTo>
                    <a:pt x="10" y="81"/>
                  </a:lnTo>
                  <a:lnTo>
                    <a:pt x="2" y="120"/>
                  </a:lnTo>
                  <a:lnTo>
                    <a:pt x="0" y="159"/>
                  </a:lnTo>
                  <a:lnTo>
                    <a:pt x="6" y="196"/>
                  </a:lnTo>
                  <a:lnTo>
                    <a:pt x="16" y="227"/>
                  </a:lnTo>
                  <a:lnTo>
                    <a:pt x="31" y="248"/>
                  </a:lnTo>
                  <a:lnTo>
                    <a:pt x="55" y="266"/>
                  </a:lnTo>
                  <a:lnTo>
                    <a:pt x="78" y="277"/>
                  </a:lnTo>
                  <a:lnTo>
                    <a:pt x="107" y="283"/>
                  </a:lnTo>
                  <a:lnTo>
                    <a:pt x="135" y="283"/>
                  </a:lnTo>
                  <a:lnTo>
                    <a:pt x="161" y="277"/>
                  </a:lnTo>
                  <a:lnTo>
                    <a:pt x="184" y="264"/>
                  </a:lnTo>
                  <a:lnTo>
                    <a:pt x="200" y="250"/>
                  </a:lnTo>
                  <a:lnTo>
                    <a:pt x="216" y="227"/>
                  </a:lnTo>
                  <a:lnTo>
                    <a:pt x="227" y="202"/>
                  </a:lnTo>
                  <a:lnTo>
                    <a:pt x="232" y="182"/>
                  </a:lnTo>
                  <a:lnTo>
                    <a:pt x="232" y="173"/>
                  </a:lnTo>
                  <a:lnTo>
                    <a:pt x="253" y="172"/>
                  </a:lnTo>
                  <a:lnTo>
                    <a:pt x="258" y="172"/>
                  </a:lnTo>
                  <a:lnTo>
                    <a:pt x="263" y="173"/>
                  </a:lnTo>
                  <a:lnTo>
                    <a:pt x="268" y="173"/>
                  </a:lnTo>
                  <a:lnTo>
                    <a:pt x="272" y="176"/>
                  </a:lnTo>
                  <a:lnTo>
                    <a:pt x="278" y="176"/>
                  </a:lnTo>
                  <a:lnTo>
                    <a:pt x="282" y="180"/>
                  </a:lnTo>
                  <a:lnTo>
                    <a:pt x="288" y="182"/>
                  </a:lnTo>
                  <a:lnTo>
                    <a:pt x="294" y="183"/>
                  </a:lnTo>
                  <a:lnTo>
                    <a:pt x="298" y="185"/>
                  </a:lnTo>
                  <a:lnTo>
                    <a:pt x="304" y="185"/>
                  </a:lnTo>
                  <a:lnTo>
                    <a:pt x="310" y="183"/>
                  </a:lnTo>
                  <a:lnTo>
                    <a:pt x="315" y="182"/>
                  </a:lnTo>
                  <a:lnTo>
                    <a:pt x="318" y="176"/>
                  </a:lnTo>
                  <a:lnTo>
                    <a:pt x="320" y="172"/>
                  </a:lnTo>
                  <a:lnTo>
                    <a:pt x="320" y="167"/>
                  </a:lnTo>
                  <a:lnTo>
                    <a:pt x="320" y="162"/>
                  </a:lnTo>
                  <a:lnTo>
                    <a:pt x="317" y="157"/>
                  </a:lnTo>
                  <a:lnTo>
                    <a:pt x="315" y="152"/>
                  </a:lnTo>
                  <a:lnTo>
                    <a:pt x="310" y="152"/>
                  </a:lnTo>
                  <a:lnTo>
                    <a:pt x="307" y="147"/>
                  </a:lnTo>
                  <a:lnTo>
                    <a:pt x="302" y="147"/>
                  </a:lnTo>
                  <a:lnTo>
                    <a:pt x="297" y="146"/>
                  </a:lnTo>
                  <a:lnTo>
                    <a:pt x="291" y="144"/>
                  </a:lnTo>
                  <a:lnTo>
                    <a:pt x="285" y="143"/>
                  </a:lnTo>
                  <a:lnTo>
                    <a:pt x="281" y="143"/>
                  </a:lnTo>
                  <a:lnTo>
                    <a:pt x="276" y="141"/>
                  </a:lnTo>
                  <a:lnTo>
                    <a:pt x="242" y="136"/>
                  </a:lnTo>
                  <a:lnTo>
                    <a:pt x="232" y="1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/>
            </p:cNvSpPr>
            <p:nvPr/>
          </p:nvSpPr>
          <p:spPr bwMode="auto">
            <a:xfrm>
              <a:off x="5066" y="2961"/>
              <a:ext cx="95" cy="49"/>
            </a:xfrm>
            <a:custGeom>
              <a:avLst/>
              <a:gdLst>
                <a:gd name="T0" fmla="*/ 0 w 188"/>
                <a:gd name="T1" fmla="*/ 19 h 98"/>
                <a:gd name="T2" fmla="*/ 18 w 188"/>
                <a:gd name="T3" fmla="*/ 6 h 98"/>
                <a:gd name="T4" fmla="*/ 52 w 188"/>
                <a:gd name="T5" fmla="*/ 0 h 98"/>
                <a:gd name="T6" fmla="*/ 81 w 188"/>
                <a:gd name="T7" fmla="*/ 4 h 98"/>
                <a:gd name="T8" fmla="*/ 120 w 188"/>
                <a:gd name="T9" fmla="*/ 17 h 98"/>
                <a:gd name="T10" fmla="*/ 138 w 188"/>
                <a:gd name="T11" fmla="*/ 25 h 98"/>
                <a:gd name="T12" fmla="*/ 143 w 188"/>
                <a:gd name="T13" fmla="*/ 25 h 98"/>
                <a:gd name="T14" fmla="*/ 164 w 188"/>
                <a:gd name="T15" fmla="*/ 30 h 98"/>
                <a:gd name="T16" fmla="*/ 188 w 188"/>
                <a:gd name="T17" fmla="*/ 36 h 98"/>
                <a:gd name="T18" fmla="*/ 188 w 188"/>
                <a:gd name="T19" fmla="*/ 48 h 98"/>
                <a:gd name="T20" fmla="*/ 139 w 188"/>
                <a:gd name="T21" fmla="*/ 77 h 98"/>
                <a:gd name="T22" fmla="*/ 104 w 188"/>
                <a:gd name="T23" fmla="*/ 98 h 98"/>
                <a:gd name="T24" fmla="*/ 78 w 188"/>
                <a:gd name="T25" fmla="*/ 93 h 98"/>
                <a:gd name="T26" fmla="*/ 44 w 188"/>
                <a:gd name="T27" fmla="*/ 69 h 98"/>
                <a:gd name="T28" fmla="*/ 22 w 188"/>
                <a:gd name="T29" fmla="*/ 55 h 98"/>
                <a:gd name="T30" fmla="*/ 0 w 188"/>
                <a:gd name="T31" fmla="*/ 33 h 98"/>
                <a:gd name="T32" fmla="*/ 0 w 188"/>
                <a:gd name="T33" fmla="*/ 19 h 9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98"/>
                <a:gd name="T53" fmla="*/ 188 w 188"/>
                <a:gd name="T54" fmla="*/ 98 h 9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98">
                  <a:moveTo>
                    <a:pt x="0" y="19"/>
                  </a:moveTo>
                  <a:lnTo>
                    <a:pt x="18" y="6"/>
                  </a:lnTo>
                  <a:lnTo>
                    <a:pt x="52" y="0"/>
                  </a:lnTo>
                  <a:lnTo>
                    <a:pt x="81" y="4"/>
                  </a:lnTo>
                  <a:lnTo>
                    <a:pt x="120" y="17"/>
                  </a:lnTo>
                  <a:lnTo>
                    <a:pt x="138" y="25"/>
                  </a:lnTo>
                  <a:lnTo>
                    <a:pt x="143" y="25"/>
                  </a:lnTo>
                  <a:lnTo>
                    <a:pt x="164" y="30"/>
                  </a:lnTo>
                  <a:lnTo>
                    <a:pt x="188" y="36"/>
                  </a:lnTo>
                  <a:lnTo>
                    <a:pt x="188" y="48"/>
                  </a:lnTo>
                  <a:lnTo>
                    <a:pt x="139" y="77"/>
                  </a:lnTo>
                  <a:lnTo>
                    <a:pt x="104" y="98"/>
                  </a:lnTo>
                  <a:lnTo>
                    <a:pt x="78" y="93"/>
                  </a:lnTo>
                  <a:lnTo>
                    <a:pt x="44" y="69"/>
                  </a:lnTo>
                  <a:lnTo>
                    <a:pt x="22" y="55"/>
                  </a:lnTo>
                  <a:lnTo>
                    <a:pt x="0" y="3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6"/>
            <p:cNvGrpSpPr>
              <a:grpSpLocks/>
            </p:cNvGrpSpPr>
            <p:nvPr/>
          </p:nvGrpSpPr>
          <p:grpSpPr bwMode="auto">
            <a:xfrm>
              <a:off x="5013" y="2955"/>
              <a:ext cx="253" cy="257"/>
              <a:chOff x="1082" y="3373"/>
              <a:chExt cx="253" cy="257"/>
            </a:xfrm>
          </p:grpSpPr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1082" y="3373"/>
                <a:ext cx="253" cy="257"/>
              </a:xfrm>
              <a:custGeom>
                <a:avLst/>
                <a:gdLst>
                  <a:gd name="T0" fmla="*/ 39 w 506"/>
                  <a:gd name="T1" fmla="*/ 62 h 513"/>
                  <a:gd name="T2" fmla="*/ 107 w 506"/>
                  <a:gd name="T3" fmla="*/ 62 h 513"/>
                  <a:gd name="T4" fmla="*/ 171 w 506"/>
                  <a:gd name="T5" fmla="*/ 59 h 513"/>
                  <a:gd name="T6" fmla="*/ 265 w 506"/>
                  <a:gd name="T7" fmla="*/ 36 h 513"/>
                  <a:gd name="T8" fmla="*/ 337 w 506"/>
                  <a:gd name="T9" fmla="*/ 13 h 513"/>
                  <a:gd name="T10" fmla="*/ 376 w 506"/>
                  <a:gd name="T11" fmla="*/ 1 h 513"/>
                  <a:gd name="T12" fmla="*/ 398 w 506"/>
                  <a:gd name="T13" fmla="*/ 0 h 513"/>
                  <a:gd name="T14" fmla="*/ 412 w 506"/>
                  <a:gd name="T15" fmla="*/ 7 h 513"/>
                  <a:gd name="T16" fmla="*/ 424 w 506"/>
                  <a:gd name="T17" fmla="*/ 48 h 513"/>
                  <a:gd name="T18" fmla="*/ 443 w 506"/>
                  <a:gd name="T19" fmla="*/ 153 h 513"/>
                  <a:gd name="T20" fmla="*/ 447 w 506"/>
                  <a:gd name="T21" fmla="*/ 159 h 513"/>
                  <a:gd name="T22" fmla="*/ 470 w 506"/>
                  <a:gd name="T23" fmla="*/ 272 h 513"/>
                  <a:gd name="T24" fmla="*/ 498 w 506"/>
                  <a:gd name="T25" fmla="*/ 396 h 513"/>
                  <a:gd name="T26" fmla="*/ 506 w 506"/>
                  <a:gd name="T27" fmla="*/ 439 h 513"/>
                  <a:gd name="T28" fmla="*/ 505 w 506"/>
                  <a:gd name="T29" fmla="*/ 455 h 513"/>
                  <a:gd name="T30" fmla="*/ 489 w 506"/>
                  <a:gd name="T31" fmla="*/ 471 h 513"/>
                  <a:gd name="T32" fmla="*/ 482 w 506"/>
                  <a:gd name="T33" fmla="*/ 471 h 513"/>
                  <a:gd name="T34" fmla="*/ 453 w 506"/>
                  <a:gd name="T35" fmla="*/ 477 h 513"/>
                  <a:gd name="T36" fmla="*/ 333 w 506"/>
                  <a:gd name="T37" fmla="*/ 477 h 513"/>
                  <a:gd name="T38" fmla="*/ 328 w 506"/>
                  <a:gd name="T39" fmla="*/ 480 h 513"/>
                  <a:gd name="T40" fmla="*/ 223 w 506"/>
                  <a:gd name="T41" fmla="*/ 493 h 513"/>
                  <a:gd name="T42" fmla="*/ 145 w 506"/>
                  <a:gd name="T43" fmla="*/ 507 h 513"/>
                  <a:gd name="T44" fmla="*/ 87 w 506"/>
                  <a:gd name="T45" fmla="*/ 512 h 513"/>
                  <a:gd name="T46" fmla="*/ 83 w 506"/>
                  <a:gd name="T47" fmla="*/ 513 h 513"/>
                  <a:gd name="T48" fmla="*/ 54 w 506"/>
                  <a:gd name="T49" fmla="*/ 509 h 513"/>
                  <a:gd name="T50" fmla="*/ 44 w 506"/>
                  <a:gd name="T51" fmla="*/ 496 h 513"/>
                  <a:gd name="T52" fmla="*/ 38 w 506"/>
                  <a:gd name="T53" fmla="*/ 452 h 513"/>
                  <a:gd name="T54" fmla="*/ 31 w 506"/>
                  <a:gd name="T55" fmla="*/ 358 h 513"/>
                  <a:gd name="T56" fmla="*/ 18 w 506"/>
                  <a:gd name="T57" fmla="*/ 236 h 513"/>
                  <a:gd name="T58" fmla="*/ 0 w 506"/>
                  <a:gd name="T59" fmla="*/ 90 h 513"/>
                  <a:gd name="T60" fmla="*/ 0 w 506"/>
                  <a:gd name="T61" fmla="*/ 71 h 513"/>
                  <a:gd name="T62" fmla="*/ 15 w 506"/>
                  <a:gd name="T63" fmla="*/ 61 h 513"/>
                  <a:gd name="T64" fmla="*/ 39 w 506"/>
                  <a:gd name="T65" fmla="*/ 62 h 5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6"/>
                  <a:gd name="T100" fmla="*/ 0 h 513"/>
                  <a:gd name="T101" fmla="*/ 506 w 506"/>
                  <a:gd name="T102" fmla="*/ 513 h 5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6" h="513">
                    <a:moveTo>
                      <a:pt x="39" y="62"/>
                    </a:moveTo>
                    <a:lnTo>
                      <a:pt x="107" y="62"/>
                    </a:lnTo>
                    <a:lnTo>
                      <a:pt x="171" y="59"/>
                    </a:lnTo>
                    <a:lnTo>
                      <a:pt x="265" y="36"/>
                    </a:lnTo>
                    <a:lnTo>
                      <a:pt x="337" y="13"/>
                    </a:lnTo>
                    <a:lnTo>
                      <a:pt x="376" y="1"/>
                    </a:lnTo>
                    <a:lnTo>
                      <a:pt x="398" y="0"/>
                    </a:lnTo>
                    <a:lnTo>
                      <a:pt x="412" y="7"/>
                    </a:lnTo>
                    <a:lnTo>
                      <a:pt x="424" y="48"/>
                    </a:lnTo>
                    <a:lnTo>
                      <a:pt x="443" y="153"/>
                    </a:lnTo>
                    <a:lnTo>
                      <a:pt x="447" y="159"/>
                    </a:lnTo>
                    <a:lnTo>
                      <a:pt x="470" y="272"/>
                    </a:lnTo>
                    <a:lnTo>
                      <a:pt x="498" y="396"/>
                    </a:lnTo>
                    <a:lnTo>
                      <a:pt x="506" y="439"/>
                    </a:lnTo>
                    <a:lnTo>
                      <a:pt x="505" y="455"/>
                    </a:lnTo>
                    <a:lnTo>
                      <a:pt x="489" y="471"/>
                    </a:lnTo>
                    <a:lnTo>
                      <a:pt x="482" y="471"/>
                    </a:lnTo>
                    <a:lnTo>
                      <a:pt x="453" y="477"/>
                    </a:lnTo>
                    <a:lnTo>
                      <a:pt x="333" y="477"/>
                    </a:lnTo>
                    <a:lnTo>
                      <a:pt x="328" y="480"/>
                    </a:lnTo>
                    <a:lnTo>
                      <a:pt x="223" y="493"/>
                    </a:lnTo>
                    <a:lnTo>
                      <a:pt x="145" y="507"/>
                    </a:lnTo>
                    <a:lnTo>
                      <a:pt x="87" y="512"/>
                    </a:lnTo>
                    <a:lnTo>
                      <a:pt x="83" y="513"/>
                    </a:lnTo>
                    <a:lnTo>
                      <a:pt x="54" y="509"/>
                    </a:lnTo>
                    <a:lnTo>
                      <a:pt x="44" y="496"/>
                    </a:lnTo>
                    <a:lnTo>
                      <a:pt x="38" y="452"/>
                    </a:lnTo>
                    <a:lnTo>
                      <a:pt x="31" y="358"/>
                    </a:lnTo>
                    <a:lnTo>
                      <a:pt x="18" y="236"/>
                    </a:lnTo>
                    <a:lnTo>
                      <a:pt x="0" y="90"/>
                    </a:lnTo>
                    <a:lnTo>
                      <a:pt x="0" y="71"/>
                    </a:lnTo>
                    <a:lnTo>
                      <a:pt x="15" y="61"/>
                    </a:lnTo>
                    <a:lnTo>
                      <a:pt x="39" y="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1094" y="3387"/>
                <a:ext cx="226" cy="230"/>
              </a:xfrm>
              <a:custGeom>
                <a:avLst/>
                <a:gdLst>
                  <a:gd name="T0" fmla="*/ 0 w 451"/>
                  <a:gd name="T1" fmla="*/ 58 h 459"/>
                  <a:gd name="T2" fmla="*/ 71 w 451"/>
                  <a:gd name="T3" fmla="*/ 55 h 459"/>
                  <a:gd name="T4" fmla="*/ 149 w 451"/>
                  <a:gd name="T5" fmla="*/ 55 h 459"/>
                  <a:gd name="T6" fmla="*/ 211 w 451"/>
                  <a:gd name="T7" fmla="*/ 45 h 459"/>
                  <a:gd name="T8" fmla="*/ 279 w 451"/>
                  <a:gd name="T9" fmla="*/ 24 h 459"/>
                  <a:gd name="T10" fmla="*/ 348 w 451"/>
                  <a:gd name="T11" fmla="*/ 0 h 459"/>
                  <a:gd name="T12" fmla="*/ 360 w 451"/>
                  <a:gd name="T13" fmla="*/ 0 h 459"/>
                  <a:gd name="T14" fmla="*/ 376 w 451"/>
                  <a:gd name="T15" fmla="*/ 9 h 459"/>
                  <a:gd name="T16" fmla="*/ 393 w 451"/>
                  <a:gd name="T17" fmla="*/ 115 h 459"/>
                  <a:gd name="T18" fmla="*/ 412 w 451"/>
                  <a:gd name="T19" fmla="*/ 198 h 459"/>
                  <a:gd name="T20" fmla="*/ 429 w 451"/>
                  <a:gd name="T21" fmla="*/ 278 h 459"/>
                  <a:gd name="T22" fmla="*/ 451 w 451"/>
                  <a:gd name="T23" fmla="*/ 388 h 459"/>
                  <a:gd name="T24" fmla="*/ 451 w 451"/>
                  <a:gd name="T25" fmla="*/ 411 h 459"/>
                  <a:gd name="T26" fmla="*/ 441 w 451"/>
                  <a:gd name="T27" fmla="*/ 421 h 459"/>
                  <a:gd name="T28" fmla="*/ 403 w 451"/>
                  <a:gd name="T29" fmla="*/ 427 h 459"/>
                  <a:gd name="T30" fmla="*/ 296 w 451"/>
                  <a:gd name="T31" fmla="*/ 427 h 459"/>
                  <a:gd name="T32" fmla="*/ 292 w 451"/>
                  <a:gd name="T33" fmla="*/ 428 h 459"/>
                  <a:gd name="T34" fmla="*/ 220 w 451"/>
                  <a:gd name="T35" fmla="*/ 438 h 459"/>
                  <a:gd name="T36" fmla="*/ 214 w 451"/>
                  <a:gd name="T37" fmla="*/ 441 h 459"/>
                  <a:gd name="T38" fmla="*/ 127 w 451"/>
                  <a:gd name="T39" fmla="*/ 453 h 459"/>
                  <a:gd name="T40" fmla="*/ 61 w 451"/>
                  <a:gd name="T41" fmla="*/ 459 h 459"/>
                  <a:gd name="T42" fmla="*/ 45 w 451"/>
                  <a:gd name="T43" fmla="*/ 454 h 459"/>
                  <a:gd name="T44" fmla="*/ 40 w 451"/>
                  <a:gd name="T45" fmla="*/ 453 h 459"/>
                  <a:gd name="T46" fmla="*/ 33 w 451"/>
                  <a:gd name="T47" fmla="*/ 420 h 459"/>
                  <a:gd name="T48" fmla="*/ 26 w 451"/>
                  <a:gd name="T49" fmla="*/ 272 h 459"/>
                  <a:gd name="T50" fmla="*/ 20 w 451"/>
                  <a:gd name="T51" fmla="*/ 183 h 459"/>
                  <a:gd name="T52" fmla="*/ 3 w 451"/>
                  <a:gd name="T53" fmla="*/ 97 h 459"/>
                  <a:gd name="T54" fmla="*/ 0 w 451"/>
                  <a:gd name="T55" fmla="*/ 58 h 45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51"/>
                  <a:gd name="T85" fmla="*/ 0 h 459"/>
                  <a:gd name="T86" fmla="*/ 451 w 451"/>
                  <a:gd name="T87" fmla="*/ 459 h 45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51" h="459">
                    <a:moveTo>
                      <a:pt x="0" y="58"/>
                    </a:moveTo>
                    <a:lnTo>
                      <a:pt x="71" y="55"/>
                    </a:lnTo>
                    <a:lnTo>
                      <a:pt x="149" y="55"/>
                    </a:lnTo>
                    <a:lnTo>
                      <a:pt x="211" y="45"/>
                    </a:lnTo>
                    <a:lnTo>
                      <a:pt x="279" y="24"/>
                    </a:lnTo>
                    <a:lnTo>
                      <a:pt x="348" y="0"/>
                    </a:lnTo>
                    <a:lnTo>
                      <a:pt x="360" y="0"/>
                    </a:lnTo>
                    <a:lnTo>
                      <a:pt x="376" y="9"/>
                    </a:lnTo>
                    <a:lnTo>
                      <a:pt x="393" y="115"/>
                    </a:lnTo>
                    <a:lnTo>
                      <a:pt x="412" y="198"/>
                    </a:lnTo>
                    <a:lnTo>
                      <a:pt x="429" y="278"/>
                    </a:lnTo>
                    <a:lnTo>
                      <a:pt x="451" y="388"/>
                    </a:lnTo>
                    <a:lnTo>
                      <a:pt x="451" y="411"/>
                    </a:lnTo>
                    <a:lnTo>
                      <a:pt x="441" y="421"/>
                    </a:lnTo>
                    <a:lnTo>
                      <a:pt x="403" y="427"/>
                    </a:lnTo>
                    <a:lnTo>
                      <a:pt x="296" y="427"/>
                    </a:lnTo>
                    <a:lnTo>
                      <a:pt x="292" y="428"/>
                    </a:lnTo>
                    <a:lnTo>
                      <a:pt x="220" y="438"/>
                    </a:lnTo>
                    <a:lnTo>
                      <a:pt x="214" y="441"/>
                    </a:lnTo>
                    <a:lnTo>
                      <a:pt x="127" y="453"/>
                    </a:lnTo>
                    <a:lnTo>
                      <a:pt x="61" y="459"/>
                    </a:lnTo>
                    <a:lnTo>
                      <a:pt x="45" y="454"/>
                    </a:lnTo>
                    <a:lnTo>
                      <a:pt x="40" y="453"/>
                    </a:lnTo>
                    <a:lnTo>
                      <a:pt x="33" y="420"/>
                    </a:lnTo>
                    <a:lnTo>
                      <a:pt x="26" y="272"/>
                    </a:lnTo>
                    <a:lnTo>
                      <a:pt x="20" y="183"/>
                    </a:lnTo>
                    <a:lnTo>
                      <a:pt x="3" y="97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5158" y="2949"/>
              <a:ext cx="102" cy="54"/>
            </a:xfrm>
            <a:custGeom>
              <a:avLst/>
              <a:gdLst>
                <a:gd name="T0" fmla="*/ 65 w 202"/>
                <a:gd name="T1" fmla="*/ 5 h 107"/>
                <a:gd name="T2" fmla="*/ 53 w 202"/>
                <a:gd name="T3" fmla="*/ 5 h 107"/>
                <a:gd name="T4" fmla="*/ 43 w 202"/>
                <a:gd name="T5" fmla="*/ 9 h 107"/>
                <a:gd name="T6" fmla="*/ 32 w 202"/>
                <a:gd name="T7" fmla="*/ 16 h 107"/>
                <a:gd name="T8" fmla="*/ 24 w 202"/>
                <a:gd name="T9" fmla="*/ 22 h 107"/>
                <a:gd name="T10" fmla="*/ 13 w 202"/>
                <a:gd name="T11" fmla="*/ 34 h 107"/>
                <a:gd name="T12" fmla="*/ 4 w 202"/>
                <a:gd name="T13" fmla="*/ 44 h 107"/>
                <a:gd name="T14" fmla="*/ 3 w 202"/>
                <a:gd name="T15" fmla="*/ 54 h 107"/>
                <a:gd name="T16" fmla="*/ 0 w 202"/>
                <a:gd name="T17" fmla="*/ 65 h 107"/>
                <a:gd name="T18" fmla="*/ 0 w 202"/>
                <a:gd name="T19" fmla="*/ 74 h 107"/>
                <a:gd name="T20" fmla="*/ 6 w 202"/>
                <a:gd name="T21" fmla="*/ 87 h 107"/>
                <a:gd name="T22" fmla="*/ 16 w 202"/>
                <a:gd name="T23" fmla="*/ 93 h 107"/>
                <a:gd name="T24" fmla="*/ 27 w 202"/>
                <a:gd name="T25" fmla="*/ 93 h 107"/>
                <a:gd name="T26" fmla="*/ 37 w 202"/>
                <a:gd name="T27" fmla="*/ 89 h 107"/>
                <a:gd name="T28" fmla="*/ 48 w 202"/>
                <a:gd name="T29" fmla="*/ 80 h 107"/>
                <a:gd name="T30" fmla="*/ 52 w 202"/>
                <a:gd name="T31" fmla="*/ 70 h 107"/>
                <a:gd name="T32" fmla="*/ 53 w 202"/>
                <a:gd name="T33" fmla="*/ 60 h 107"/>
                <a:gd name="T34" fmla="*/ 52 w 202"/>
                <a:gd name="T35" fmla="*/ 50 h 107"/>
                <a:gd name="T36" fmla="*/ 52 w 202"/>
                <a:gd name="T37" fmla="*/ 41 h 107"/>
                <a:gd name="T38" fmla="*/ 61 w 202"/>
                <a:gd name="T39" fmla="*/ 35 h 107"/>
                <a:gd name="T40" fmla="*/ 71 w 202"/>
                <a:gd name="T41" fmla="*/ 34 h 107"/>
                <a:gd name="T42" fmla="*/ 81 w 202"/>
                <a:gd name="T43" fmla="*/ 39 h 107"/>
                <a:gd name="T44" fmla="*/ 84 w 202"/>
                <a:gd name="T45" fmla="*/ 48 h 107"/>
                <a:gd name="T46" fmla="*/ 81 w 202"/>
                <a:gd name="T47" fmla="*/ 58 h 107"/>
                <a:gd name="T48" fmla="*/ 81 w 202"/>
                <a:gd name="T49" fmla="*/ 68 h 107"/>
                <a:gd name="T50" fmla="*/ 78 w 202"/>
                <a:gd name="T51" fmla="*/ 81 h 107"/>
                <a:gd name="T52" fmla="*/ 74 w 202"/>
                <a:gd name="T53" fmla="*/ 94 h 107"/>
                <a:gd name="T54" fmla="*/ 81 w 202"/>
                <a:gd name="T55" fmla="*/ 103 h 107"/>
                <a:gd name="T56" fmla="*/ 91 w 202"/>
                <a:gd name="T57" fmla="*/ 107 h 107"/>
                <a:gd name="T58" fmla="*/ 100 w 202"/>
                <a:gd name="T59" fmla="*/ 107 h 107"/>
                <a:gd name="T60" fmla="*/ 110 w 202"/>
                <a:gd name="T61" fmla="*/ 103 h 107"/>
                <a:gd name="T62" fmla="*/ 118 w 202"/>
                <a:gd name="T63" fmla="*/ 96 h 107"/>
                <a:gd name="T64" fmla="*/ 123 w 202"/>
                <a:gd name="T65" fmla="*/ 84 h 107"/>
                <a:gd name="T66" fmla="*/ 123 w 202"/>
                <a:gd name="T67" fmla="*/ 74 h 107"/>
                <a:gd name="T68" fmla="*/ 120 w 202"/>
                <a:gd name="T69" fmla="*/ 65 h 107"/>
                <a:gd name="T70" fmla="*/ 117 w 202"/>
                <a:gd name="T71" fmla="*/ 55 h 107"/>
                <a:gd name="T72" fmla="*/ 113 w 202"/>
                <a:gd name="T73" fmla="*/ 45 h 107"/>
                <a:gd name="T74" fmla="*/ 110 w 202"/>
                <a:gd name="T75" fmla="*/ 35 h 107"/>
                <a:gd name="T76" fmla="*/ 114 w 202"/>
                <a:gd name="T77" fmla="*/ 29 h 107"/>
                <a:gd name="T78" fmla="*/ 126 w 202"/>
                <a:gd name="T79" fmla="*/ 29 h 107"/>
                <a:gd name="T80" fmla="*/ 137 w 202"/>
                <a:gd name="T81" fmla="*/ 32 h 107"/>
                <a:gd name="T82" fmla="*/ 146 w 202"/>
                <a:gd name="T83" fmla="*/ 41 h 107"/>
                <a:gd name="T84" fmla="*/ 153 w 202"/>
                <a:gd name="T85" fmla="*/ 52 h 107"/>
                <a:gd name="T86" fmla="*/ 166 w 202"/>
                <a:gd name="T87" fmla="*/ 61 h 107"/>
                <a:gd name="T88" fmla="*/ 176 w 202"/>
                <a:gd name="T89" fmla="*/ 67 h 107"/>
                <a:gd name="T90" fmla="*/ 186 w 202"/>
                <a:gd name="T91" fmla="*/ 67 h 107"/>
                <a:gd name="T92" fmla="*/ 196 w 202"/>
                <a:gd name="T93" fmla="*/ 60 h 107"/>
                <a:gd name="T94" fmla="*/ 202 w 202"/>
                <a:gd name="T95" fmla="*/ 52 h 107"/>
                <a:gd name="T96" fmla="*/ 201 w 202"/>
                <a:gd name="T97" fmla="*/ 41 h 107"/>
                <a:gd name="T98" fmla="*/ 194 w 202"/>
                <a:gd name="T99" fmla="*/ 31 h 107"/>
                <a:gd name="T100" fmla="*/ 186 w 202"/>
                <a:gd name="T101" fmla="*/ 22 h 107"/>
                <a:gd name="T102" fmla="*/ 176 w 202"/>
                <a:gd name="T103" fmla="*/ 16 h 107"/>
                <a:gd name="T104" fmla="*/ 165 w 202"/>
                <a:gd name="T105" fmla="*/ 8 h 107"/>
                <a:gd name="T106" fmla="*/ 152 w 202"/>
                <a:gd name="T107" fmla="*/ 3 h 107"/>
                <a:gd name="T108" fmla="*/ 143 w 202"/>
                <a:gd name="T109" fmla="*/ 2 h 107"/>
                <a:gd name="T110" fmla="*/ 133 w 202"/>
                <a:gd name="T111" fmla="*/ 0 h 107"/>
                <a:gd name="T112" fmla="*/ 123 w 202"/>
                <a:gd name="T113" fmla="*/ 0 h 10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2"/>
                <a:gd name="T172" fmla="*/ 0 h 107"/>
                <a:gd name="T173" fmla="*/ 202 w 202"/>
                <a:gd name="T174" fmla="*/ 107 h 10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2" h="107">
                  <a:moveTo>
                    <a:pt x="71" y="3"/>
                  </a:moveTo>
                  <a:lnTo>
                    <a:pt x="65" y="5"/>
                  </a:lnTo>
                  <a:lnTo>
                    <a:pt x="58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3" y="9"/>
                  </a:lnTo>
                  <a:lnTo>
                    <a:pt x="39" y="12"/>
                  </a:lnTo>
                  <a:lnTo>
                    <a:pt x="32" y="16"/>
                  </a:lnTo>
                  <a:lnTo>
                    <a:pt x="29" y="21"/>
                  </a:lnTo>
                  <a:lnTo>
                    <a:pt x="24" y="22"/>
                  </a:lnTo>
                  <a:lnTo>
                    <a:pt x="19" y="28"/>
                  </a:lnTo>
                  <a:lnTo>
                    <a:pt x="13" y="34"/>
                  </a:lnTo>
                  <a:lnTo>
                    <a:pt x="10" y="39"/>
                  </a:lnTo>
                  <a:lnTo>
                    <a:pt x="4" y="44"/>
                  </a:lnTo>
                  <a:lnTo>
                    <a:pt x="3" y="48"/>
                  </a:lnTo>
                  <a:lnTo>
                    <a:pt x="3" y="54"/>
                  </a:lnTo>
                  <a:lnTo>
                    <a:pt x="0" y="58"/>
                  </a:lnTo>
                  <a:lnTo>
                    <a:pt x="0" y="65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3" y="80"/>
                  </a:lnTo>
                  <a:lnTo>
                    <a:pt x="6" y="87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2" y="91"/>
                  </a:lnTo>
                  <a:lnTo>
                    <a:pt x="37" y="89"/>
                  </a:lnTo>
                  <a:lnTo>
                    <a:pt x="43" y="84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53" y="65"/>
                  </a:lnTo>
                  <a:lnTo>
                    <a:pt x="53" y="60"/>
                  </a:lnTo>
                  <a:lnTo>
                    <a:pt x="52" y="55"/>
                  </a:lnTo>
                  <a:lnTo>
                    <a:pt x="52" y="50"/>
                  </a:lnTo>
                  <a:lnTo>
                    <a:pt x="52" y="45"/>
                  </a:lnTo>
                  <a:lnTo>
                    <a:pt x="52" y="41"/>
                  </a:lnTo>
                  <a:lnTo>
                    <a:pt x="56" y="35"/>
                  </a:lnTo>
                  <a:lnTo>
                    <a:pt x="61" y="35"/>
                  </a:lnTo>
                  <a:lnTo>
                    <a:pt x="66" y="34"/>
                  </a:lnTo>
                  <a:lnTo>
                    <a:pt x="71" y="34"/>
                  </a:lnTo>
                  <a:lnTo>
                    <a:pt x="76" y="35"/>
                  </a:lnTo>
                  <a:lnTo>
                    <a:pt x="81" y="39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1" y="58"/>
                  </a:lnTo>
                  <a:lnTo>
                    <a:pt x="81" y="63"/>
                  </a:lnTo>
                  <a:lnTo>
                    <a:pt x="81" y="68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6" y="87"/>
                  </a:lnTo>
                  <a:lnTo>
                    <a:pt x="74" y="94"/>
                  </a:lnTo>
                  <a:lnTo>
                    <a:pt x="78" y="99"/>
                  </a:lnTo>
                  <a:lnTo>
                    <a:pt x="81" y="103"/>
                  </a:lnTo>
                  <a:lnTo>
                    <a:pt x="85" y="106"/>
                  </a:lnTo>
                  <a:lnTo>
                    <a:pt x="91" y="107"/>
                  </a:lnTo>
                  <a:lnTo>
                    <a:pt x="95" y="107"/>
                  </a:lnTo>
                  <a:lnTo>
                    <a:pt x="100" y="107"/>
                  </a:lnTo>
                  <a:lnTo>
                    <a:pt x="105" y="107"/>
                  </a:lnTo>
                  <a:lnTo>
                    <a:pt x="110" y="103"/>
                  </a:lnTo>
                  <a:lnTo>
                    <a:pt x="113" y="99"/>
                  </a:lnTo>
                  <a:lnTo>
                    <a:pt x="118" y="96"/>
                  </a:lnTo>
                  <a:lnTo>
                    <a:pt x="121" y="89"/>
                  </a:lnTo>
                  <a:lnTo>
                    <a:pt x="123" y="84"/>
                  </a:lnTo>
                  <a:lnTo>
                    <a:pt x="123" y="80"/>
                  </a:lnTo>
                  <a:lnTo>
                    <a:pt x="123" y="74"/>
                  </a:lnTo>
                  <a:lnTo>
                    <a:pt x="123" y="70"/>
                  </a:lnTo>
                  <a:lnTo>
                    <a:pt x="120" y="65"/>
                  </a:lnTo>
                  <a:lnTo>
                    <a:pt x="118" y="60"/>
                  </a:lnTo>
                  <a:lnTo>
                    <a:pt x="117" y="55"/>
                  </a:lnTo>
                  <a:lnTo>
                    <a:pt x="114" y="50"/>
                  </a:lnTo>
                  <a:lnTo>
                    <a:pt x="113" y="45"/>
                  </a:lnTo>
                  <a:lnTo>
                    <a:pt x="111" y="41"/>
                  </a:lnTo>
                  <a:lnTo>
                    <a:pt x="110" y="35"/>
                  </a:lnTo>
                  <a:lnTo>
                    <a:pt x="110" y="31"/>
                  </a:lnTo>
                  <a:lnTo>
                    <a:pt x="114" y="29"/>
                  </a:lnTo>
                  <a:lnTo>
                    <a:pt x="120" y="29"/>
                  </a:lnTo>
                  <a:lnTo>
                    <a:pt x="126" y="29"/>
                  </a:lnTo>
                  <a:lnTo>
                    <a:pt x="133" y="31"/>
                  </a:lnTo>
                  <a:lnTo>
                    <a:pt x="137" y="32"/>
                  </a:lnTo>
                  <a:lnTo>
                    <a:pt x="143" y="35"/>
                  </a:lnTo>
                  <a:lnTo>
                    <a:pt x="146" y="41"/>
                  </a:lnTo>
                  <a:lnTo>
                    <a:pt x="149" y="45"/>
                  </a:lnTo>
                  <a:lnTo>
                    <a:pt x="153" y="52"/>
                  </a:lnTo>
                  <a:lnTo>
                    <a:pt x="160" y="58"/>
                  </a:lnTo>
                  <a:lnTo>
                    <a:pt x="166" y="61"/>
                  </a:lnTo>
                  <a:lnTo>
                    <a:pt x="172" y="63"/>
                  </a:lnTo>
                  <a:lnTo>
                    <a:pt x="176" y="67"/>
                  </a:lnTo>
                  <a:lnTo>
                    <a:pt x="181" y="67"/>
                  </a:lnTo>
                  <a:lnTo>
                    <a:pt x="186" y="67"/>
                  </a:lnTo>
                  <a:lnTo>
                    <a:pt x="191" y="65"/>
                  </a:lnTo>
                  <a:lnTo>
                    <a:pt x="196" y="60"/>
                  </a:lnTo>
                  <a:lnTo>
                    <a:pt x="201" y="57"/>
                  </a:lnTo>
                  <a:lnTo>
                    <a:pt x="202" y="52"/>
                  </a:lnTo>
                  <a:lnTo>
                    <a:pt x="202" y="47"/>
                  </a:lnTo>
                  <a:lnTo>
                    <a:pt x="201" y="41"/>
                  </a:lnTo>
                  <a:lnTo>
                    <a:pt x="198" y="35"/>
                  </a:lnTo>
                  <a:lnTo>
                    <a:pt x="194" y="31"/>
                  </a:lnTo>
                  <a:lnTo>
                    <a:pt x="191" y="26"/>
                  </a:lnTo>
                  <a:lnTo>
                    <a:pt x="186" y="22"/>
                  </a:lnTo>
                  <a:lnTo>
                    <a:pt x="181" y="18"/>
                  </a:lnTo>
                  <a:lnTo>
                    <a:pt x="176" y="16"/>
                  </a:lnTo>
                  <a:lnTo>
                    <a:pt x="170" y="12"/>
                  </a:lnTo>
                  <a:lnTo>
                    <a:pt x="165" y="8"/>
                  </a:lnTo>
                  <a:lnTo>
                    <a:pt x="159" y="6"/>
                  </a:lnTo>
                  <a:lnTo>
                    <a:pt x="152" y="3"/>
                  </a:lnTo>
                  <a:lnTo>
                    <a:pt x="147" y="2"/>
                  </a:lnTo>
                  <a:lnTo>
                    <a:pt x="143" y="2"/>
                  </a:lnTo>
                  <a:lnTo>
                    <a:pt x="137" y="2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4586" y="2999"/>
              <a:ext cx="254" cy="239"/>
            </a:xfrm>
            <a:custGeom>
              <a:avLst/>
              <a:gdLst>
                <a:gd name="T0" fmla="*/ 178 w 508"/>
                <a:gd name="T1" fmla="*/ 23 h 478"/>
                <a:gd name="T2" fmla="*/ 205 w 508"/>
                <a:gd name="T3" fmla="*/ 7 h 478"/>
                <a:gd name="T4" fmla="*/ 244 w 508"/>
                <a:gd name="T5" fmla="*/ 0 h 478"/>
                <a:gd name="T6" fmla="*/ 276 w 508"/>
                <a:gd name="T7" fmla="*/ 11 h 478"/>
                <a:gd name="T8" fmla="*/ 299 w 508"/>
                <a:gd name="T9" fmla="*/ 30 h 478"/>
                <a:gd name="T10" fmla="*/ 325 w 508"/>
                <a:gd name="T11" fmla="*/ 68 h 478"/>
                <a:gd name="T12" fmla="*/ 353 w 508"/>
                <a:gd name="T13" fmla="*/ 88 h 478"/>
                <a:gd name="T14" fmla="*/ 388 w 508"/>
                <a:gd name="T15" fmla="*/ 107 h 478"/>
                <a:gd name="T16" fmla="*/ 443 w 508"/>
                <a:gd name="T17" fmla="*/ 125 h 478"/>
                <a:gd name="T18" fmla="*/ 495 w 508"/>
                <a:gd name="T19" fmla="*/ 150 h 478"/>
                <a:gd name="T20" fmla="*/ 506 w 508"/>
                <a:gd name="T21" fmla="*/ 169 h 478"/>
                <a:gd name="T22" fmla="*/ 508 w 508"/>
                <a:gd name="T23" fmla="*/ 196 h 478"/>
                <a:gd name="T24" fmla="*/ 492 w 508"/>
                <a:gd name="T25" fmla="*/ 201 h 478"/>
                <a:gd name="T26" fmla="*/ 456 w 508"/>
                <a:gd name="T27" fmla="*/ 198 h 478"/>
                <a:gd name="T28" fmla="*/ 373 w 508"/>
                <a:gd name="T29" fmla="*/ 170 h 478"/>
                <a:gd name="T30" fmla="*/ 381 w 508"/>
                <a:gd name="T31" fmla="*/ 219 h 478"/>
                <a:gd name="T32" fmla="*/ 388 w 508"/>
                <a:gd name="T33" fmla="*/ 284 h 478"/>
                <a:gd name="T34" fmla="*/ 388 w 508"/>
                <a:gd name="T35" fmla="*/ 289 h 478"/>
                <a:gd name="T36" fmla="*/ 385 w 508"/>
                <a:gd name="T37" fmla="*/ 358 h 478"/>
                <a:gd name="T38" fmla="*/ 368 w 508"/>
                <a:gd name="T39" fmla="*/ 413 h 478"/>
                <a:gd name="T40" fmla="*/ 349 w 508"/>
                <a:gd name="T41" fmla="*/ 448 h 478"/>
                <a:gd name="T42" fmla="*/ 311 w 508"/>
                <a:gd name="T43" fmla="*/ 471 h 478"/>
                <a:gd name="T44" fmla="*/ 257 w 508"/>
                <a:gd name="T45" fmla="*/ 475 h 478"/>
                <a:gd name="T46" fmla="*/ 253 w 508"/>
                <a:gd name="T47" fmla="*/ 478 h 478"/>
                <a:gd name="T48" fmla="*/ 204 w 508"/>
                <a:gd name="T49" fmla="*/ 462 h 478"/>
                <a:gd name="T50" fmla="*/ 199 w 508"/>
                <a:gd name="T51" fmla="*/ 464 h 478"/>
                <a:gd name="T52" fmla="*/ 173 w 508"/>
                <a:gd name="T53" fmla="*/ 419 h 478"/>
                <a:gd name="T54" fmla="*/ 146 w 508"/>
                <a:gd name="T55" fmla="*/ 357 h 478"/>
                <a:gd name="T56" fmla="*/ 133 w 508"/>
                <a:gd name="T57" fmla="*/ 279 h 478"/>
                <a:gd name="T58" fmla="*/ 94 w 508"/>
                <a:gd name="T59" fmla="*/ 260 h 478"/>
                <a:gd name="T60" fmla="*/ 55 w 508"/>
                <a:gd name="T61" fmla="*/ 240 h 478"/>
                <a:gd name="T62" fmla="*/ 23 w 508"/>
                <a:gd name="T63" fmla="*/ 218 h 478"/>
                <a:gd name="T64" fmla="*/ 4 w 508"/>
                <a:gd name="T65" fmla="*/ 189 h 478"/>
                <a:gd name="T66" fmla="*/ 0 w 508"/>
                <a:gd name="T67" fmla="*/ 173 h 478"/>
                <a:gd name="T68" fmla="*/ 1 w 508"/>
                <a:gd name="T69" fmla="*/ 150 h 478"/>
                <a:gd name="T70" fmla="*/ 20 w 508"/>
                <a:gd name="T71" fmla="*/ 130 h 478"/>
                <a:gd name="T72" fmla="*/ 48 w 508"/>
                <a:gd name="T73" fmla="*/ 105 h 478"/>
                <a:gd name="T74" fmla="*/ 43 w 508"/>
                <a:gd name="T75" fmla="*/ 108 h 478"/>
                <a:gd name="T76" fmla="*/ 48 w 508"/>
                <a:gd name="T77" fmla="*/ 105 h 478"/>
                <a:gd name="T78" fmla="*/ 84 w 508"/>
                <a:gd name="T79" fmla="*/ 78 h 478"/>
                <a:gd name="T80" fmla="*/ 129 w 508"/>
                <a:gd name="T81" fmla="*/ 42 h 478"/>
                <a:gd name="T82" fmla="*/ 178 w 508"/>
                <a:gd name="T83" fmla="*/ 23 h 47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8"/>
                <a:gd name="T127" fmla="*/ 0 h 478"/>
                <a:gd name="T128" fmla="*/ 508 w 508"/>
                <a:gd name="T129" fmla="*/ 478 h 47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8" h="478">
                  <a:moveTo>
                    <a:pt x="178" y="23"/>
                  </a:moveTo>
                  <a:lnTo>
                    <a:pt x="205" y="7"/>
                  </a:lnTo>
                  <a:lnTo>
                    <a:pt x="244" y="0"/>
                  </a:lnTo>
                  <a:lnTo>
                    <a:pt x="276" y="11"/>
                  </a:lnTo>
                  <a:lnTo>
                    <a:pt x="299" y="30"/>
                  </a:lnTo>
                  <a:lnTo>
                    <a:pt x="325" y="68"/>
                  </a:lnTo>
                  <a:lnTo>
                    <a:pt x="353" y="88"/>
                  </a:lnTo>
                  <a:lnTo>
                    <a:pt x="388" y="107"/>
                  </a:lnTo>
                  <a:lnTo>
                    <a:pt x="443" y="125"/>
                  </a:lnTo>
                  <a:lnTo>
                    <a:pt x="495" y="150"/>
                  </a:lnTo>
                  <a:lnTo>
                    <a:pt x="506" y="169"/>
                  </a:lnTo>
                  <a:lnTo>
                    <a:pt x="508" y="196"/>
                  </a:lnTo>
                  <a:lnTo>
                    <a:pt x="492" y="201"/>
                  </a:lnTo>
                  <a:lnTo>
                    <a:pt x="456" y="198"/>
                  </a:lnTo>
                  <a:lnTo>
                    <a:pt x="373" y="170"/>
                  </a:lnTo>
                  <a:lnTo>
                    <a:pt x="381" y="219"/>
                  </a:lnTo>
                  <a:lnTo>
                    <a:pt x="388" y="284"/>
                  </a:lnTo>
                  <a:lnTo>
                    <a:pt x="388" y="289"/>
                  </a:lnTo>
                  <a:lnTo>
                    <a:pt x="385" y="358"/>
                  </a:lnTo>
                  <a:lnTo>
                    <a:pt x="368" y="413"/>
                  </a:lnTo>
                  <a:lnTo>
                    <a:pt x="349" y="448"/>
                  </a:lnTo>
                  <a:lnTo>
                    <a:pt x="311" y="471"/>
                  </a:lnTo>
                  <a:lnTo>
                    <a:pt x="257" y="475"/>
                  </a:lnTo>
                  <a:lnTo>
                    <a:pt x="253" y="478"/>
                  </a:lnTo>
                  <a:lnTo>
                    <a:pt x="204" y="462"/>
                  </a:lnTo>
                  <a:lnTo>
                    <a:pt x="199" y="464"/>
                  </a:lnTo>
                  <a:lnTo>
                    <a:pt x="173" y="419"/>
                  </a:lnTo>
                  <a:lnTo>
                    <a:pt x="146" y="357"/>
                  </a:lnTo>
                  <a:lnTo>
                    <a:pt x="133" y="279"/>
                  </a:lnTo>
                  <a:lnTo>
                    <a:pt x="94" y="260"/>
                  </a:lnTo>
                  <a:lnTo>
                    <a:pt x="55" y="240"/>
                  </a:lnTo>
                  <a:lnTo>
                    <a:pt x="23" y="218"/>
                  </a:lnTo>
                  <a:lnTo>
                    <a:pt x="4" y="189"/>
                  </a:lnTo>
                  <a:lnTo>
                    <a:pt x="0" y="173"/>
                  </a:lnTo>
                  <a:lnTo>
                    <a:pt x="1" y="150"/>
                  </a:lnTo>
                  <a:lnTo>
                    <a:pt x="20" y="130"/>
                  </a:lnTo>
                  <a:lnTo>
                    <a:pt x="48" y="105"/>
                  </a:lnTo>
                  <a:lnTo>
                    <a:pt x="43" y="108"/>
                  </a:lnTo>
                  <a:lnTo>
                    <a:pt x="48" y="105"/>
                  </a:lnTo>
                  <a:lnTo>
                    <a:pt x="84" y="78"/>
                  </a:lnTo>
                  <a:lnTo>
                    <a:pt x="129" y="42"/>
                  </a:ln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24" y="2988"/>
              <a:ext cx="243" cy="248"/>
              <a:chOff x="693" y="3406"/>
              <a:chExt cx="243" cy="248"/>
            </a:xfrm>
          </p:grpSpPr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693" y="3406"/>
                <a:ext cx="243" cy="248"/>
              </a:xfrm>
              <a:custGeom>
                <a:avLst/>
                <a:gdLst>
                  <a:gd name="T0" fmla="*/ 41 w 488"/>
                  <a:gd name="T1" fmla="*/ 45 h 497"/>
                  <a:gd name="T2" fmla="*/ 109 w 488"/>
                  <a:gd name="T3" fmla="*/ 48 h 497"/>
                  <a:gd name="T4" fmla="*/ 173 w 488"/>
                  <a:gd name="T5" fmla="*/ 48 h 497"/>
                  <a:gd name="T6" fmla="*/ 268 w 488"/>
                  <a:gd name="T7" fmla="*/ 31 h 497"/>
                  <a:gd name="T8" fmla="*/ 342 w 488"/>
                  <a:gd name="T9" fmla="*/ 10 h 497"/>
                  <a:gd name="T10" fmla="*/ 381 w 488"/>
                  <a:gd name="T11" fmla="*/ 0 h 497"/>
                  <a:gd name="T12" fmla="*/ 403 w 488"/>
                  <a:gd name="T13" fmla="*/ 0 h 497"/>
                  <a:gd name="T14" fmla="*/ 417 w 488"/>
                  <a:gd name="T15" fmla="*/ 9 h 497"/>
                  <a:gd name="T16" fmla="*/ 426 w 488"/>
                  <a:gd name="T17" fmla="*/ 51 h 497"/>
                  <a:gd name="T18" fmla="*/ 440 w 488"/>
                  <a:gd name="T19" fmla="*/ 156 h 497"/>
                  <a:gd name="T20" fmla="*/ 443 w 488"/>
                  <a:gd name="T21" fmla="*/ 162 h 497"/>
                  <a:gd name="T22" fmla="*/ 461 w 488"/>
                  <a:gd name="T23" fmla="*/ 276 h 497"/>
                  <a:gd name="T24" fmla="*/ 483 w 488"/>
                  <a:gd name="T25" fmla="*/ 403 h 497"/>
                  <a:gd name="T26" fmla="*/ 488 w 488"/>
                  <a:gd name="T27" fmla="*/ 445 h 497"/>
                  <a:gd name="T28" fmla="*/ 486 w 488"/>
                  <a:gd name="T29" fmla="*/ 461 h 497"/>
                  <a:gd name="T30" fmla="*/ 468 w 488"/>
                  <a:gd name="T31" fmla="*/ 476 h 497"/>
                  <a:gd name="T32" fmla="*/ 462 w 488"/>
                  <a:gd name="T33" fmla="*/ 476 h 497"/>
                  <a:gd name="T34" fmla="*/ 433 w 488"/>
                  <a:gd name="T35" fmla="*/ 480 h 497"/>
                  <a:gd name="T36" fmla="*/ 313 w 488"/>
                  <a:gd name="T37" fmla="*/ 474 h 497"/>
                  <a:gd name="T38" fmla="*/ 307 w 488"/>
                  <a:gd name="T39" fmla="*/ 476 h 497"/>
                  <a:gd name="T40" fmla="*/ 202 w 488"/>
                  <a:gd name="T41" fmla="*/ 484 h 497"/>
                  <a:gd name="T42" fmla="*/ 123 w 488"/>
                  <a:gd name="T43" fmla="*/ 494 h 497"/>
                  <a:gd name="T44" fmla="*/ 66 w 488"/>
                  <a:gd name="T45" fmla="*/ 497 h 497"/>
                  <a:gd name="T46" fmla="*/ 62 w 488"/>
                  <a:gd name="T47" fmla="*/ 497 h 497"/>
                  <a:gd name="T48" fmla="*/ 33 w 488"/>
                  <a:gd name="T49" fmla="*/ 491 h 497"/>
                  <a:gd name="T50" fmla="*/ 24 w 488"/>
                  <a:gd name="T51" fmla="*/ 478 h 497"/>
                  <a:gd name="T52" fmla="*/ 20 w 488"/>
                  <a:gd name="T53" fmla="*/ 433 h 497"/>
                  <a:gd name="T54" fmla="*/ 18 w 488"/>
                  <a:gd name="T55" fmla="*/ 339 h 497"/>
                  <a:gd name="T56" fmla="*/ 11 w 488"/>
                  <a:gd name="T57" fmla="*/ 218 h 497"/>
                  <a:gd name="T58" fmla="*/ 0 w 488"/>
                  <a:gd name="T59" fmla="*/ 71 h 497"/>
                  <a:gd name="T60" fmla="*/ 1 w 488"/>
                  <a:gd name="T61" fmla="*/ 51 h 497"/>
                  <a:gd name="T62" fmla="*/ 18 w 488"/>
                  <a:gd name="T63" fmla="*/ 43 h 497"/>
                  <a:gd name="T64" fmla="*/ 41 w 488"/>
                  <a:gd name="T65" fmla="*/ 45 h 49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88"/>
                  <a:gd name="T100" fmla="*/ 0 h 497"/>
                  <a:gd name="T101" fmla="*/ 488 w 488"/>
                  <a:gd name="T102" fmla="*/ 497 h 49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88" h="497">
                    <a:moveTo>
                      <a:pt x="41" y="45"/>
                    </a:moveTo>
                    <a:lnTo>
                      <a:pt x="109" y="48"/>
                    </a:lnTo>
                    <a:lnTo>
                      <a:pt x="173" y="48"/>
                    </a:lnTo>
                    <a:lnTo>
                      <a:pt x="268" y="31"/>
                    </a:lnTo>
                    <a:lnTo>
                      <a:pt x="342" y="10"/>
                    </a:lnTo>
                    <a:lnTo>
                      <a:pt x="381" y="0"/>
                    </a:lnTo>
                    <a:lnTo>
                      <a:pt x="403" y="0"/>
                    </a:lnTo>
                    <a:lnTo>
                      <a:pt x="417" y="9"/>
                    </a:lnTo>
                    <a:lnTo>
                      <a:pt x="426" y="51"/>
                    </a:lnTo>
                    <a:lnTo>
                      <a:pt x="440" y="156"/>
                    </a:lnTo>
                    <a:lnTo>
                      <a:pt x="443" y="162"/>
                    </a:lnTo>
                    <a:lnTo>
                      <a:pt x="461" y="276"/>
                    </a:lnTo>
                    <a:lnTo>
                      <a:pt x="483" y="403"/>
                    </a:lnTo>
                    <a:lnTo>
                      <a:pt x="488" y="445"/>
                    </a:lnTo>
                    <a:lnTo>
                      <a:pt x="486" y="461"/>
                    </a:lnTo>
                    <a:lnTo>
                      <a:pt x="468" y="476"/>
                    </a:lnTo>
                    <a:lnTo>
                      <a:pt x="462" y="476"/>
                    </a:lnTo>
                    <a:lnTo>
                      <a:pt x="433" y="480"/>
                    </a:lnTo>
                    <a:lnTo>
                      <a:pt x="313" y="474"/>
                    </a:lnTo>
                    <a:lnTo>
                      <a:pt x="307" y="476"/>
                    </a:lnTo>
                    <a:lnTo>
                      <a:pt x="202" y="484"/>
                    </a:lnTo>
                    <a:lnTo>
                      <a:pt x="123" y="494"/>
                    </a:lnTo>
                    <a:lnTo>
                      <a:pt x="66" y="497"/>
                    </a:lnTo>
                    <a:lnTo>
                      <a:pt x="62" y="497"/>
                    </a:lnTo>
                    <a:lnTo>
                      <a:pt x="33" y="491"/>
                    </a:lnTo>
                    <a:lnTo>
                      <a:pt x="24" y="478"/>
                    </a:lnTo>
                    <a:lnTo>
                      <a:pt x="20" y="433"/>
                    </a:lnTo>
                    <a:lnTo>
                      <a:pt x="18" y="339"/>
                    </a:lnTo>
                    <a:lnTo>
                      <a:pt x="11" y="218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18" y="43"/>
                    </a:lnTo>
                    <a:lnTo>
                      <a:pt x="4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706" y="3419"/>
                <a:ext cx="216" cy="222"/>
              </a:xfrm>
              <a:custGeom>
                <a:avLst/>
                <a:gdLst>
                  <a:gd name="T0" fmla="*/ 0 w 433"/>
                  <a:gd name="T1" fmla="*/ 40 h 445"/>
                  <a:gd name="T2" fmla="*/ 72 w 433"/>
                  <a:gd name="T3" fmla="*/ 41 h 445"/>
                  <a:gd name="T4" fmla="*/ 149 w 433"/>
                  <a:gd name="T5" fmla="*/ 45 h 445"/>
                  <a:gd name="T6" fmla="*/ 211 w 433"/>
                  <a:gd name="T7" fmla="*/ 38 h 445"/>
                  <a:gd name="T8" fmla="*/ 280 w 433"/>
                  <a:gd name="T9" fmla="*/ 22 h 445"/>
                  <a:gd name="T10" fmla="*/ 351 w 433"/>
                  <a:gd name="T11" fmla="*/ 0 h 445"/>
                  <a:gd name="T12" fmla="*/ 362 w 433"/>
                  <a:gd name="T13" fmla="*/ 1 h 445"/>
                  <a:gd name="T14" fmla="*/ 378 w 433"/>
                  <a:gd name="T15" fmla="*/ 11 h 445"/>
                  <a:gd name="T16" fmla="*/ 389 w 433"/>
                  <a:gd name="T17" fmla="*/ 118 h 445"/>
                  <a:gd name="T18" fmla="*/ 404 w 433"/>
                  <a:gd name="T19" fmla="*/ 202 h 445"/>
                  <a:gd name="T20" fmla="*/ 417 w 433"/>
                  <a:gd name="T21" fmla="*/ 283 h 445"/>
                  <a:gd name="T22" fmla="*/ 433 w 433"/>
                  <a:gd name="T23" fmla="*/ 394 h 445"/>
                  <a:gd name="T24" fmla="*/ 432 w 433"/>
                  <a:gd name="T25" fmla="*/ 417 h 445"/>
                  <a:gd name="T26" fmla="*/ 421 w 433"/>
                  <a:gd name="T27" fmla="*/ 427 h 445"/>
                  <a:gd name="T28" fmla="*/ 383 w 433"/>
                  <a:gd name="T29" fmla="*/ 430 h 445"/>
                  <a:gd name="T30" fmla="*/ 276 w 433"/>
                  <a:gd name="T31" fmla="*/ 424 h 445"/>
                  <a:gd name="T32" fmla="*/ 272 w 433"/>
                  <a:gd name="T33" fmla="*/ 425 h 445"/>
                  <a:gd name="T34" fmla="*/ 200 w 433"/>
                  <a:gd name="T35" fmla="*/ 431 h 445"/>
                  <a:gd name="T36" fmla="*/ 194 w 433"/>
                  <a:gd name="T37" fmla="*/ 434 h 445"/>
                  <a:gd name="T38" fmla="*/ 106 w 433"/>
                  <a:gd name="T39" fmla="*/ 442 h 445"/>
                  <a:gd name="T40" fmla="*/ 40 w 433"/>
                  <a:gd name="T41" fmla="*/ 445 h 445"/>
                  <a:gd name="T42" fmla="*/ 24 w 433"/>
                  <a:gd name="T43" fmla="*/ 438 h 445"/>
                  <a:gd name="T44" fmla="*/ 19 w 433"/>
                  <a:gd name="T45" fmla="*/ 437 h 445"/>
                  <a:gd name="T46" fmla="*/ 14 w 433"/>
                  <a:gd name="T47" fmla="*/ 404 h 445"/>
                  <a:gd name="T48" fmla="*/ 14 w 433"/>
                  <a:gd name="T49" fmla="*/ 256 h 445"/>
                  <a:gd name="T50" fmla="*/ 13 w 433"/>
                  <a:gd name="T51" fmla="*/ 167 h 445"/>
                  <a:gd name="T52" fmla="*/ 1 w 433"/>
                  <a:gd name="T53" fmla="*/ 79 h 445"/>
                  <a:gd name="T54" fmla="*/ 0 w 433"/>
                  <a:gd name="T55" fmla="*/ 40 h 445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33"/>
                  <a:gd name="T85" fmla="*/ 0 h 445"/>
                  <a:gd name="T86" fmla="*/ 433 w 433"/>
                  <a:gd name="T87" fmla="*/ 445 h 445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33" h="445">
                    <a:moveTo>
                      <a:pt x="0" y="40"/>
                    </a:moveTo>
                    <a:lnTo>
                      <a:pt x="72" y="41"/>
                    </a:lnTo>
                    <a:lnTo>
                      <a:pt x="149" y="45"/>
                    </a:lnTo>
                    <a:lnTo>
                      <a:pt x="211" y="38"/>
                    </a:lnTo>
                    <a:lnTo>
                      <a:pt x="280" y="22"/>
                    </a:lnTo>
                    <a:lnTo>
                      <a:pt x="351" y="0"/>
                    </a:lnTo>
                    <a:lnTo>
                      <a:pt x="362" y="1"/>
                    </a:lnTo>
                    <a:lnTo>
                      <a:pt x="378" y="11"/>
                    </a:lnTo>
                    <a:lnTo>
                      <a:pt x="389" y="118"/>
                    </a:lnTo>
                    <a:lnTo>
                      <a:pt x="404" y="202"/>
                    </a:lnTo>
                    <a:lnTo>
                      <a:pt x="417" y="283"/>
                    </a:lnTo>
                    <a:lnTo>
                      <a:pt x="433" y="394"/>
                    </a:lnTo>
                    <a:lnTo>
                      <a:pt x="432" y="417"/>
                    </a:lnTo>
                    <a:lnTo>
                      <a:pt x="421" y="427"/>
                    </a:lnTo>
                    <a:lnTo>
                      <a:pt x="383" y="430"/>
                    </a:lnTo>
                    <a:lnTo>
                      <a:pt x="276" y="424"/>
                    </a:lnTo>
                    <a:lnTo>
                      <a:pt x="272" y="425"/>
                    </a:lnTo>
                    <a:lnTo>
                      <a:pt x="200" y="431"/>
                    </a:lnTo>
                    <a:lnTo>
                      <a:pt x="194" y="434"/>
                    </a:lnTo>
                    <a:lnTo>
                      <a:pt x="106" y="442"/>
                    </a:lnTo>
                    <a:lnTo>
                      <a:pt x="40" y="445"/>
                    </a:lnTo>
                    <a:lnTo>
                      <a:pt x="24" y="438"/>
                    </a:lnTo>
                    <a:lnTo>
                      <a:pt x="19" y="437"/>
                    </a:lnTo>
                    <a:lnTo>
                      <a:pt x="14" y="404"/>
                    </a:lnTo>
                    <a:lnTo>
                      <a:pt x="14" y="256"/>
                    </a:lnTo>
                    <a:lnTo>
                      <a:pt x="13" y="167"/>
                    </a:lnTo>
                    <a:lnTo>
                      <a:pt x="1" y="79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32"/>
            <p:cNvSpPr>
              <a:spLocks/>
            </p:cNvSpPr>
            <p:nvPr/>
          </p:nvSpPr>
          <p:spPr bwMode="auto">
            <a:xfrm>
              <a:off x="4620" y="3080"/>
              <a:ext cx="54" cy="94"/>
            </a:xfrm>
            <a:custGeom>
              <a:avLst/>
              <a:gdLst>
                <a:gd name="T0" fmla="*/ 14 w 107"/>
                <a:gd name="T1" fmla="*/ 60 h 189"/>
                <a:gd name="T2" fmla="*/ 24 w 107"/>
                <a:gd name="T3" fmla="*/ 49 h 189"/>
                <a:gd name="T4" fmla="*/ 24 w 107"/>
                <a:gd name="T5" fmla="*/ 39 h 189"/>
                <a:gd name="T6" fmla="*/ 22 w 107"/>
                <a:gd name="T7" fmla="*/ 30 h 189"/>
                <a:gd name="T8" fmla="*/ 29 w 107"/>
                <a:gd name="T9" fmla="*/ 20 h 189"/>
                <a:gd name="T10" fmla="*/ 39 w 107"/>
                <a:gd name="T11" fmla="*/ 10 h 189"/>
                <a:gd name="T12" fmla="*/ 48 w 107"/>
                <a:gd name="T13" fmla="*/ 5 h 189"/>
                <a:gd name="T14" fmla="*/ 59 w 107"/>
                <a:gd name="T15" fmla="*/ 0 h 189"/>
                <a:gd name="T16" fmla="*/ 71 w 107"/>
                <a:gd name="T17" fmla="*/ 1 h 189"/>
                <a:gd name="T18" fmla="*/ 81 w 107"/>
                <a:gd name="T19" fmla="*/ 5 h 189"/>
                <a:gd name="T20" fmla="*/ 88 w 107"/>
                <a:gd name="T21" fmla="*/ 11 h 189"/>
                <a:gd name="T22" fmla="*/ 94 w 107"/>
                <a:gd name="T23" fmla="*/ 23 h 189"/>
                <a:gd name="T24" fmla="*/ 87 w 107"/>
                <a:gd name="T25" fmla="*/ 34 h 189"/>
                <a:gd name="T26" fmla="*/ 81 w 107"/>
                <a:gd name="T27" fmla="*/ 43 h 189"/>
                <a:gd name="T28" fmla="*/ 71 w 107"/>
                <a:gd name="T29" fmla="*/ 49 h 189"/>
                <a:gd name="T30" fmla="*/ 61 w 107"/>
                <a:gd name="T31" fmla="*/ 53 h 189"/>
                <a:gd name="T32" fmla="*/ 56 w 107"/>
                <a:gd name="T33" fmla="*/ 62 h 189"/>
                <a:gd name="T34" fmla="*/ 55 w 107"/>
                <a:gd name="T35" fmla="*/ 72 h 189"/>
                <a:gd name="T36" fmla="*/ 59 w 107"/>
                <a:gd name="T37" fmla="*/ 79 h 189"/>
                <a:gd name="T38" fmla="*/ 69 w 107"/>
                <a:gd name="T39" fmla="*/ 85 h 189"/>
                <a:gd name="T40" fmla="*/ 84 w 107"/>
                <a:gd name="T41" fmla="*/ 91 h 189"/>
                <a:gd name="T42" fmla="*/ 95 w 107"/>
                <a:gd name="T43" fmla="*/ 98 h 189"/>
                <a:gd name="T44" fmla="*/ 105 w 107"/>
                <a:gd name="T45" fmla="*/ 107 h 189"/>
                <a:gd name="T46" fmla="*/ 107 w 107"/>
                <a:gd name="T47" fmla="*/ 118 h 189"/>
                <a:gd name="T48" fmla="*/ 107 w 107"/>
                <a:gd name="T49" fmla="*/ 130 h 189"/>
                <a:gd name="T50" fmla="*/ 105 w 107"/>
                <a:gd name="T51" fmla="*/ 140 h 189"/>
                <a:gd name="T52" fmla="*/ 95 w 107"/>
                <a:gd name="T53" fmla="*/ 144 h 189"/>
                <a:gd name="T54" fmla="*/ 82 w 107"/>
                <a:gd name="T55" fmla="*/ 146 h 189"/>
                <a:gd name="T56" fmla="*/ 71 w 107"/>
                <a:gd name="T57" fmla="*/ 147 h 189"/>
                <a:gd name="T58" fmla="*/ 59 w 107"/>
                <a:gd name="T59" fmla="*/ 141 h 189"/>
                <a:gd name="T60" fmla="*/ 52 w 107"/>
                <a:gd name="T61" fmla="*/ 131 h 189"/>
                <a:gd name="T62" fmla="*/ 43 w 107"/>
                <a:gd name="T63" fmla="*/ 138 h 189"/>
                <a:gd name="T64" fmla="*/ 43 w 107"/>
                <a:gd name="T65" fmla="*/ 147 h 189"/>
                <a:gd name="T66" fmla="*/ 49 w 107"/>
                <a:gd name="T67" fmla="*/ 159 h 189"/>
                <a:gd name="T68" fmla="*/ 53 w 107"/>
                <a:gd name="T69" fmla="*/ 170 h 189"/>
                <a:gd name="T70" fmla="*/ 46 w 107"/>
                <a:gd name="T71" fmla="*/ 182 h 189"/>
                <a:gd name="T72" fmla="*/ 36 w 107"/>
                <a:gd name="T73" fmla="*/ 186 h 189"/>
                <a:gd name="T74" fmla="*/ 26 w 107"/>
                <a:gd name="T75" fmla="*/ 186 h 189"/>
                <a:gd name="T76" fmla="*/ 16 w 107"/>
                <a:gd name="T77" fmla="*/ 177 h 189"/>
                <a:gd name="T78" fmla="*/ 6 w 107"/>
                <a:gd name="T79" fmla="*/ 166 h 189"/>
                <a:gd name="T80" fmla="*/ 4 w 107"/>
                <a:gd name="T81" fmla="*/ 154 h 189"/>
                <a:gd name="T82" fmla="*/ 4 w 107"/>
                <a:gd name="T83" fmla="*/ 143 h 189"/>
                <a:gd name="T84" fmla="*/ 7 w 107"/>
                <a:gd name="T85" fmla="*/ 131 h 189"/>
                <a:gd name="T86" fmla="*/ 7 w 107"/>
                <a:gd name="T87" fmla="*/ 122 h 189"/>
                <a:gd name="T88" fmla="*/ 7 w 107"/>
                <a:gd name="T89" fmla="*/ 112 h 189"/>
                <a:gd name="T90" fmla="*/ 7 w 107"/>
                <a:gd name="T91" fmla="*/ 102 h 189"/>
                <a:gd name="T92" fmla="*/ 0 w 107"/>
                <a:gd name="T93" fmla="*/ 76 h 18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07"/>
                <a:gd name="T142" fmla="*/ 0 h 189"/>
                <a:gd name="T143" fmla="*/ 107 w 107"/>
                <a:gd name="T144" fmla="*/ 189 h 18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07" h="189">
                  <a:moveTo>
                    <a:pt x="7" y="60"/>
                  </a:moveTo>
                  <a:lnTo>
                    <a:pt x="14" y="60"/>
                  </a:lnTo>
                  <a:lnTo>
                    <a:pt x="19" y="56"/>
                  </a:lnTo>
                  <a:lnTo>
                    <a:pt x="24" y="49"/>
                  </a:lnTo>
                  <a:lnTo>
                    <a:pt x="24" y="44"/>
                  </a:lnTo>
                  <a:lnTo>
                    <a:pt x="24" y="39"/>
                  </a:lnTo>
                  <a:lnTo>
                    <a:pt x="22" y="34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9" y="20"/>
                  </a:lnTo>
                  <a:lnTo>
                    <a:pt x="32" y="14"/>
                  </a:lnTo>
                  <a:lnTo>
                    <a:pt x="39" y="10"/>
                  </a:lnTo>
                  <a:lnTo>
                    <a:pt x="43" y="7"/>
                  </a:lnTo>
                  <a:lnTo>
                    <a:pt x="48" y="5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5" y="4"/>
                  </a:lnTo>
                  <a:lnTo>
                    <a:pt x="81" y="5"/>
                  </a:lnTo>
                  <a:lnTo>
                    <a:pt x="85" y="7"/>
                  </a:lnTo>
                  <a:lnTo>
                    <a:pt x="88" y="11"/>
                  </a:lnTo>
                  <a:lnTo>
                    <a:pt x="94" y="18"/>
                  </a:lnTo>
                  <a:lnTo>
                    <a:pt x="94" y="23"/>
                  </a:lnTo>
                  <a:lnTo>
                    <a:pt x="94" y="27"/>
                  </a:lnTo>
                  <a:lnTo>
                    <a:pt x="87" y="34"/>
                  </a:lnTo>
                  <a:lnTo>
                    <a:pt x="85" y="40"/>
                  </a:lnTo>
                  <a:lnTo>
                    <a:pt x="81" y="43"/>
                  </a:lnTo>
                  <a:lnTo>
                    <a:pt x="75" y="46"/>
                  </a:lnTo>
                  <a:lnTo>
                    <a:pt x="71" y="49"/>
                  </a:lnTo>
                  <a:lnTo>
                    <a:pt x="66" y="50"/>
                  </a:lnTo>
                  <a:lnTo>
                    <a:pt x="61" y="53"/>
                  </a:lnTo>
                  <a:lnTo>
                    <a:pt x="56" y="57"/>
                  </a:lnTo>
                  <a:lnTo>
                    <a:pt x="56" y="62"/>
                  </a:lnTo>
                  <a:lnTo>
                    <a:pt x="55" y="66"/>
                  </a:lnTo>
                  <a:lnTo>
                    <a:pt x="55" y="72"/>
                  </a:lnTo>
                  <a:lnTo>
                    <a:pt x="55" y="76"/>
                  </a:lnTo>
                  <a:lnTo>
                    <a:pt x="59" y="79"/>
                  </a:lnTo>
                  <a:lnTo>
                    <a:pt x="65" y="82"/>
                  </a:lnTo>
                  <a:lnTo>
                    <a:pt x="69" y="85"/>
                  </a:lnTo>
                  <a:lnTo>
                    <a:pt x="75" y="86"/>
                  </a:lnTo>
                  <a:lnTo>
                    <a:pt x="84" y="91"/>
                  </a:lnTo>
                  <a:lnTo>
                    <a:pt x="91" y="94"/>
                  </a:lnTo>
                  <a:lnTo>
                    <a:pt x="95" y="98"/>
                  </a:lnTo>
                  <a:lnTo>
                    <a:pt x="100" y="104"/>
                  </a:lnTo>
                  <a:lnTo>
                    <a:pt x="105" y="107"/>
                  </a:lnTo>
                  <a:lnTo>
                    <a:pt x="105" y="112"/>
                  </a:lnTo>
                  <a:lnTo>
                    <a:pt x="107" y="118"/>
                  </a:lnTo>
                  <a:lnTo>
                    <a:pt x="107" y="124"/>
                  </a:lnTo>
                  <a:lnTo>
                    <a:pt x="107" y="130"/>
                  </a:lnTo>
                  <a:lnTo>
                    <a:pt x="105" y="134"/>
                  </a:lnTo>
                  <a:lnTo>
                    <a:pt x="105" y="140"/>
                  </a:lnTo>
                  <a:lnTo>
                    <a:pt x="100" y="143"/>
                  </a:lnTo>
                  <a:lnTo>
                    <a:pt x="95" y="144"/>
                  </a:lnTo>
                  <a:lnTo>
                    <a:pt x="88" y="144"/>
                  </a:lnTo>
                  <a:lnTo>
                    <a:pt x="82" y="146"/>
                  </a:lnTo>
                  <a:lnTo>
                    <a:pt x="78" y="147"/>
                  </a:lnTo>
                  <a:lnTo>
                    <a:pt x="71" y="147"/>
                  </a:lnTo>
                  <a:lnTo>
                    <a:pt x="66" y="144"/>
                  </a:lnTo>
                  <a:lnTo>
                    <a:pt x="59" y="141"/>
                  </a:lnTo>
                  <a:lnTo>
                    <a:pt x="55" y="137"/>
                  </a:lnTo>
                  <a:lnTo>
                    <a:pt x="52" y="131"/>
                  </a:lnTo>
                  <a:lnTo>
                    <a:pt x="46" y="133"/>
                  </a:lnTo>
                  <a:lnTo>
                    <a:pt x="43" y="138"/>
                  </a:lnTo>
                  <a:lnTo>
                    <a:pt x="43" y="143"/>
                  </a:lnTo>
                  <a:lnTo>
                    <a:pt x="43" y="147"/>
                  </a:lnTo>
                  <a:lnTo>
                    <a:pt x="46" y="153"/>
                  </a:lnTo>
                  <a:lnTo>
                    <a:pt x="49" y="159"/>
                  </a:lnTo>
                  <a:lnTo>
                    <a:pt x="53" y="164"/>
                  </a:lnTo>
                  <a:lnTo>
                    <a:pt x="53" y="170"/>
                  </a:lnTo>
                  <a:lnTo>
                    <a:pt x="52" y="176"/>
                  </a:lnTo>
                  <a:lnTo>
                    <a:pt x="46" y="182"/>
                  </a:lnTo>
                  <a:lnTo>
                    <a:pt x="42" y="183"/>
                  </a:lnTo>
                  <a:lnTo>
                    <a:pt x="36" y="186"/>
                  </a:lnTo>
                  <a:lnTo>
                    <a:pt x="30" y="189"/>
                  </a:lnTo>
                  <a:lnTo>
                    <a:pt x="26" y="186"/>
                  </a:lnTo>
                  <a:lnTo>
                    <a:pt x="19" y="182"/>
                  </a:lnTo>
                  <a:lnTo>
                    <a:pt x="16" y="177"/>
                  </a:lnTo>
                  <a:lnTo>
                    <a:pt x="11" y="170"/>
                  </a:lnTo>
                  <a:lnTo>
                    <a:pt x="6" y="166"/>
                  </a:lnTo>
                  <a:lnTo>
                    <a:pt x="4" y="159"/>
                  </a:lnTo>
                  <a:lnTo>
                    <a:pt x="4" y="154"/>
                  </a:lnTo>
                  <a:lnTo>
                    <a:pt x="3" y="147"/>
                  </a:lnTo>
                  <a:lnTo>
                    <a:pt x="4" y="143"/>
                  </a:lnTo>
                  <a:lnTo>
                    <a:pt x="4" y="138"/>
                  </a:lnTo>
                  <a:lnTo>
                    <a:pt x="7" y="131"/>
                  </a:lnTo>
                  <a:lnTo>
                    <a:pt x="7" y="127"/>
                  </a:lnTo>
                  <a:lnTo>
                    <a:pt x="7" y="122"/>
                  </a:lnTo>
                  <a:lnTo>
                    <a:pt x="7" y="117"/>
                  </a:lnTo>
                  <a:lnTo>
                    <a:pt x="7" y="112"/>
                  </a:lnTo>
                  <a:lnTo>
                    <a:pt x="7" y="107"/>
                  </a:lnTo>
                  <a:lnTo>
                    <a:pt x="7" y="102"/>
                  </a:lnTo>
                  <a:lnTo>
                    <a:pt x="7" y="98"/>
                  </a:lnTo>
                  <a:lnTo>
                    <a:pt x="0" y="76"/>
                  </a:lnTo>
                  <a:lnTo>
                    <a:pt x="7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4802" y="3057"/>
              <a:ext cx="55" cy="77"/>
            </a:xfrm>
            <a:custGeom>
              <a:avLst/>
              <a:gdLst>
                <a:gd name="T0" fmla="*/ 78 w 111"/>
                <a:gd name="T1" fmla="*/ 21 h 154"/>
                <a:gd name="T2" fmla="*/ 65 w 111"/>
                <a:gd name="T3" fmla="*/ 13 h 154"/>
                <a:gd name="T4" fmla="*/ 50 w 111"/>
                <a:gd name="T5" fmla="*/ 6 h 154"/>
                <a:gd name="T6" fmla="*/ 39 w 111"/>
                <a:gd name="T7" fmla="*/ 1 h 154"/>
                <a:gd name="T8" fmla="*/ 27 w 111"/>
                <a:gd name="T9" fmla="*/ 0 h 154"/>
                <a:gd name="T10" fmla="*/ 16 w 111"/>
                <a:gd name="T11" fmla="*/ 0 h 154"/>
                <a:gd name="T12" fmla="*/ 3 w 111"/>
                <a:gd name="T13" fmla="*/ 8 h 154"/>
                <a:gd name="T14" fmla="*/ 0 w 111"/>
                <a:gd name="T15" fmla="*/ 17 h 154"/>
                <a:gd name="T16" fmla="*/ 3 w 111"/>
                <a:gd name="T17" fmla="*/ 27 h 154"/>
                <a:gd name="T18" fmla="*/ 13 w 111"/>
                <a:gd name="T19" fmla="*/ 36 h 154"/>
                <a:gd name="T20" fmla="*/ 24 w 111"/>
                <a:gd name="T21" fmla="*/ 39 h 154"/>
                <a:gd name="T22" fmla="*/ 36 w 111"/>
                <a:gd name="T23" fmla="*/ 42 h 154"/>
                <a:gd name="T24" fmla="*/ 45 w 111"/>
                <a:gd name="T25" fmla="*/ 49 h 154"/>
                <a:gd name="T26" fmla="*/ 43 w 111"/>
                <a:gd name="T27" fmla="*/ 58 h 154"/>
                <a:gd name="T28" fmla="*/ 37 w 111"/>
                <a:gd name="T29" fmla="*/ 66 h 154"/>
                <a:gd name="T30" fmla="*/ 29 w 111"/>
                <a:gd name="T31" fmla="*/ 75 h 154"/>
                <a:gd name="T32" fmla="*/ 24 w 111"/>
                <a:gd name="T33" fmla="*/ 84 h 154"/>
                <a:gd name="T34" fmla="*/ 16 w 111"/>
                <a:gd name="T35" fmla="*/ 94 h 154"/>
                <a:gd name="T36" fmla="*/ 14 w 111"/>
                <a:gd name="T37" fmla="*/ 105 h 154"/>
                <a:gd name="T38" fmla="*/ 19 w 111"/>
                <a:gd name="T39" fmla="*/ 115 h 154"/>
                <a:gd name="T40" fmla="*/ 30 w 111"/>
                <a:gd name="T41" fmla="*/ 117 h 154"/>
                <a:gd name="T42" fmla="*/ 40 w 111"/>
                <a:gd name="T43" fmla="*/ 107 h 154"/>
                <a:gd name="T44" fmla="*/ 52 w 111"/>
                <a:gd name="T45" fmla="*/ 102 h 154"/>
                <a:gd name="T46" fmla="*/ 58 w 111"/>
                <a:gd name="T47" fmla="*/ 111 h 154"/>
                <a:gd name="T48" fmla="*/ 56 w 111"/>
                <a:gd name="T49" fmla="*/ 123 h 154"/>
                <a:gd name="T50" fmla="*/ 55 w 111"/>
                <a:gd name="T51" fmla="*/ 134 h 154"/>
                <a:gd name="T52" fmla="*/ 56 w 111"/>
                <a:gd name="T53" fmla="*/ 144 h 154"/>
                <a:gd name="T54" fmla="*/ 65 w 111"/>
                <a:gd name="T55" fmla="*/ 154 h 154"/>
                <a:gd name="T56" fmla="*/ 78 w 111"/>
                <a:gd name="T57" fmla="*/ 152 h 154"/>
                <a:gd name="T58" fmla="*/ 88 w 111"/>
                <a:gd name="T59" fmla="*/ 144 h 154"/>
                <a:gd name="T60" fmla="*/ 94 w 111"/>
                <a:gd name="T61" fmla="*/ 133 h 154"/>
                <a:gd name="T62" fmla="*/ 97 w 111"/>
                <a:gd name="T63" fmla="*/ 123 h 154"/>
                <a:gd name="T64" fmla="*/ 101 w 111"/>
                <a:gd name="T65" fmla="*/ 111 h 154"/>
                <a:gd name="T66" fmla="*/ 104 w 111"/>
                <a:gd name="T67" fmla="*/ 102 h 154"/>
                <a:gd name="T68" fmla="*/ 110 w 111"/>
                <a:gd name="T69" fmla="*/ 91 h 154"/>
                <a:gd name="T70" fmla="*/ 111 w 111"/>
                <a:gd name="T71" fmla="*/ 81 h 154"/>
                <a:gd name="T72" fmla="*/ 110 w 111"/>
                <a:gd name="T73" fmla="*/ 71 h 154"/>
                <a:gd name="T74" fmla="*/ 107 w 111"/>
                <a:gd name="T75" fmla="*/ 62 h 154"/>
                <a:gd name="T76" fmla="*/ 104 w 111"/>
                <a:gd name="T77" fmla="*/ 52 h 154"/>
                <a:gd name="T78" fmla="*/ 104 w 111"/>
                <a:gd name="T79" fmla="*/ 40 h 154"/>
                <a:gd name="T80" fmla="*/ 97 w 111"/>
                <a:gd name="T81" fmla="*/ 32 h 154"/>
                <a:gd name="T82" fmla="*/ 84 w 111"/>
                <a:gd name="T83" fmla="*/ 23 h 1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1"/>
                <a:gd name="T127" fmla="*/ 0 h 154"/>
                <a:gd name="T128" fmla="*/ 111 w 111"/>
                <a:gd name="T129" fmla="*/ 154 h 1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1" h="154">
                  <a:moveTo>
                    <a:pt x="84" y="23"/>
                  </a:moveTo>
                  <a:lnTo>
                    <a:pt x="78" y="21"/>
                  </a:lnTo>
                  <a:lnTo>
                    <a:pt x="71" y="16"/>
                  </a:lnTo>
                  <a:lnTo>
                    <a:pt x="65" y="13"/>
                  </a:lnTo>
                  <a:lnTo>
                    <a:pt x="56" y="8"/>
                  </a:lnTo>
                  <a:lnTo>
                    <a:pt x="50" y="6"/>
                  </a:lnTo>
                  <a:lnTo>
                    <a:pt x="45" y="3"/>
                  </a:lnTo>
                  <a:lnTo>
                    <a:pt x="39" y="1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8" y="1"/>
                  </a:lnTo>
                  <a:lnTo>
                    <a:pt x="3" y="8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7" y="32"/>
                  </a:lnTo>
                  <a:lnTo>
                    <a:pt x="13" y="36"/>
                  </a:lnTo>
                  <a:lnTo>
                    <a:pt x="19" y="39"/>
                  </a:lnTo>
                  <a:lnTo>
                    <a:pt x="24" y="39"/>
                  </a:lnTo>
                  <a:lnTo>
                    <a:pt x="29" y="40"/>
                  </a:lnTo>
                  <a:lnTo>
                    <a:pt x="36" y="42"/>
                  </a:lnTo>
                  <a:lnTo>
                    <a:pt x="42" y="43"/>
                  </a:lnTo>
                  <a:lnTo>
                    <a:pt x="45" y="49"/>
                  </a:lnTo>
                  <a:lnTo>
                    <a:pt x="45" y="53"/>
                  </a:lnTo>
                  <a:lnTo>
                    <a:pt x="43" y="58"/>
                  </a:lnTo>
                  <a:lnTo>
                    <a:pt x="39" y="62"/>
                  </a:lnTo>
                  <a:lnTo>
                    <a:pt x="37" y="66"/>
                  </a:lnTo>
                  <a:lnTo>
                    <a:pt x="32" y="69"/>
                  </a:lnTo>
                  <a:lnTo>
                    <a:pt x="29" y="75"/>
                  </a:lnTo>
                  <a:lnTo>
                    <a:pt x="27" y="79"/>
                  </a:lnTo>
                  <a:lnTo>
                    <a:pt x="24" y="84"/>
                  </a:lnTo>
                  <a:lnTo>
                    <a:pt x="19" y="89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4" y="105"/>
                  </a:lnTo>
                  <a:lnTo>
                    <a:pt x="16" y="110"/>
                  </a:lnTo>
                  <a:lnTo>
                    <a:pt x="19" y="115"/>
                  </a:lnTo>
                  <a:lnTo>
                    <a:pt x="26" y="118"/>
                  </a:lnTo>
                  <a:lnTo>
                    <a:pt x="30" y="117"/>
                  </a:lnTo>
                  <a:lnTo>
                    <a:pt x="36" y="114"/>
                  </a:lnTo>
                  <a:lnTo>
                    <a:pt x="40" y="107"/>
                  </a:lnTo>
                  <a:lnTo>
                    <a:pt x="45" y="104"/>
                  </a:lnTo>
                  <a:lnTo>
                    <a:pt x="52" y="102"/>
                  </a:lnTo>
                  <a:lnTo>
                    <a:pt x="56" y="107"/>
                  </a:lnTo>
                  <a:lnTo>
                    <a:pt x="58" y="111"/>
                  </a:lnTo>
                  <a:lnTo>
                    <a:pt x="58" y="117"/>
                  </a:lnTo>
                  <a:lnTo>
                    <a:pt x="56" y="123"/>
                  </a:lnTo>
                  <a:lnTo>
                    <a:pt x="56" y="128"/>
                  </a:lnTo>
                  <a:lnTo>
                    <a:pt x="55" y="134"/>
                  </a:lnTo>
                  <a:lnTo>
                    <a:pt x="55" y="139"/>
                  </a:lnTo>
                  <a:lnTo>
                    <a:pt x="56" y="144"/>
                  </a:lnTo>
                  <a:lnTo>
                    <a:pt x="59" y="150"/>
                  </a:lnTo>
                  <a:lnTo>
                    <a:pt x="65" y="154"/>
                  </a:lnTo>
                  <a:lnTo>
                    <a:pt x="71" y="154"/>
                  </a:lnTo>
                  <a:lnTo>
                    <a:pt x="78" y="152"/>
                  </a:lnTo>
                  <a:lnTo>
                    <a:pt x="84" y="149"/>
                  </a:lnTo>
                  <a:lnTo>
                    <a:pt x="88" y="144"/>
                  </a:lnTo>
                  <a:lnTo>
                    <a:pt x="91" y="139"/>
                  </a:lnTo>
                  <a:lnTo>
                    <a:pt x="94" y="133"/>
                  </a:lnTo>
                  <a:lnTo>
                    <a:pt x="97" y="128"/>
                  </a:lnTo>
                  <a:lnTo>
                    <a:pt x="97" y="123"/>
                  </a:lnTo>
                  <a:lnTo>
                    <a:pt x="98" y="117"/>
                  </a:lnTo>
                  <a:lnTo>
                    <a:pt x="101" y="111"/>
                  </a:lnTo>
                  <a:lnTo>
                    <a:pt x="102" y="107"/>
                  </a:lnTo>
                  <a:lnTo>
                    <a:pt x="104" y="102"/>
                  </a:lnTo>
                  <a:lnTo>
                    <a:pt x="108" y="97"/>
                  </a:lnTo>
                  <a:lnTo>
                    <a:pt x="110" y="91"/>
                  </a:lnTo>
                  <a:lnTo>
                    <a:pt x="111" y="85"/>
                  </a:lnTo>
                  <a:lnTo>
                    <a:pt x="111" y="81"/>
                  </a:lnTo>
                  <a:lnTo>
                    <a:pt x="111" y="76"/>
                  </a:lnTo>
                  <a:lnTo>
                    <a:pt x="110" y="71"/>
                  </a:lnTo>
                  <a:lnTo>
                    <a:pt x="107" y="66"/>
                  </a:lnTo>
                  <a:lnTo>
                    <a:pt x="107" y="62"/>
                  </a:lnTo>
                  <a:lnTo>
                    <a:pt x="104" y="56"/>
                  </a:lnTo>
                  <a:lnTo>
                    <a:pt x="104" y="52"/>
                  </a:lnTo>
                  <a:lnTo>
                    <a:pt x="104" y="45"/>
                  </a:lnTo>
                  <a:lnTo>
                    <a:pt x="104" y="40"/>
                  </a:lnTo>
                  <a:lnTo>
                    <a:pt x="98" y="37"/>
                  </a:lnTo>
                  <a:lnTo>
                    <a:pt x="97" y="32"/>
                  </a:lnTo>
                  <a:lnTo>
                    <a:pt x="94" y="27"/>
                  </a:lnTo>
                  <a:lnTo>
                    <a:pt x="84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4632" y="2854"/>
              <a:ext cx="147" cy="136"/>
            </a:xfrm>
            <a:custGeom>
              <a:avLst/>
              <a:gdLst>
                <a:gd name="T0" fmla="*/ 209 w 293"/>
                <a:gd name="T1" fmla="*/ 114 h 273"/>
                <a:gd name="T2" fmla="*/ 191 w 293"/>
                <a:gd name="T3" fmla="*/ 75 h 273"/>
                <a:gd name="T4" fmla="*/ 168 w 293"/>
                <a:gd name="T5" fmla="*/ 43 h 273"/>
                <a:gd name="T6" fmla="*/ 142 w 293"/>
                <a:gd name="T7" fmla="*/ 20 h 273"/>
                <a:gd name="T8" fmla="*/ 120 w 293"/>
                <a:gd name="T9" fmla="*/ 5 h 273"/>
                <a:gd name="T10" fmla="*/ 97 w 293"/>
                <a:gd name="T11" fmla="*/ 0 h 273"/>
                <a:gd name="T12" fmla="*/ 68 w 293"/>
                <a:gd name="T13" fmla="*/ 0 h 273"/>
                <a:gd name="T14" fmla="*/ 44 w 293"/>
                <a:gd name="T15" fmla="*/ 11 h 273"/>
                <a:gd name="T16" fmla="*/ 16 w 293"/>
                <a:gd name="T17" fmla="*/ 37 h 273"/>
                <a:gd name="T18" fmla="*/ 3 w 293"/>
                <a:gd name="T19" fmla="*/ 62 h 273"/>
                <a:gd name="T20" fmla="*/ 0 w 293"/>
                <a:gd name="T21" fmla="*/ 92 h 273"/>
                <a:gd name="T22" fmla="*/ 0 w 293"/>
                <a:gd name="T23" fmla="*/ 134 h 273"/>
                <a:gd name="T24" fmla="*/ 8 w 293"/>
                <a:gd name="T25" fmla="*/ 170 h 273"/>
                <a:gd name="T26" fmla="*/ 16 w 293"/>
                <a:gd name="T27" fmla="*/ 201 h 273"/>
                <a:gd name="T28" fmla="*/ 31 w 293"/>
                <a:gd name="T29" fmla="*/ 224 h 273"/>
                <a:gd name="T30" fmla="*/ 48 w 293"/>
                <a:gd name="T31" fmla="*/ 244 h 273"/>
                <a:gd name="T32" fmla="*/ 77 w 293"/>
                <a:gd name="T33" fmla="*/ 263 h 273"/>
                <a:gd name="T34" fmla="*/ 102 w 293"/>
                <a:gd name="T35" fmla="*/ 271 h 273"/>
                <a:gd name="T36" fmla="*/ 129 w 293"/>
                <a:gd name="T37" fmla="*/ 273 h 273"/>
                <a:gd name="T38" fmla="*/ 155 w 293"/>
                <a:gd name="T39" fmla="*/ 266 h 273"/>
                <a:gd name="T40" fmla="*/ 177 w 293"/>
                <a:gd name="T41" fmla="*/ 260 h 273"/>
                <a:gd name="T42" fmla="*/ 196 w 293"/>
                <a:gd name="T43" fmla="*/ 237 h 273"/>
                <a:gd name="T44" fmla="*/ 204 w 293"/>
                <a:gd name="T45" fmla="*/ 206 h 273"/>
                <a:gd name="T46" fmla="*/ 209 w 293"/>
                <a:gd name="T47" fmla="*/ 172 h 273"/>
                <a:gd name="T48" fmla="*/ 216 w 293"/>
                <a:gd name="T49" fmla="*/ 154 h 273"/>
                <a:gd name="T50" fmla="*/ 240 w 293"/>
                <a:gd name="T51" fmla="*/ 149 h 273"/>
                <a:gd name="T52" fmla="*/ 274 w 293"/>
                <a:gd name="T53" fmla="*/ 151 h 273"/>
                <a:gd name="T54" fmla="*/ 293 w 293"/>
                <a:gd name="T55" fmla="*/ 143 h 273"/>
                <a:gd name="T56" fmla="*/ 293 w 293"/>
                <a:gd name="T57" fmla="*/ 128 h 273"/>
                <a:gd name="T58" fmla="*/ 283 w 293"/>
                <a:gd name="T59" fmla="*/ 112 h 273"/>
                <a:gd name="T60" fmla="*/ 266 w 293"/>
                <a:gd name="T61" fmla="*/ 107 h 273"/>
                <a:gd name="T62" fmla="*/ 240 w 293"/>
                <a:gd name="T63" fmla="*/ 107 h 273"/>
                <a:gd name="T64" fmla="*/ 209 w 293"/>
                <a:gd name="T65" fmla="*/ 114 h 27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93"/>
                <a:gd name="T100" fmla="*/ 0 h 273"/>
                <a:gd name="T101" fmla="*/ 293 w 293"/>
                <a:gd name="T102" fmla="*/ 273 h 27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93" h="273">
                  <a:moveTo>
                    <a:pt x="209" y="114"/>
                  </a:moveTo>
                  <a:lnTo>
                    <a:pt x="191" y="75"/>
                  </a:lnTo>
                  <a:lnTo>
                    <a:pt x="168" y="43"/>
                  </a:lnTo>
                  <a:lnTo>
                    <a:pt x="142" y="20"/>
                  </a:lnTo>
                  <a:lnTo>
                    <a:pt x="120" y="5"/>
                  </a:lnTo>
                  <a:lnTo>
                    <a:pt x="97" y="0"/>
                  </a:lnTo>
                  <a:lnTo>
                    <a:pt x="68" y="0"/>
                  </a:lnTo>
                  <a:lnTo>
                    <a:pt x="44" y="11"/>
                  </a:lnTo>
                  <a:lnTo>
                    <a:pt x="16" y="37"/>
                  </a:lnTo>
                  <a:lnTo>
                    <a:pt x="3" y="62"/>
                  </a:lnTo>
                  <a:lnTo>
                    <a:pt x="0" y="92"/>
                  </a:lnTo>
                  <a:lnTo>
                    <a:pt x="0" y="134"/>
                  </a:lnTo>
                  <a:lnTo>
                    <a:pt x="8" y="170"/>
                  </a:lnTo>
                  <a:lnTo>
                    <a:pt x="16" y="201"/>
                  </a:lnTo>
                  <a:lnTo>
                    <a:pt x="31" y="224"/>
                  </a:lnTo>
                  <a:lnTo>
                    <a:pt x="48" y="244"/>
                  </a:lnTo>
                  <a:lnTo>
                    <a:pt x="77" y="263"/>
                  </a:lnTo>
                  <a:lnTo>
                    <a:pt x="102" y="271"/>
                  </a:lnTo>
                  <a:lnTo>
                    <a:pt x="129" y="273"/>
                  </a:lnTo>
                  <a:lnTo>
                    <a:pt x="155" y="266"/>
                  </a:lnTo>
                  <a:lnTo>
                    <a:pt x="177" y="260"/>
                  </a:lnTo>
                  <a:lnTo>
                    <a:pt x="196" y="237"/>
                  </a:lnTo>
                  <a:lnTo>
                    <a:pt x="204" y="206"/>
                  </a:lnTo>
                  <a:lnTo>
                    <a:pt x="209" y="172"/>
                  </a:lnTo>
                  <a:lnTo>
                    <a:pt x="216" y="154"/>
                  </a:lnTo>
                  <a:lnTo>
                    <a:pt x="240" y="149"/>
                  </a:lnTo>
                  <a:lnTo>
                    <a:pt x="274" y="151"/>
                  </a:lnTo>
                  <a:lnTo>
                    <a:pt x="293" y="143"/>
                  </a:lnTo>
                  <a:lnTo>
                    <a:pt x="293" y="128"/>
                  </a:lnTo>
                  <a:lnTo>
                    <a:pt x="283" y="112"/>
                  </a:lnTo>
                  <a:lnTo>
                    <a:pt x="266" y="107"/>
                  </a:lnTo>
                  <a:lnTo>
                    <a:pt x="240" y="107"/>
                  </a:lnTo>
                  <a:lnTo>
                    <a:pt x="209" y="1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4288" y="2900"/>
              <a:ext cx="174" cy="136"/>
            </a:xfrm>
            <a:custGeom>
              <a:avLst/>
              <a:gdLst>
                <a:gd name="T0" fmla="*/ 247 w 348"/>
                <a:gd name="T1" fmla="*/ 166 h 273"/>
                <a:gd name="T2" fmla="*/ 238 w 348"/>
                <a:gd name="T3" fmla="*/ 111 h 273"/>
                <a:gd name="T4" fmla="*/ 221 w 348"/>
                <a:gd name="T5" fmla="*/ 73 h 273"/>
                <a:gd name="T6" fmla="*/ 192 w 348"/>
                <a:gd name="T7" fmla="*/ 33 h 273"/>
                <a:gd name="T8" fmla="*/ 166 w 348"/>
                <a:gd name="T9" fmla="*/ 11 h 273"/>
                <a:gd name="T10" fmla="*/ 131 w 348"/>
                <a:gd name="T11" fmla="*/ 0 h 273"/>
                <a:gd name="T12" fmla="*/ 92 w 348"/>
                <a:gd name="T13" fmla="*/ 0 h 273"/>
                <a:gd name="T14" fmla="*/ 55 w 348"/>
                <a:gd name="T15" fmla="*/ 10 h 273"/>
                <a:gd name="T16" fmla="*/ 27 w 348"/>
                <a:gd name="T17" fmla="*/ 34 h 273"/>
                <a:gd name="T18" fmla="*/ 10 w 348"/>
                <a:gd name="T19" fmla="*/ 60 h 273"/>
                <a:gd name="T20" fmla="*/ 1 w 348"/>
                <a:gd name="T21" fmla="*/ 92 h 273"/>
                <a:gd name="T22" fmla="*/ 0 w 348"/>
                <a:gd name="T23" fmla="*/ 127 h 273"/>
                <a:gd name="T24" fmla="*/ 3 w 348"/>
                <a:gd name="T25" fmla="*/ 162 h 273"/>
                <a:gd name="T26" fmla="*/ 10 w 348"/>
                <a:gd name="T27" fmla="*/ 193 h 273"/>
                <a:gd name="T28" fmla="*/ 33 w 348"/>
                <a:gd name="T29" fmla="*/ 221 h 273"/>
                <a:gd name="T30" fmla="*/ 55 w 348"/>
                <a:gd name="T31" fmla="*/ 240 h 273"/>
                <a:gd name="T32" fmla="*/ 82 w 348"/>
                <a:gd name="T33" fmla="*/ 261 h 273"/>
                <a:gd name="T34" fmla="*/ 103 w 348"/>
                <a:gd name="T35" fmla="*/ 270 h 273"/>
                <a:gd name="T36" fmla="*/ 139 w 348"/>
                <a:gd name="T37" fmla="*/ 273 h 273"/>
                <a:gd name="T38" fmla="*/ 166 w 348"/>
                <a:gd name="T39" fmla="*/ 264 h 273"/>
                <a:gd name="T40" fmla="*/ 191 w 348"/>
                <a:gd name="T41" fmla="*/ 253 h 273"/>
                <a:gd name="T42" fmla="*/ 214 w 348"/>
                <a:gd name="T43" fmla="*/ 237 h 273"/>
                <a:gd name="T44" fmla="*/ 231 w 348"/>
                <a:gd name="T45" fmla="*/ 218 h 273"/>
                <a:gd name="T46" fmla="*/ 253 w 348"/>
                <a:gd name="T47" fmla="*/ 206 h 273"/>
                <a:gd name="T48" fmla="*/ 286 w 348"/>
                <a:gd name="T49" fmla="*/ 209 h 273"/>
                <a:gd name="T50" fmla="*/ 290 w 348"/>
                <a:gd name="T51" fmla="*/ 214 h 273"/>
                <a:gd name="T52" fmla="*/ 315 w 348"/>
                <a:gd name="T53" fmla="*/ 225 h 273"/>
                <a:gd name="T54" fmla="*/ 335 w 348"/>
                <a:gd name="T55" fmla="*/ 222 h 273"/>
                <a:gd name="T56" fmla="*/ 348 w 348"/>
                <a:gd name="T57" fmla="*/ 202 h 273"/>
                <a:gd name="T58" fmla="*/ 344 w 348"/>
                <a:gd name="T59" fmla="*/ 190 h 273"/>
                <a:gd name="T60" fmla="*/ 327 w 348"/>
                <a:gd name="T61" fmla="*/ 180 h 273"/>
                <a:gd name="T62" fmla="*/ 293 w 348"/>
                <a:gd name="T63" fmla="*/ 175 h 273"/>
                <a:gd name="T64" fmla="*/ 264 w 348"/>
                <a:gd name="T65" fmla="*/ 172 h 273"/>
                <a:gd name="T66" fmla="*/ 247 w 348"/>
                <a:gd name="T67" fmla="*/ 166 h 2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48"/>
                <a:gd name="T103" fmla="*/ 0 h 273"/>
                <a:gd name="T104" fmla="*/ 348 w 348"/>
                <a:gd name="T105" fmla="*/ 273 h 27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48" h="273">
                  <a:moveTo>
                    <a:pt x="247" y="166"/>
                  </a:moveTo>
                  <a:lnTo>
                    <a:pt x="238" y="111"/>
                  </a:lnTo>
                  <a:lnTo>
                    <a:pt x="221" y="73"/>
                  </a:lnTo>
                  <a:lnTo>
                    <a:pt x="192" y="33"/>
                  </a:lnTo>
                  <a:lnTo>
                    <a:pt x="166" y="11"/>
                  </a:lnTo>
                  <a:lnTo>
                    <a:pt x="131" y="0"/>
                  </a:lnTo>
                  <a:lnTo>
                    <a:pt x="92" y="0"/>
                  </a:lnTo>
                  <a:lnTo>
                    <a:pt x="55" y="10"/>
                  </a:lnTo>
                  <a:lnTo>
                    <a:pt x="27" y="34"/>
                  </a:lnTo>
                  <a:lnTo>
                    <a:pt x="10" y="60"/>
                  </a:lnTo>
                  <a:lnTo>
                    <a:pt x="1" y="92"/>
                  </a:lnTo>
                  <a:lnTo>
                    <a:pt x="0" y="127"/>
                  </a:lnTo>
                  <a:lnTo>
                    <a:pt x="3" y="162"/>
                  </a:lnTo>
                  <a:lnTo>
                    <a:pt x="10" y="193"/>
                  </a:lnTo>
                  <a:lnTo>
                    <a:pt x="33" y="221"/>
                  </a:lnTo>
                  <a:lnTo>
                    <a:pt x="55" y="240"/>
                  </a:lnTo>
                  <a:lnTo>
                    <a:pt x="82" y="261"/>
                  </a:lnTo>
                  <a:lnTo>
                    <a:pt x="103" y="270"/>
                  </a:lnTo>
                  <a:lnTo>
                    <a:pt x="139" y="273"/>
                  </a:lnTo>
                  <a:lnTo>
                    <a:pt x="166" y="264"/>
                  </a:lnTo>
                  <a:lnTo>
                    <a:pt x="191" y="253"/>
                  </a:lnTo>
                  <a:lnTo>
                    <a:pt x="214" y="237"/>
                  </a:lnTo>
                  <a:lnTo>
                    <a:pt x="231" y="218"/>
                  </a:lnTo>
                  <a:lnTo>
                    <a:pt x="253" y="206"/>
                  </a:lnTo>
                  <a:lnTo>
                    <a:pt x="286" y="209"/>
                  </a:lnTo>
                  <a:lnTo>
                    <a:pt x="290" y="214"/>
                  </a:lnTo>
                  <a:lnTo>
                    <a:pt x="315" y="225"/>
                  </a:lnTo>
                  <a:lnTo>
                    <a:pt x="335" y="222"/>
                  </a:lnTo>
                  <a:lnTo>
                    <a:pt x="348" y="202"/>
                  </a:lnTo>
                  <a:lnTo>
                    <a:pt x="344" y="190"/>
                  </a:lnTo>
                  <a:lnTo>
                    <a:pt x="327" y="180"/>
                  </a:lnTo>
                  <a:lnTo>
                    <a:pt x="293" y="175"/>
                  </a:lnTo>
                  <a:lnTo>
                    <a:pt x="264" y="172"/>
                  </a:lnTo>
                  <a:lnTo>
                    <a:pt x="247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auto">
            <a:xfrm>
              <a:off x="4185" y="3075"/>
              <a:ext cx="142" cy="216"/>
            </a:xfrm>
            <a:custGeom>
              <a:avLst/>
              <a:gdLst>
                <a:gd name="T0" fmla="*/ 153 w 286"/>
                <a:gd name="T1" fmla="*/ 42 h 431"/>
                <a:gd name="T2" fmla="*/ 262 w 286"/>
                <a:gd name="T3" fmla="*/ 0 h 431"/>
                <a:gd name="T4" fmla="*/ 286 w 286"/>
                <a:gd name="T5" fmla="*/ 33 h 431"/>
                <a:gd name="T6" fmla="*/ 237 w 286"/>
                <a:gd name="T7" fmla="*/ 98 h 431"/>
                <a:gd name="T8" fmla="*/ 113 w 286"/>
                <a:gd name="T9" fmla="*/ 142 h 431"/>
                <a:gd name="T10" fmla="*/ 39 w 286"/>
                <a:gd name="T11" fmla="*/ 220 h 431"/>
                <a:gd name="T12" fmla="*/ 48 w 286"/>
                <a:gd name="T13" fmla="*/ 262 h 431"/>
                <a:gd name="T14" fmla="*/ 93 w 286"/>
                <a:gd name="T15" fmla="*/ 298 h 431"/>
                <a:gd name="T16" fmla="*/ 146 w 286"/>
                <a:gd name="T17" fmla="*/ 298 h 431"/>
                <a:gd name="T18" fmla="*/ 201 w 286"/>
                <a:gd name="T19" fmla="*/ 285 h 431"/>
                <a:gd name="T20" fmla="*/ 227 w 286"/>
                <a:gd name="T21" fmla="*/ 299 h 431"/>
                <a:gd name="T22" fmla="*/ 226 w 286"/>
                <a:gd name="T23" fmla="*/ 309 h 431"/>
                <a:gd name="T24" fmla="*/ 221 w 286"/>
                <a:gd name="T25" fmla="*/ 319 h 431"/>
                <a:gd name="T26" fmla="*/ 210 w 286"/>
                <a:gd name="T27" fmla="*/ 324 h 431"/>
                <a:gd name="T28" fmla="*/ 198 w 286"/>
                <a:gd name="T29" fmla="*/ 324 h 431"/>
                <a:gd name="T30" fmla="*/ 188 w 286"/>
                <a:gd name="T31" fmla="*/ 322 h 431"/>
                <a:gd name="T32" fmla="*/ 178 w 286"/>
                <a:gd name="T33" fmla="*/ 321 h 431"/>
                <a:gd name="T34" fmla="*/ 165 w 286"/>
                <a:gd name="T35" fmla="*/ 319 h 431"/>
                <a:gd name="T36" fmla="*/ 156 w 286"/>
                <a:gd name="T37" fmla="*/ 321 h 431"/>
                <a:gd name="T38" fmla="*/ 153 w 286"/>
                <a:gd name="T39" fmla="*/ 331 h 431"/>
                <a:gd name="T40" fmla="*/ 165 w 286"/>
                <a:gd name="T41" fmla="*/ 335 h 431"/>
                <a:gd name="T42" fmla="*/ 177 w 286"/>
                <a:gd name="T43" fmla="*/ 337 h 431"/>
                <a:gd name="T44" fmla="*/ 188 w 286"/>
                <a:gd name="T45" fmla="*/ 338 h 431"/>
                <a:gd name="T46" fmla="*/ 201 w 286"/>
                <a:gd name="T47" fmla="*/ 340 h 431"/>
                <a:gd name="T48" fmla="*/ 213 w 286"/>
                <a:gd name="T49" fmla="*/ 344 h 431"/>
                <a:gd name="T50" fmla="*/ 221 w 286"/>
                <a:gd name="T51" fmla="*/ 350 h 431"/>
                <a:gd name="T52" fmla="*/ 224 w 286"/>
                <a:gd name="T53" fmla="*/ 360 h 431"/>
                <a:gd name="T54" fmla="*/ 216 w 286"/>
                <a:gd name="T55" fmla="*/ 370 h 431"/>
                <a:gd name="T56" fmla="*/ 201 w 286"/>
                <a:gd name="T57" fmla="*/ 376 h 431"/>
                <a:gd name="T58" fmla="*/ 190 w 286"/>
                <a:gd name="T59" fmla="*/ 376 h 431"/>
                <a:gd name="T60" fmla="*/ 174 w 286"/>
                <a:gd name="T61" fmla="*/ 371 h 431"/>
                <a:gd name="T62" fmla="*/ 162 w 286"/>
                <a:gd name="T63" fmla="*/ 366 h 431"/>
                <a:gd name="T64" fmla="*/ 149 w 286"/>
                <a:gd name="T65" fmla="*/ 364 h 431"/>
                <a:gd name="T66" fmla="*/ 145 w 286"/>
                <a:gd name="T67" fmla="*/ 373 h 431"/>
                <a:gd name="T68" fmla="*/ 155 w 286"/>
                <a:gd name="T69" fmla="*/ 376 h 431"/>
                <a:gd name="T70" fmla="*/ 162 w 286"/>
                <a:gd name="T71" fmla="*/ 380 h 431"/>
                <a:gd name="T72" fmla="*/ 171 w 286"/>
                <a:gd name="T73" fmla="*/ 385 h 431"/>
                <a:gd name="T74" fmla="*/ 181 w 286"/>
                <a:gd name="T75" fmla="*/ 391 h 431"/>
                <a:gd name="T76" fmla="*/ 191 w 286"/>
                <a:gd name="T77" fmla="*/ 402 h 431"/>
                <a:gd name="T78" fmla="*/ 195 w 286"/>
                <a:gd name="T79" fmla="*/ 414 h 431"/>
                <a:gd name="T80" fmla="*/ 194 w 286"/>
                <a:gd name="T81" fmla="*/ 425 h 431"/>
                <a:gd name="T82" fmla="*/ 184 w 286"/>
                <a:gd name="T83" fmla="*/ 430 h 431"/>
                <a:gd name="T84" fmla="*/ 174 w 286"/>
                <a:gd name="T85" fmla="*/ 431 h 431"/>
                <a:gd name="T86" fmla="*/ 162 w 286"/>
                <a:gd name="T87" fmla="*/ 430 h 431"/>
                <a:gd name="T88" fmla="*/ 151 w 286"/>
                <a:gd name="T89" fmla="*/ 427 h 431"/>
                <a:gd name="T90" fmla="*/ 140 w 286"/>
                <a:gd name="T91" fmla="*/ 425 h 431"/>
                <a:gd name="T92" fmla="*/ 130 w 286"/>
                <a:gd name="T93" fmla="*/ 417 h 431"/>
                <a:gd name="T94" fmla="*/ 120 w 286"/>
                <a:gd name="T95" fmla="*/ 411 h 431"/>
                <a:gd name="T96" fmla="*/ 110 w 286"/>
                <a:gd name="T97" fmla="*/ 399 h 431"/>
                <a:gd name="T98" fmla="*/ 104 w 286"/>
                <a:gd name="T99" fmla="*/ 391 h 431"/>
                <a:gd name="T100" fmla="*/ 101 w 286"/>
                <a:gd name="T101" fmla="*/ 380 h 431"/>
                <a:gd name="T102" fmla="*/ 97 w 286"/>
                <a:gd name="T103" fmla="*/ 371 h 431"/>
                <a:gd name="T104" fmla="*/ 31 w 286"/>
                <a:gd name="T105" fmla="*/ 299 h 431"/>
                <a:gd name="T106" fmla="*/ 5 w 286"/>
                <a:gd name="T107" fmla="*/ 244 h 431"/>
                <a:gd name="T108" fmla="*/ 12 w 286"/>
                <a:gd name="T109" fmla="*/ 189 h 431"/>
                <a:gd name="T110" fmla="*/ 75 w 286"/>
                <a:gd name="T111" fmla="*/ 118 h 43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6"/>
                <a:gd name="T169" fmla="*/ 0 h 431"/>
                <a:gd name="T170" fmla="*/ 286 w 286"/>
                <a:gd name="T171" fmla="*/ 431 h 43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6" h="431">
                  <a:moveTo>
                    <a:pt x="91" y="100"/>
                  </a:moveTo>
                  <a:lnTo>
                    <a:pt x="153" y="42"/>
                  </a:lnTo>
                  <a:lnTo>
                    <a:pt x="214" y="13"/>
                  </a:lnTo>
                  <a:lnTo>
                    <a:pt x="262" y="0"/>
                  </a:lnTo>
                  <a:lnTo>
                    <a:pt x="279" y="7"/>
                  </a:lnTo>
                  <a:lnTo>
                    <a:pt x="286" y="33"/>
                  </a:lnTo>
                  <a:lnTo>
                    <a:pt x="266" y="75"/>
                  </a:lnTo>
                  <a:lnTo>
                    <a:pt x="237" y="98"/>
                  </a:lnTo>
                  <a:lnTo>
                    <a:pt x="181" y="111"/>
                  </a:lnTo>
                  <a:lnTo>
                    <a:pt x="113" y="142"/>
                  </a:lnTo>
                  <a:lnTo>
                    <a:pt x="62" y="182"/>
                  </a:lnTo>
                  <a:lnTo>
                    <a:pt x="39" y="220"/>
                  </a:lnTo>
                  <a:lnTo>
                    <a:pt x="39" y="241"/>
                  </a:lnTo>
                  <a:lnTo>
                    <a:pt x="48" y="262"/>
                  </a:lnTo>
                  <a:lnTo>
                    <a:pt x="64" y="282"/>
                  </a:lnTo>
                  <a:lnTo>
                    <a:pt x="93" y="298"/>
                  </a:lnTo>
                  <a:lnTo>
                    <a:pt x="125" y="305"/>
                  </a:lnTo>
                  <a:lnTo>
                    <a:pt x="146" y="298"/>
                  </a:lnTo>
                  <a:lnTo>
                    <a:pt x="172" y="292"/>
                  </a:lnTo>
                  <a:lnTo>
                    <a:pt x="201" y="285"/>
                  </a:lnTo>
                  <a:lnTo>
                    <a:pt x="223" y="288"/>
                  </a:lnTo>
                  <a:lnTo>
                    <a:pt x="227" y="299"/>
                  </a:lnTo>
                  <a:lnTo>
                    <a:pt x="224" y="305"/>
                  </a:lnTo>
                  <a:lnTo>
                    <a:pt x="226" y="309"/>
                  </a:lnTo>
                  <a:lnTo>
                    <a:pt x="226" y="314"/>
                  </a:lnTo>
                  <a:lnTo>
                    <a:pt x="221" y="319"/>
                  </a:lnTo>
                  <a:lnTo>
                    <a:pt x="216" y="321"/>
                  </a:lnTo>
                  <a:lnTo>
                    <a:pt x="210" y="324"/>
                  </a:lnTo>
                  <a:lnTo>
                    <a:pt x="203" y="325"/>
                  </a:lnTo>
                  <a:lnTo>
                    <a:pt x="198" y="324"/>
                  </a:lnTo>
                  <a:lnTo>
                    <a:pt x="194" y="322"/>
                  </a:lnTo>
                  <a:lnTo>
                    <a:pt x="188" y="322"/>
                  </a:lnTo>
                  <a:lnTo>
                    <a:pt x="184" y="321"/>
                  </a:lnTo>
                  <a:lnTo>
                    <a:pt x="178" y="321"/>
                  </a:lnTo>
                  <a:lnTo>
                    <a:pt x="172" y="319"/>
                  </a:lnTo>
                  <a:lnTo>
                    <a:pt x="165" y="319"/>
                  </a:lnTo>
                  <a:lnTo>
                    <a:pt x="161" y="319"/>
                  </a:lnTo>
                  <a:lnTo>
                    <a:pt x="156" y="321"/>
                  </a:lnTo>
                  <a:lnTo>
                    <a:pt x="151" y="325"/>
                  </a:lnTo>
                  <a:lnTo>
                    <a:pt x="153" y="331"/>
                  </a:lnTo>
                  <a:lnTo>
                    <a:pt x="159" y="332"/>
                  </a:lnTo>
                  <a:lnTo>
                    <a:pt x="165" y="335"/>
                  </a:lnTo>
                  <a:lnTo>
                    <a:pt x="171" y="335"/>
                  </a:lnTo>
                  <a:lnTo>
                    <a:pt x="177" y="337"/>
                  </a:lnTo>
                  <a:lnTo>
                    <a:pt x="182" y="337"/>
                  </a:lnTo>
                  <a:lnTo>
                    <a:pt x="188" y="338"/>
                  </a:lnTo>
                  <a:lnTo>
                    <a:pt x="195" y="338"/>
                  </a:lnTo>
                  <a:lnTo>
                    <a:pt x="201" y="340"/>
                  </a:lnTo>
                  <a:lnTo>
                    <a:pt x="208" y="341"/>
                  </a:lnTo>
                  <a:lnTo>
                    <a:pt x="213" y="344"/>
                  </a:lnTo>
                  <a:lnTo>
                    <a:pt x="217" y="345"/>
                  </a:lnTo>
                  <a:lnTo>
                    <a:pt x="221" y="350"/>
                  </a:lnTo>
                  <a:lnTo>
                    <a:pt x="223" y="354"/>
                  </a:lnTo>
                  <a:lnTo>
                    <a:pt x="224" y="360"/>
                  </a:lnTo>
                  <a:lnTo>
                    <a:pt x="220" y="364"/>
                  </a:lnTo>
                  <a:lnTo>
                    <a:pt x="216" y="370"/>
                  </a:lnTo>
                  <a:lnTo>
                    <a:pt x="208" y="373"/>
                  </a:lnTo>
                  <a:lnTo>
                    <a:pt x="201" y="376"/>
                  </a:lnTo>
                  <a:lnTo>
                    <a:pt x="195" y="376"/>
                  </a:lnTo>
                  <a:lnTo>
                    <a:pt x="190" y="376"/>
                  </a:lnTo>
                  <a:lnTo>
                    <a:pt x="182" y="374"/>
                  </a:lnTo>
                  <a:lnTo>
                    <a:pt x="174" y="371"/>
                  </a:lnTo>
                  <a:lnTo>
                    <a:pt x="168" y="367"/>
                  </a:lnTo>
                  <a:lnTo>
                    <a:pt x="162" y="366"/>
                  </a:lnTo>
                  <a:lnTo>
                    <a:pt x="158" y="366"/>
                  </a:lnTo>
                  <a:lnTo>
                    <a:pt x="149" y="364"/>
                  </a:lnTo>
                  <a:lnTo>
                    <a:pt x="145" y="366"/>
                  </a:lnTo>
                  <a:lnTo>
                    <a:pt x="145" y="373"/>
                  </a:lnTo>
                  <a:lnTo>
                    <a:pt x="149" y="373"/>
                  </a:lnTo>
                  <a:lnTo>
                    <a:pt x="155" y="376"/>
                  </a:lnTo>
                  <a:lnTo>
                    <a:pt x="158" y="380"/>
                  </a:lnTo>
                  <a:lnTo>
                    <a:pt x="162" y="380"/>
                  </a:lnTo>
                  <a:lnTo>
                    <a:pt x="165" y="385"/>
                  </a:lnTo>
                  <a:lnTo>
                    <a:pt x="171" y="385"/>
                  </a:lnTo>
                  <a:lnTo>
                    <a:pt x="175" y="388"/>
                  </a:lnTo>
                  <a:lnTo>
                    <a:pt x="181" y="391"/>
                  </a:lnTo>
                  <a:lnTo>
                    <a:pt x="187" y="398"/>
                  </a:lnTo>
                  <a:lnTo>
                    <a:pt x="191" y="402"/>
                  </a:lnTo>
                  <a:lnTo>
                    <a:pt x="194" y="408"/>
                  </a:lnTo>
                  <a:lnTo>
                    <a:pt x="195" y="414"/>
                  </a:lnTo>
                  <a:lnTo>
                    <a:pt x="198" y="418"/>
                  </a:lnTo>
                  <a:lnTo>
                    <a:pt x="194" y="425"/>
                  </a:lnTo>
                  <a:lnTo>
                    <a:pt x="188" y="428"/>
                  </a:lnTo>
                  <a:lnTo>
                    <a:pt x="184" y="430"/>
                  </a:lnTo>
                  <a:lnTo>
                    <a:pt x="178" y="430"/>
                  </a:lnTo>
                  <a:lnTo>
                    <a:pt x="174" y="431"/>
                  </a:lnTo>
                  <a:lnTo>
                    <a:pt x="169" y="431"/>
                  </a:lnTo>
                  <a:lnTo>
                    <a:pt x="162" y="430"/>
                  </a:lnTo>
                  <a:lnTo>
                    <a:pt x="156" y="428"/>
                  </a:lnTo>
                  <a:lnTo>
                    <a:pt x="151" y="427"/>
                  </a:lnTo>
                  <a:lnTo>
                    <a:pt x="145" y="425"/>
                  </a:lnTo>
                  <a:lnTo>
                    <a:pt x="140" y="425"/>
                  </a:lnTo>
                  <a:lnTo>
                    <a:pt x="133" y="421"/>
                  </a:lnTo>
                  <a:lnTo>
                    <a:pt x="130" y="417"/>
                  </a:lnTo>
                  <a:lnTo>
                    <a:pt x="125" y="415"/>
                  </a:lnTo>
                  <a:lnTo>
                    <a:pt x="120" y="411"/>
                  </a:lnTo>
                  <a:lnTo>
                    <a:pt x="116" y="405"/>
                  </a:lnTo>
                  <a:lnTo>
                    <a:pt x="110" y="399"/>
                  </a:lnTo>
                  <a:lnTo>
                    <a:pt x="106" y="395"/>
                  </a:lnTo>
                  <a:lnTo>
                    <a:pt x="104" y="391"/>
                  </a:lnTo>
                  <a:lnTo>
                    <a:pt x="104" y="386"/>
                  </a:lnTo>
                  <a:lnTo>
                    <a:pt x="101" y="380"/>
                  </a:lnTo>
                  <a:lnTo>
                    <a:pt x="101" y="376"/>
                  </a:lnTo>
                  <a:lnTo>
                    <a:pt x="97" y="371"/>
                  </a:lnTo>
                  <a:lnTo>
                    <a:pt x="75" y="335"/>
                  </a:lnTo>
                  <a:lnTo>
                    <a:pt x="31" y="299"/>
                  </a:lnTo>
                  <a:lnTo>
                    <a:pt x="12" y="267"/>
                  </a:lnTo>
                  <a:lnTo>
                    <a:pt x="5" y="244"/>
                  </a:lnTo>
                  <a:lnTo>
                    <a:pt x="0" y="218"/>
                  </a:lnTo>
                  <a:lnTo>
                    <a:pt x="12" y="189"/>
                  </a:lnTo>
                  <a:lnTo>
                    <a:pt x="44" y="155"/>
                  </a:lnTo>
                  <a:lnTo>
                    <a:pt x="75" y="118"/>
                  </a:lnTo>
                  <a:lnTo>
                    <a:pt x="91" y="1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7"/>
            <p:cNvSpPr>
              <a:spLocks/>
            </p:cNvSpPr>
            <p:nvPr/>
          </p:nvSpPr>
          <p:spPr bwMode="auto">
            <a:xfrm>
              <a:off x="4401" y="3071"/>
              <a:ext cx="124" cy="196"/>
            </a:xfrm>
            <a:custGeom>
              <a:avLst/>
              <a:gdLst>
                <a:gd name="T0" fmla="*/ 46 w 247"/>
                <a:gd name="T1" fmla="*/ 6 h 392"/>
                <a:gd name="T2" fmla="*/ 133 w 247"/>
                <a:gd name="T3" fmla="*/ 61 h 392"/>
                <a:gd name="T4" fmla="*/ 214 w 247"/>
                <a:gd name="T5" fmla="*/ 143 h 392"/>
                <a:gd name="T6" fmla="*/ 243 w 247"/>
                <a:gd name="T7" fmla="*/ 208 h 392"/>
                <a:gd name="T8" fmla="*/ 247 w 247"/>
                <a:gd name="T9" fmla="*/ 247 h 392"/>
                <a:gd name="T10" fmla="*/ 231 w 247"/>
                <a:gd name="T11" fmla="*/ 304 h 392"/>
                <a:gd name="T12" fmla="*/ 179 w 247"/>
                <a:gd name="T13" fmla="*/ 343 h 392"/>
                <a:gd name="T14" fmla="*/ 157 w 247"/>
                <a:gd name="T15" fmla="*/ 366 h 392"/>
                <a:gd name="T16" fmla="*/ 127 w 247"/>
                <a:gd name="T17" fmla="*/ 385 h 392"/>
                <a:gd name="T18" fmla="*/ 118 w 247"/>
                <a:gd name="T19" fmla="*/ 388 h 392"/>
                <a:gd name="T20" fmla="*/ 108 w 247"/>
                <a:gd name="T21" fmla="*/ 389 h 392"/>
                <a:gd name="T22" fmla="*/ 98 w 247"/>
                <a:gd name="T23" fmla="*/ 392 h 392"/>
                <a:gd name="T24" fmla="*/ 87 w 247"/>
                <a:gd name="T25" fmla="*/ 389 h 392"/>
                <a:gd name="T26" fmla="*/ 72 w 247"/>
                <a:gd name="T27" fmla="*/ 383 h 392"/>
                <a:gd name="T28" fmla="*/ 59 w 247"/>
                <a:gd name="T29" fmla="*/ 379 h 392"/>
                <a:gd name="T30" fmla="*/ 55 w 247"/>
                <a:gd name="T31" fmla="*/ 369 h 392"/>
                <a:gd name="T32" fmla="*/ 55 w 247"/>
                <a:gd name="T33" fmla="*/ 359 h 392"/>
                <a:gd name="T34" fmla="*/ 65 w 247"/>
                <a:gd name="T35" fmla="*/ 349 h 392"/>
                <a:gd name="T36" fmla="*/ 74 w 247"/>
                <a:gd name="T37" fmla="*/ 346 h 392"/>
                <a:gd name="T38" fmla="*/ 84 w 247"/>
                <a:gd name="T39" fmla="*/ 344 h 392"/>
                <a:gd name="T40" fmla="*/ 94 w 247"/>
                <a:gd name="T41" fmla="*/ 344 h 392"/>
                <a:gd name="T42" fmla="*/ 105 w 247"/>
                <a:gd name="T43" fmla="*/ 340 h 392"/>
                <a:gd name="T44" fmla="*/ 114 w 247"/>
                <a:gd name="T45" fmla="*/ 333 h 392"/>
                <a:gd name="T46" fmla="*/ 121 w 247"/>
                <a:gd name="T47" fmla="*/ 324 h 392"/>
                <a:gd name="T48" fmla="*/ 108 w 247"/>
                <a:gd name="T49" fmla="*/ 318 h 392"/>
                <a:gd name="T50" fmla="*/ 97 w 247"/>
                <a:gd name="T51" fmla="*/ 317 h 392"/>
                <a:gd name="T52" fmla="*/ 84 w 247"/>
                <a:gd name="T53" fmla="*/ 317 h 392"/>
                <a:gd name="T54" fmla="*/ 74 w 247"/>
                <a:gd name="T55" fmla="*/ 315 h 392"/>
                <a:gd name="T56" fmla="*/ 62 w 247"/>
                <a:gd name="T57" fmla="*/ 305 h 392"/>
                <a:gd name="T58" fmla="*/ 56 w 247"/>
                <a:gd name="T59" fmla="*/ 295 h 392"/>
                <a:gd name="T60" fmla="*/ 55 w 247"/>
                <a:gd name="T61" fmla="*/ 286 h 392"/>
                <a:gd name="T62" fmla="*/ 62 w 247"/>
                <a:gd name="T63" fmla="*/ 278 h 392"/>
                <a:gd name="T64" fmla="*/ 72 w 247"/>
                <a:gd name="T65" fmla="*/ 275 h 392"/>
                <a:gd name="T66" fmla="*/ 84 w 247"/>
                <a:gd name="T67" fmla="*/ 276 h 392"/>
                <a:gd name="T68" fmla="*/ 94 w 247"/>
                <a:gd name="T69" fmla="*/ 276 h 392"/>
                <a:gd name="T70" fmla="*/ 104 w 247"/>
                <a:gd name="T71" fmla="*/ 278 h 392"/>
                <a:gd name="T72" fmla="*/ 113 w 247"/>
                <a:gd name="T73" fmla="*/ 279 h 392"/>
                <a:gd name="T74" fmla="*/ 121 w 247"/>
                <a:gd name="T75" fmla="*/ 275 h 392"/>
                <a:gd name="T76" fmla="*/ 114 w 247"/>
                <a:gd name="T77" fmla="*/ 265 h 392"/>
                <a:gd name="T78" fmla="*/ 104 w 247"/>
                <a:gd name="T79" fmla="*/ 253 h 392"/>
                <a:gd name="T80" fmla="*/ 91 w 247"/>
                <a:gd name="T81" fmla="*/ 242 h 392"/>
                <a:gd name="T82" fmla="*/ 84 w 247"/>
                <a:gd name="T83" fmla="*/ 233 h 392"/>
                <a:gd name="T84" fmla="*/ 85 w 247"/>
                <a:gd name="T85" fmla="*/ 221 h 392"/>
                <a:gd name="T86" fmla="*/ 92 w 247"/>
                <a:gd name="T87" fmla="*/ 213 h 392"/>
                <a:gd name="T88" fmla="*/ 101 w 247"/>
                <a:gd name="T89" fmla="*/ 210 h 392"/>
                <a:gd name="T90" fmla="*/ 111 w 247"/>
                <a:gd name="T91" fmla="*/ 208 h 392"/>
                <a:gd name="T92" fmla="*/ 123 w 247"/>
                <a:gd name="T93" fmla="*/ 213 h 392"/>
                <a:gd name="T94" fmla="*/ 131 w 247"/>
                <a:gd name="T95" fmla="*/ 221 h 392"/>
                <a:gd name="T96" fmla="*/ 142 w 247"/>
                <a:gd name="T97" fmla="*/ 227 h 392"/>
                <a:gd name="T98" fmla="*/ 149 w 247"/>
                <a:gd name="T99" fmla="*/ 237 h 392"/>
                <a:gd name="T100" fmla="*/ 155 w 247"/>
                <a:gd name="T101" fmla="*/ 247 h 392"/>
                <a:gd name="T102" fmla="*/ 163 w 247"/>
                <a:gd name="T103" fmla="*/ 255 h 392"/>
                <a:gd name="T104" fmla="*/ 170 w 247"/>
                <a:gd name="T105" fmla="*/ 262 h 392"/>
                <a:gd name="T106" fmla="*/ 179 w 247"/>
                <a:gd name="T107" fmla="*/ 265 h 392"/>
                <a:gd name="T108" fmla="*/ 189 w 247"/>
                <a:gd name="T109" fmla="*/ 268 h 392"/>
                <a:gd name="T110" fmla="*/ 211 w 247"/>
                <a:gd name="T111" fmla="*/ 246 h 392"/>
                <a:gd name="T112" fmla="*/ 199 w 247"/>
                <a:gd name="T113" fmla="*/ 197 h 392"/>
                <a:gd name="T114" fmla="*/ 131 w 247"/>
                <a:gd name="T115" fmla="*/ 135 h 392"/>
                <a:gd name="T116" fmla="*/ 30 w 247"/>
                <a:gd name="T117" fmla="*/ 90 h 392"/>
                <a:gd name="T118" fmla="*/ 4 w 247"/>
                <a:gd name="T119" fmla="*/ 39 h 392"/>
                <a:gd name="T120" fmla="*/ 6 w 247"/>
                <a:gd name="T121" fmla="*/ 0 h 3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7"/>
                <a:gd name="T184" fmla="*/ 0 h 392"/>
                <a:gd name="T185" fmla="*/ 247 w 247"/>
                <a:gd name="T186" fmla="*/ 392 h 3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7" h="392">
                  <a:moveTo>
                    <a:pt x="6" y="0"/>
                  </a:moveTo>
                  <a:lnTo>
                    <a:pt x="46" y="6"/>
                  </a:lnTo>
                  <a:lnTo>
                    <a:pt x="95" y="29"/>
                  </a:lnTo>
                  <a:lnTo>
                    <a:pt x="133" y="61"/>
                  </a:lnTo>
                  <a:lnTo>
                    <a:pt x="181" y="104"/>
                  </a:lnTo>
                  <a:lnTo>
                    <a:pt x="214" y="143"/>
                  </a:lnTo>
                  <a:lnTo>
                    <a:pt x="231" y="175"/>
                  </a:lnTo>
                  <a:lnTo>
                    <a:pt x="243" y="208"/>
                  </a:lnTo>
                  <a:lnTo>
                    <a:pt x="247" y="242"/>
                  </a:lnTo>
                  <a:lnTo>
                    <a:pt x="247" y="247"/>
                  </a:lnTo>
                  <a:lnTo>
                    <a:pt x="244" y="276"/>
                  </a:lnTo>
                  <a:lnTo>
                    <a:pt x="231" y="304"/>
                  </a:lnTo>
                  <a:lnTo>
                    <a:pt x="205" y="321"/>
                  </a:lnTo>
                  <a:lnTo>
                    <a:pt x="179" y="343"/>
                  </a:lnTo>
                  <a:lnTo>
                    <a:pt x="178" y="347"/>
                  </a:lnTo>
                  <a:lnTo>
                    <a:pt x="157" y="366"/>
                  </a:lnTo>
                  <a:lnTo>
                    <a:pt x="133" y="383"/>
                  </a:lnTo>
                  <a:lnTo>
                    <a:pt x="127" y="385"/>
                  </a:lnTo>
                  <a:lnTo>
                    <a:pt x="123" y="388"/>
                  </a:lnTo>
                  <a:lnTo>
                    <a:pt x="118" y="388"/>
                  </a:lnTo>
                  <a:lnTo>
                    <a:pt x="113" y="389"/>
                  </a:lnTo>
                  <a:lnTo>
                    <a:pt x="108" y="389"/>
                  </a:lnTo>
                  <a:lnTo>
                    <a:pt x="104" y="392"/>
                  </a:lnTo>
                  <a:lnTo>
                    <a:pt x="98" y="392"/>
                  </a:lnTo>
                  <a:lnTo>
                    <a:pt x="92" y="389"/>
                  </a:lnTo>
                  <a:lnTo>
                    <a:pt x="87" y="389"/>
                  </a:lnTo>
                  <a:lnTo>
                    <a:pt x="79" y="386"/>
                  </a:lnTo>
                  <a:lnTo>
                    <a:pt x="72" y="383"/>
                  </a:lnTo>
                  <a:lnTo>
                    <a:pt x="66" y="380"/>
                  </a:lnTo>
                  <a:lnTo>
                    <a:pt x="59" y="379"/>
                  </a:lnTo>
                  <a:lnTo>
                    <a:pt x="56" y="373"/>
                  </a:lnTo>
                  <a:lnTo>
                    <a:pt x="55" y="369"/>
                  </a:lnTo>
                  <a:lnTo>
                    <a:pt x="55" y="363"/>
                  </a:lnTo>
                  <a:lnTo>
                    <a:pt x="55" y="359"/>
                  </a:lnTo>
                  <a:lnTo>
                    <a:pt x="59" y="354"/>
                  </a:lnTo>
                  <a:lnTo>
                    <a:pt x="65" y="349"/>
                  </a:lnTo>
                  <a:lnTo>
                    <a:pt x="69" y="347"/>
                  </a:lnTo>
                  <a:lnTo>
                    <a:pt x="74" y="346"/>
                  </a:lnTo>
                  <a:lnTo>
                    <a:pt x="79" y="346"/>
                  </a:lnTo>
                  <a:lnTo>
                    <a:pt x="84" y="344"/>
                  </a:lnTo>
                  <a:lnTo>
                    <a:pt x="88" y="344"/>
                  </a:lnTo>
                  <a:lnTo>
                    <a:pt x="94" y="344"/>
                  </a:lnTo>
                  <a:lnTo>
                    <a:pt x="100" y="343"/>
                  </a:lnTo>
                  <a:lnTo>
                    <a:pt x="105" y="340"/>
                  </a:lnTo>
                  <a:lnTo>
                    <a:pt x="111" y="337"/>
                  </a:lnTo>
                  <a:lnTo>
                    <a:pt x="114" y="333"/>
                  </a:lnTo>
                  <a:lnTo>
                    <a:pt x="120" y="330"/>
                  </a:lnTo>
                  <a:lnTo>
                    <a:pt x="121" y="324"/>
                  </a:lnTo>
                  <a:lnTo>
                    <a:pt x="114" y="321"/>
                  </a:lnTo>
                  <a:lnTo>
                    <a:pt x="108" y="318"/>
                  </a:lnTo>
                  <a:lnTo>
                    <a:pt x="101" y="317"/>
                  </a:lnTo>
                  <a:lnTo>
                    <a:pt x="97" y="317"/>
                  </a:lnTo>
                  <a:lnTo>
                    <a:pt x="88" y="317"/>
                  </a:lnTo>
                  <a:lnTo>
                    <a:pt x="84" y="317"/>
                  </a:lnTo>
                  <a:lnTo>
                    <a:pt x="79" y="315"/>
                  </a:lnTo>
                  <a:lnTo>
                    <a:pt x="74" y="315"/>
                  </a:lnTo>
                  <a:lnTo>
                    <a:pt x="69" y="310"/>
                  </a:lnTo>
                  <a:lnTo>
                    <a:pt x="62" y="305"/>
                  </a:lnTo>
                  <a:lnTo>
                    <a:pt x="58" y="301"/>
                  </a:lnTo>
                  <a:lnTo>
                    <a:pt x="56" y="295"/>
                  </a:lnTo>
                  <a:lnTo>
                    <a:pt x="55" y="291"/>
                  </a:lnTo>
                  <a:lnTo>
                    <a:pt x="55" y="286"/>
                  </a:lnTo>
                  <a:lnTo>
                    <a:pt x="56" y="281"/>
                  </a:lnTo>
                  <a:lnTo>
                    <a:pt x="62" y="278"/>
                  </a:lnTo>
                  <a:lnTo>
                    <a:pt x="68" y="276"/>
                  </a:lnTo>
                  <a:lnTo>
                    <a:pt x="72" y="275"/>
                  </a:lnTo>
                  <a:lnTo>
                    <a:pt x="78" y="275"/>
                  </a:lnTo>
                  <a:lnTo>
                    <a:pt x="84" y="276"/>
                  </a:lnTo>
                  <a:lnTo>
                    <a:pt x="88" y="276"/>
                  </a:lnTo>
                  <a:lnTo>
                    <a:pt x="94" y="276"/>
                  </a:lnTo>
                  <a:lnTo>
                    <a:pt x="98" y="278"/>
                  </a:lnTo>
                  <a:lnTo>
                    <a:pt x="104" y="278"/>
                  </a:lnTo>
                  <a:lnTo>
                    <a:pt x="108" y="279"/>
                  </a:lnTo>
                  <a:lnTo>
                    <a:pt x="113" y="279"/>
                  </a:lnTo>
                  <a:lnTo>
                    <a:pt x="118" y="279"/>
                  </a:lnTo>
                  <a:lnTo>
                    <a:pt x="121" y="275"/>
                  </a:lnTo>
                  <a:lnTo>
                    <a:pt x="120" y="269"/>
                  </a:lnTo>
                  <a:lnTo>
                    <a:pt x="114" y="265"/>
                  </a:lnTo>
                  <a:lnTo>
                    <a:pt x="111" y="258"/>
                  </a:lnTo>
                  <a:lnTo>
                    <a:pt x="104" y="253"/>
                  </a:lnTo>
                  <a:lnTo>
                    <a:pt x="98" y="250"/>
                  </a:lnTo>
                  <a:lnTo>
                    <a:pt x="91" y="242"/>
                  </a:lnTo>
                  <a:lnTo>
                    <a:pt x="85" y="237"/>
                  </a:lnTo>
                  <a:lnTo>
                    <a:pt x="84" y="233"/>
                  </a:lnTo>
                  <a:lnTo>
                    <a:pt x="84" y="227"/>
                  </a:lnTo>
                  <a:lnTo>
                    <a:pt x="85" y="221"/>
                  </a:lnTo>
                  <a:lnTo>
                    <a:pt x="87" y="216"/>
                  </a:lnTo>
                  <a:lnTo>
                    <a:pt x="92" y="213"/>
                  </a:lnTo>
                  <a:lnTo>
                    <a:pt x="97" y="211"/>
                  </a:lnTo>
                  <a:lnTo>
                    <a:pt x="101" y="210"/>
                  </a:lnTo>
                  <a:lnTo>
                    <a:pt x="107" y="208"/>
                  </a:lnTo>
                  <a:lnTo>
                    <a:pt x="111" y="208"/>
                  </a:lnTo>
                  <a:lnTo>
                    <a:pt x="118" y="211"/>
                  </a:lnTo>
                  <a:lnTo>
                    <a:pt x="123" y="213"/>
                  </a:lnTo>
                  <a:lnTo>
                    <a:pt x="126" y="217"/>
                  </a:lnTo>
                  <a:lnTo>
                    <a:pt x="131" y="221"/>
                  </a:lnTo>
                  <a:lnTo>
                    <a:pt x="137" y="224"/>
                  </a:lnTo>
                  <a:lnTo>
                    <a:pt x="142" y="227"/>
                  </a:lnTo>
                  <a:lnTo>
                    <a:pt x="146" y="233"/>
                  </a:lnTo>
                  <a:lnTo>
                    <a:pt x="149" y="237"/>
                  </a:lnTo>
                  <a:lnTo>
                    <a:pt x="152" y="242"/>
                  </a:lnTo>
                  <a:lnTo>
                    <a:pt x="155" y="247"/>
                  </a:lnTo>
                  <a:lnTo>
                    <a:pt x="160" y="250"/>
                  </a:lnTo>
                  <a:lnTo>
                    <a:pt x="163" y="255"/>
                  </a:lnTo>
                  <a:lnTo>
                    <a:pt x="168" y="256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179" y="265"/>
                  </a:lnTo>
                  <a:lnTo>
                    <a:pt x="185" y="268"/>
                  </a:lnTo>
                  <a:lnTo>
                    <a:pt x="189" y="268"/>
                  </a:lnTo>
                  <a:lnTo>
                    <a:pt x="205" y="260"/>
                  </a:lnTo>
                  <a:lnTo>
                    <a:pt x="211" y="246"/>
                  </a:lnTo>
                  <a:lnTo>
                    <a:pt x="212" y="224"/>
                  </a:lnTo>
                  <a:lnTo>
                    <a:pt x="199" y="197"/>
                  </a:lnTo>
                  <a:lnTo>
                    <a:pt x="175" y="165"/>
                  </a:lnTo>
                  <a:lnTo>
                    <a:pt x="131" y="135"/>
                  </a:lnTo>
                  <a:lnTo>
                    <a:pt x="59" y="109"/>
                  </a:lnTo>
                  <a:lnTo>
                    <a:pt x="30" y="90"/>
                  </a:lnTo>
                  <a:lnTo>
                    <a:pt x="11" y="68"/>
                  </a:lnTo>
                  <a:lnTo>
                    <a:pt x="4" y="39"/>
                  </a:lnTo>
                  <a:lnTo>
                    <a:pt x="0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40"/>
            <p:cNvGrpSpPr>
              <a:grpSpLocks/>
            </p:cNvGrpSpPr>
            <p:nvPr/>
          </p:nvGrpSpPr>
          <p:grpSpPr bwMode="auto">
            <a:xfrm>
              <a:off x="4242" y="3042"/>
              <a:ext cx="238" cy="241"/>
              <a:chOff x="311" y="3460"/>
              <a:chExt cx="238" cy="241"/>
            </a:xfrm>
          </p:grpSpPr>
          <p:sp>
            <p:nvSpPr>
              <p:cNvPr id="28" name="Freeform 38"/>
              <p:cNvSpPr>
                <a:spLocks/>
              </p:cNvSpPr>
              <p:nvPr/>
            </p:nvSpPr>
            <p:spPr bwMode="auto">
              <a:xfrm>
                <a:off x="311" y="3460"/>
                <a:ext cx="238" cy="241"/>
              </a:xfrm>
              <a:custGeom>
                <a:avLst/>
                <a:gdLst>
                  <a:gd name="T0" fmla="*/ 94 w 475"/>
                  <a:gd name="T1" fmla="*/ 2 h 482"/>
                  <a:gd name="T2" fmla="*/ 181 w 475"/>
                  <a:gd name="T3" fmla="*/ 6 h 482"/>
                  <a:gd name="T4" fmla="*/ 277 w 475"/>
                  <a:gd name="T5" fmla="*/ 8 h 482"/>
                  <a:gd name="T6" fmla="*/ 384 w 475"/>
                  <a:gd name="T7" fmla="*/ 0 h 482"/>
                  <a:gd name="T8" fmla="*/ 451 w 475"/>
                  <a:gd name="T9" fmla="*/ 2 h 482"/>
                  <a:gd name="T10" fmla="*/ 458 w 475"/>
                  <a:gd name="T11" fmla="*/ 8 h 482"/>
                  <a:gd name="T12" fmla="*/ 464 w 475"/>
                  <a:gd name="T13" fmla="*/ 24 h 482"/>
                  <a:gd name="T14" fmla="*/ 460 w 475"/>
                  <a:gd name="T15" fmla="*/ 128 h 482"/>
                  <a:gd name="T16" fmla="*/ 460 w 475"/>
                  <a:gd name="T17" fmla="*/ 235 h 482"/>
                  <a:gd name="T18" fmla="*/ 468 w 475"/>
                  <a:gd name="T19" fmla="*/ 327 h 482"/>
                  <a:gd name="T20" fmla="*/ 475 w 475"/>
                  <a:gd name="T21" fmla="*/ 425 h 482"/>
                  <a:gd name="T22" fmla="*/ 475 w 475"/>
                  <a:gd name="T23" fmla="*/ 452 h 482"/>
                  <a:gd name="T24" fmla="*/ 462 w 475"/>
                  <a:gd name="T25" fmla="*/ 469 h 482"/>
                  <a:gd name="T26" fmla="*/ 431 w 475"/>
                  <a:gd name="T27" fmla="*/ 471 h 482"/>
                  <a:gd name="T28" fmla="*/ 301 w 475"/>
                  <a:gd name="T29" fmla="*/ 469 h 482"/>
                  <a:gd name="T30" fmla="*/ 296 w 475"/>
                  <a:gd name="T31" fmla="*/ 471 h 482"/>
                  <a:gd name="T32" fmla="*/ 292 w 475"/>
                  <a:gd name="T33" fmla="*/ 471 h 482"/>
                  <a:gd name="T34" fmla="*/ 168 w 475"/>
                  <a:gd name="T35" fmla="*/ 475 h 482"/>
                  <a:gd name="T36" fmla="*/ 163 w 475"/>
                  <a:gd name="T37" fmla="*/ 478 h 482"/>
                  <a:gd name="T38" fmla="*/ 53 w 475"/>
                  <a:gd name="T39" fmla="*/ 482 h 482"/>
                  <a:gd name="T40" fmla="*/ 7 w 475"/>
                  <a:gd name="T41" fmla="*/ 471 h 482"/>
                  <a:gd name="T42" fmla="*/ 0 w 475"/>
                  <a:gd name="T43" fmla="*/ 443 h 482"/>
                  <a:gd name="T44" fmla="*/ 7 w 475"/>
                  <a:gd name="T45" fmla="*/ 379 h 482"/>
                  <a:gd name="T46" fmla="*/ 20 w 475"/>
                  <a:gd name="T47" fmla="*/ 266 h 482"/>
                  <a:gd name="T48" fmla="*/ 24 w 475"/>
                  <a:gd name="T49" fmla="*/ 135 h 482"/>
                  <a:gd name="T50" fmla="*/ 24 w 475"/>
                  <a:gd name="T51" fmla="*/ 129 h 482"/>
                  <a:gd name="T52" fmla="*/ 29 w 475"/>
                  <a:gd name="T53" fmla="*/ 47 h 482"/>
                  <a:gd name="T54" fmla="*/ 33 w 475"/>
                  <a:gd name="T55" fmla="*/ 8 h 482"/>
                  <a:gd name="T56" fmla="*/ 53 w 475"/>
                  <a:gd name="T57" fmla="*/ 0 h 482"/>
                  <a:gd name="T58" fmla="*/ 84 w 475"/>
                  <a:gd name="T59" fmla="*/ 3 h 482"/>
                  <a:gd name="T60" fmla="*/ 100 w 475"/>
                  <a:gd name="T61" fmla="*/ 3 h 482"/>
                  <a:gd name="T62" fmla="*/ 94 w 475"/>
                  <a:gd name="T63" fmla="*/ 2 h 4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75"/>
                  <a:gd name="T97" fmla="*/ 0 h 482"/>
                  <a:gd name="T98" fmla="*/ 475 w 475"/>
                  <a:gd name="T99" fmla="*/ 482 h 4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75" h="482">
                    <a:moveTo>
                      <a:pt x="94" y="2"/>
                    </a:moveTo>
                    <a:lnTo>
                      <a:pt x="181" y="6"/>
                    </a:lnTo>
                    <a:lnTo>
                      <a:pt x="277" y="8"/>
                    </a:lnTo>
                    <a:lnTo>
                      <a:pt x="384" y="0"/>
                    </a:lnTo>
                    <a:lnTo>
                      <a:pt x="451" y="2"/>
                    </a:lnTo>
                    <a:lnTo>
                      <a:pt x="458" y="8"/>
                    </a:lnTo>
                    <a:lnTo>
                      <a:pt x="464" y="24"/>
                    </a:lnTo>
                    <a:lnTo>
                      <a:pt x="460" y="128"/>
                    </a:lnTo>
                    <a:lnTo>
                      <a:pt x="460" y="235"/>
                    </a:lnTo>
                    <a:lnTo>
                      <a:pt x="468" y="327"/>
                    </a:lnTo>
                    <a:lnTo>
                      <a:pt x="475" y="425"/>
                    </a:lnTo>
                    <a:lnTo>
                      <a:pt x="475" y="452"/>
                    </a:lnTo>
                    <a:lnTo>
                      <a:pt x="462" y="469"/>
                    </a:lnTo>
                    <a:lnTo>
                      <a:pt x="431" y="471"/>
                    </a:lnTo>
                    <a:lnTo>
                      <a:pt x="301" y="469"/>
                    </a:lnTo>
                    <a:lnTo>
                      <a:pt x="296" y="471"/>
                    </a:lnTo>
                    <a:lnTo>
                      <a:pt x="292" y="471"/>
                    </a:lnTo>
                    <a:lnTo>
                      <a:pt x="168" y="475"/>
                    </a:lnTo>
                    <a:lnTo>
                      <a:pt x="163" y="478"/>
                    </a:lnTo>
                    <a:lnTo>
                      <a:pt x="53" y="482"/>
                    </a:lnTo>
                    <a:lnTo>
                      <a:pt x="7" y="471"/>
                    </a:lnTo>
                    <a:lnTo>
                      <a:pt x="0" y="443"/>
                    </a:lnTo>
                    <a:lnTo>
                      <a:pt x="7" y="379"/>
                    </a:lnTo>
                    <a:lnTo>
                      <a:pt x="20" y="266"/>
                    </a:lnTo>
                    <a:lnTo>
                      <a:pt x="24" y="135"/>
                    </a:lnTo>
                    <a:lnTo>
                      <a:pt x="24" y="129"/>
                    </a:lnTo>
                    <a:lnTo>
                      <a:pt x="29" y="47"/>
                    </a:lnTo>
                    <a:lnTo>
                      <a:pt x="33" y="8"/>
                    </a:lnTo>
                    <a:lnTo>
                      <a:pt x="53" y="0"/>
                    </a:lnTo>
                    <a:lnTo>
                      <a:pt x="84" y="3"/>
                    </a:lnTo>
                    <a:lnTo>
                      <a:pt x="100" y="3"/>
                    </a:lnTo>
                    <a:lnTo>
                      <a:pt x="94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39"/>
              <p:cNvSpPr>
                <a:spLocks/>
              </p:cNvSpPr>
              <p:nvPr/>
            </p:nvSpPr>
            <p:spPr bwMode="auto">
              <a:xfrm>
                <a:off x="322" y="3471"/>
                <a:ext cx="214" cy="216"/>
              </a:xfrm>
              <a:custGeom>
                <a:avLst/>
                <a:gdLst>
                  <a:gd name="T0" fmla="*/ 41 w 429"/>
                  <a:gd name="T1" fmla="*/ 2 h 433"/>
                  <a:gd name="T2" fmla="*/ 137 w 429"/>
                  <a:gd name="T3" fmla="*/ 6 h 433"/>
                  <a:gd name="T4" fmla="*/ 227 w 429"/>
                  <a:gd name="T5" fmla="*/ 7 h 433"/>
                  <a:gd name="T6" fmla="*/ 324 w 429"/>
                  <a:gd name="T7" fmla="*/ 2 h 433"/>
                  <a:gd name="T8" fmla="*/ 399 w 429"/>
                  <a:gd name="T9" fmla="*/ 0 h 433"/>
                  <a:gd name="T10" fmla="*/ 412 w 429"/>
                  <a:gd name="T11" fmla="*/ 4 h 433"/>
                  <a:gd name="T12" fmla="*/ 416 w 429"/>
                  <a:gd name="T13" fmla="*/ 22 h 433"/>
                  <a:gd name="T14" fmla="*/ 412 w 429"/>
                  <a:gd name="T15" fmla="*/ 123 h 433"/>
                  <a:gd name="T16" fmla="*/ 415 w 429"/>
                  <a:gd name="T17" fmla="*/ 223 h 433"/>
                  <a:gd name="T18" fmla="*/ 422 w 429"/>
                  <a:gd name="T19" fmla="*/ 312 h 433"/>
                  <a:gd name="T20" fmla="*/ 429 w 429"/>
                  <a:gd name="T21" fmla="*/ 402 h 433"/>
                  <a:gd name="T22" fmla="*/ 425 w 429"/>
                  <a:gd name="T23" fmla="*/ 415 h 433"/>
                  <a:gd name="T24" fmla="*/ 403 w 429"/>
                  <a:gd name="T25" fmla="*/ 419 h 433"/>
                  <a:gd name="T26" fmla="*/ 294 w 429"/>
                  <a:gd name="T27" fmla="*/ 419 h 433"/>
                  <a:gd name="T28" fmla="*/ 188 w 429"/>
                  <a:gd name="T29" fmla="*/ 422 h 433"/>
                  <a:gd name="T30" fmla="*/ 90 w 429"/>
                  <a:gd name="T31" fmla="*/ 431 h 433"/>
                  <a:gd name="T32" fmla="*/ 26 w 429"/>
                  <a:gd name="T33" fmla="*/ 433 h 433"/>
                  <a:gd name="T34" fmla="*/ 7 w 429"/>
                  <a:gd name="T35" fmla="*/ 430 h 433"/>
                  <a:gd name="T36" fmla="*/ 0 w 429"/>
                  <a:gd name="T37" fmla="*/ 418 h 433"/>
                  <a:gd name="T38" fmla="*/ 17 w 429"/>
                  <a:gd name="T39" fmla="*/ 312 h 433"/>
                  <a:gd name="T40" fmla="*/ 26 w 429"/>
                  <a:gd name="T41" fmla="*/ 220 h 433"/>
                  <a:gd name="T42" fmla="*/ 32 w 429"/>
                  <a:gd name="T43" fmla="*/ 127 h 433"/>
                  <a:gd name="T44" fmla="*/ 33 w 429"/>
                  <a:gd name="T45" fmla="*/ 36 h 433"/>
                  <a:gd name="T46" fmla="*/ 38 w 429"/>
                  <a:gd name="T47" fmla="*/ 9 h 433"/>
                  <a:gd name="T48" fmla="*/ 41 w 429"/>
                  <a:gd name="T49" fmla="*/ 2 h 43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29"/>
                  <a:gd name="T76" fmla="*/ 0 h 433"/>
                  <a:gd name="T77" fmla="*/ 429 w 429"/>
                  <a:gd name="T78" fmla="*/ 433 h 43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29" h="433">
                    <a:moveTo>
                      <a:pt x="41" y="2"/>
                    </a:moveTo>
                    <a:lnTo>
                      <a:pt x="137" y="6"/>
                    </a:lnTo>
                    <a:lnTo>
                      <a:pt x="227" y="7"/>
                    </a:lnTo>
                    <a:lnTo>
                      <a:pt x="324" y="2"/>
                    </a:lnTo>
                    <a:lnTo>
                      <a:pt x="399" y="0"/>
                    </a:lnTo>
                    <a:lnTo>
                      <a:pt x="412" y="4"/>
                    </a:lnTo>
                    <a:lnTo>
                      <a:pt x="416" y="22"/>
                    </a:lnTo>
                    <a:lnTo>
                      <a:pt x="412" y="123"/>
                    </a:lnTo>
                    <a:lnTo>
                      <a:pt x="415" y="223"/>
                    </a:lnTo>
                    <a:lnTo>
                      <a:pt x="422" y="312"/>
                    </a:lnTo>
                    <a:lnTo>
                      <a:pt x="429" y="402"/>
                    </a:lnTo>
                    <a:lnTo>
                      <a:pt x="425" y="415"/>
                    </a:lnTo>
                    <a:lnTo>
                      <a:pt x="403" y="419"/>
                    </a:lnTo>
                    <a:lnTo>
                      <a:pt x="294" y="419"/>
                    </a:lnTo>
                    <a:lnTo>
                      <a:pt x="188" y="422"/>
                    </a:lnTo>
                    <a:lnTo>
                      <a:pt x="90" y="431"/>
                    </a:lnTo>
                    <a:lnTo>
                      <a:pt x="26" y="433"/>
                    </a:lnTo>
                    <a:lnTo>
                      <a:pt x="7" y="430"/>
                    </a:lnTo>
                    <a:lnTo>
                      <a:pt x="0" y="418"/>
                    </a:lnTo>
                    <a:lnTo>
                      <a:pt x="17" y="312"/>
                    </a:lnTo>
                    <a:lnTo>
                      <a:pt x="26" y="220"/>
                    </a:lnTo>
                    <a:lnTo>
                      <a:pt x="32" y="127"/>
                    </a:lnTo>
                    <a:lnTo>
                      <a:pt x="33" y="36"/>
                    </a:lnTo>
                    <a:lnTo>
                      <a:pt x="38" y="9"/>
                    </a:lnTo>
                    <a:lnTo>
                      <a:pt x="41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4232" y="3212"/>
              <a:ext cx="71" cy="77"/>
            </a:xfrm>
            <a:custGeom>
              <a:avLst/>
              <a:gdLst>
                <a:gd name="T0" fmla="*/ 23 w 143"/>
                <a:gd name="T1" fmla="*/ 34 h 156"/>
                <a:gd name="T2" fmla="*/ 39 w 143"/>
                <a:gd name="T3" fmla="*/ 30 h 156"/>
                <a:gd name="T4" fmla="*/ 49 w 143"/>
                <a:gd name="T5" fmla="*/ 26 h 156"/>
                <a:gd name="T6" fmla="*/ 62 w 143"/>
                <a:gd name="T7" fmla="*/ 20 h 156"/>
                <a:gd name="T8" fmla="*/ 68 w 143"/>
                <a:gd name="T9" fmla="*/ 10 h 156"/>
                <a:gd name="T10" fmla="*/ 78 w 143"/>
                <a:gd name="T11" fmla="*/ 5 h 156"/>
                <a:gd name="T12" fmla="*/ 88 w 143"/>
                <a:gd name="T13" fmla="*/ 0 h 156"/>
                <a:gd name="T14" fmla="*/ 100 w 143"/>
                <a:gd name="T15" fmla="*/ 0 h 156"/>
                <a:gd name="T16" fmla="*/ 109 w 143"/>
                <a:gd name="T17" fmla="*/ 0 h 156"/>
                <a:gd name="T18" fmla="*/ 119 w 143"/>
                <a:gd name="T19" fmla="*/ 3 h 156"/>
                <a:gd name="T20" fmla="*/ 129 w 143"/>
                <a:gd name="T21" fmla="*/ 7 h 156"/>
                <a:gd name="T22" fmla="*/ 140 w 143"/>
                <a:gd name="T23" fmla="*/ 16 h 156"/>
                <a:gd name="T24" fmla="*/ 143 w 143"/>
                <a:gd name="T25" fmla="*/ 26 h 156"/>
                <a:gd name="T26" fmla="*/ 143 w 143"/>
                <a:gd name="T27" fmla="*/ 37 h 156"/>
                <a:gd name="T28" fmla="*/ 135 w 143"/>
                <a:gd name="T29" fmla="*/ 46 h 156"/>
                <a:gd name="T30" fmla="*/ 126 w 143"/>
                <a:gd name="T31" fmla="*/ 49 h 156"/>
                <a:gd name="T32" fmla="*/ 116 w 143"/>
                <a:gd name="T33" fmla="*/ 47 h 156"/>
                <a:gd name="T34" fmla="*/ 104 w 143"/>
                <a:gd name="T35" fmla="*/ 42 h 156"/>
                <a:gd name="T36" fmla="*/ 93 w 143"/>
                <a:gd name="T37" fmla="*/ 39 h 156"/>
                <a:gd name="T38" fmla="*/ 81 w 143"/>
                <a:gd name="T39" fmla="*/ 37 h 156"/>
                <a:gd name="T40" fmla="*/ 70 w 143"/>
                <a:gd name="T41" fmla="*/ 37 h 156"/>
                <a:gd name="T42" fmla="*/ 62 w 143"/>
                <a:gd name="T43" fmla="*/ 43 h 156"/>
                <a:gd name="T44" fmla="*/ 65 w 143"/>
                <a:gd name="T45" fmla="*/ 53 h 156"/>
                <a:gd name="T46" fmla="*/ 75 w 143"/>
                <a:gd name="T47" fmla="*/ 59 h 156"/>
                <a:gd name="T48" fmla="*/ 84 w 143"/>
                <a:gd name="T49" fmla="*/ 63 h 156"/>
                <a:gd name="T50" fmla="*/ 97 w 143"/>
                <a:gd name="T51" fmla="*/ 63 h 156"/>
                <a:gd name="T52" fmla="*/ 109 w 143"/>
                <a:gd name="T53" fmla="*/ 63 h 156"/>
                <a:gd name="T54" fmla="*/ 119 w 143"/>
                <a:gd name="T55" fmla="*/ 68 h 156"/>
                <a:gd name="T56" fmla="*/ 129 w 143"/>
                <a:gd name="T57" fmla="*/ 75 h 156"/>
                <a:gd name="T58" fmla="*/ 133 w 143"/>
                <a:gd name="T59" fmla="*/ 85 h 156"/>
                <a:gd name="T60" fmla="*/ 130 w 143"/>
                <a:gd name="T61" fmla="*/ 95 h 156"/>
                <a:gd name="T62" fmla="*/ 123 w 143"/>
                <a:gd name="T63" fmla="*/ 104 h 156"/>
                <a:gd name="T64" fmla="*/ 113 w 143"/>
                <a:gd name="T65" fmla="*/ 105 h 156"/>
                <a:gd name="T66" fmla="*/ 101 w 143"/>
                <a:gd name="T67" fmla="*/ 105 h 156"/>
                <a:gd name="T68" fmla="*/ 90 w 143"/>
                <a:gd name="T69" fmla="*/ 101 h 156"/>
                <a:gd name="T70" fmla="*/ 78 w 143"/>
                <a:gd name="T71" fmla="*/ 98 h 156"/>
                <a:gd name="T72" fmla="*/ 68 w 143"/>
                <a:gd name="T73" fmla="*/ 95 h 156"/>
                <a:gd name="T74" fmla="*/ 55 w 143"/>
                <a:gd name="T75" fmla="*/ 92 h 156"/>
                <a:gd name="T76" fmla="*/ 44 w 143"/>
                <a:gd name="T77" fmla="*/ 92 h 156"/>
                <a:gd name="T78" fmla="*/ 51 w 143"/>
                <a:gd name="T79" fmla="*/ 102 h 156"/>
                <a:gd name="T80" fmla="*/ 61 w 143"/>
                <a:gd name="T81" fmla="*/ 107 h 156"/>
                <a:gd name="T82" fmla="*/ 70 w 143"/>
                <a:gd name="T83" fmla="*/ 111 h 156"/>
                <a:gd name="T84" fmla="*/ 80 w 143"/>
                <a:gd name="T85" fmla="*/ 116 h 156"/>
                <a:gd name="T86" fmla="*/ 88 w 143"/>
                <a:gd name="T87" fmla="*/ 123 h 156"/>
                <a:gd name="T88" fmla="*/ 100 w 143"/>
                <a:gd name="T89" fmla="*/ 136 h 156"/>
                <a:gd name="T90" fmla="*/ 97 w 143"/>
                <a:gd name="T91" fmla="*/ 149 h 156"/>
                <a:gd name="T92" fmla="*/ 91 w 143"/>
                <a:gd name="T93" fmla="*/ 155 h 156"/>
                <a:gd name="T94" fmla="*/ 81 w 143"/>
                <a:gd name="T95" fmla="*/ 156 h 156"/>
                <a:gd name="T96" fmla="*/ 71 w 143"/>
                <a:gd name="T97" fmla="*/ 156 h 156"/>
                <a:gd name="T98" fmla="*/ 59 w 143"/>
                <a:gd name="T99" fmla="*/ 155 h 156"/>
                <a:gd name="T100" fmla="*/ 49 w 143"/>
                <a:gd name="T101" fmla="*/ 152 h 156"/>
                <a:gd name="T102" fmla="*/ 38 w 143"/>
                <a:gd name="T103" fmla="*/ 145 h 156"/>
                <a:gd name="T104" fmla="*/ 28 w 143"/>
                <a:gd name="T105" fmla="*/ 139 h 156"/>
                <a:gd name="T106" fmla="*/ 23 w 143"/>
                <a:gd name="T107" fmla="*/ 129 h 156"/>
                <a:gd name="T108" fmla="*/ 15 w 143"/>
                <a:gd name="T109" fmla="*/ 119 h 156"/>
                <a:gd name="T110" fmla="*/ 10 w 143"/>
                <a:gd name="T111" fmla="*/ 108 h 156"/>
                <a:gd name="T112" fmla="*/ 7 w 143"/>
                <a:gd name="T113" fmla="*/ 99 h 156"/>
                <a:gd name="T114" fmla="*/ 6 w 143"/>
                <a:gd name="T115" fmla="*/ 89 h 156"/>
                <a:gd name="T116" fmla="*/ 6 w 143"/>
                <a:gd name="T117" fmla="*/ 79 h 156"/>
                <a:gd name="T118" fmla="*/ 0 w 143"/>
                <a:gd name="T119" fmla="*/ 69 h 156"/>
                <a:gd name="T120" fmla="*/ 0 w 143"/>
                <a:gd name="T121" fmla="*/ 60 h 156"/>
                <a:gd name="T122" fmla="*/ 3 w 143"/>
                <a:gd name="T123" fmla="*/ 50 h 156"/>
                <a:gd name="T124" fmla="*/ 10 w 143"/>
                <a:gd name="T125" fmla="*/ 40 h 1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3"/>
                <a:gd name="T190" fmla="*/ 0 h 156"/>
                <a:gd name="T191" fmla="*/ 143 w 143"/>
                <a:gd name="T192" fmla="*/ 156 h 15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3" h="156">
                  <a:moveTo>
                    <a:pt x="16" y="30"/>
                  </a:moveTo>
                  <a:lnTo>
                    <a:pt x="23" y="34"/>
                  </a:lnTo>
                  <a:lnTo>
                    <a:pt x="33" y="33"/>
                  </a:lnTo>
                  <a:lnTo>
                    <a:pt x="39" y="30"/>
                  </a:lnTo>
                  <a:lnTo>
                    <a:pt x="44" y="27"/>
                  </a:lnTo>
                  <a:lnTo>
                    <a:pt x="49" y="26"/>
                  </a:lnTo>
                  <a:lnTo>
                    <a:pt x="55" y="21"/>
                  </a:lnTo>
                  <a:lnTo>
                    <a:pt x="62" y="20"/>
                  </a:lnTo>
                  <a:lnTo>
                    <a:pt x="65" y="14"/>
                  </a:lnTo>
                  <a:lnTo>
                    <a:pt x="68" y="10"/>
                  </a:lnTo>
                  <a:lnTo>
                    <a:pt x="74" y="7"/>
                  </a:lnTo>
                  <a:lnTo>
                    <a:pt x="78" y="5"/>
                  </a:lnTo>
                  <a:lnTo>
                    <a:pt x="83" y="1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100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3"/>
                  </a:lnTo>
                  <a:lnTo>
                    <a:pt x="123" y="5"/>
                  </a:lnTo>
                  <a:lnTo>
                    <a:pt x="129" y="7"/>
                  </a:lnTo>
                  <a:lnTo>
                    <a:pt x="133" y="10"/>
                  </a:lnTo>
                  <a:lnTo>
                    <a:pt x="140" y="16"/>
                  </a:lnTo>
                  <a:lnTo>
                    <a:pt x="140" y="21"/>
                  </a:lnTo>
                  <a:lnTo>
                    <a:pt x="143" y="26"/>
                  </a:lnTo>
                  <a:lnTo>
                    <a:pt x="143" y="33"/>
                  </a:lnTo>
                  <a:lnTo>
                    <a:pt x="143" y="37"/>
                  </a:lnTo>
                  <a:lnTo>
                    <a:pt x="140" y="42"/>
                  </a:lnTo>
                  <a:lnTo>
                    <a:pt x="135" y="46"/>
                  </a:lnTo>
                  <a:lnTo>
                    <a:pt x="130" y="49"/>
                  </a:lnTo>
                  <a:lnTo>
                    <a:pt x="126" y="49"/>
                  </a:lnTo>
                  <a:lnTo>
                    <a:pt x="120" y="49"/>
                  </a:lnTo>
                  <a:lnTo>
                    <a:pt x="116" y="47"/>
                  </a:lnTo>
                  <a:lnTo>
                    <a:pt x="110" y="43"/>
                  </a:lnTo>
                  <a:lnTo>
                    <a:pt x="104" y="42"/>
                  </a:lnTo>
                  <a:lnTo>
                    <a:pt x="100" y="40"/>
                  </a:lnTo>
                  <a:lnTo>
                    <a:pt x="93" y="39"/>
                  </a:lnTo>
                  <a:lnTo>
                    <a:pt x="88" y="39"/>
                  </a:lnTo>
                  <a:lnTo>
                    <a:pt x="81" y="37"/>
                  </a:lnTo>
                  <a:lnTo>
                    <a:pt x="77" y="36"/>
                  </a:lnTo>
                  <a:lnTo>
                    <a:pt x="70" y="37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61" y="49"/>
                  </a:lnTo>
                  <a:lnTo>
                    <a:pt x="65" y="53"/>
                  </a:lnTo>
                  <a:lnTo>
                    <a:pt x="70" y="56"/>
                  </a:lnTo>
                  <a:lnTo>
                    <a:pt x="75" y="59"/>
                  </a:lnTo>
                  <a:lnTo>
                    <a:pt x="80" y="62"/>
                  </a:lnTo>
                  <a:lnTo>
                    <a:pt x="84" y="63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3"/>
                  </a:lnTo>
                  <a:lnTo>
                    <a:pt x="109" y="63"/>
                  </a:lnTo>
                  <a:lnTo>
                    <a:pt x="114" y="65"/>
                  </a:lnTo>
                  <a:lnTo>
                    <a:pt x="119" y="68"/>
                  </a:lnTo>
                  <a:lnTo>
                    <a:pt x="123" y="72"/>
                  </a:lnTo>
                  <a:lnTo>
                    <a:pt x="129" y="75"/>
                  </a:lnTo>
                  <a:lnTo>
                    <a:pt x="130" y="79"/>
                  </a:lnTo>
                  <a:lnTo>
                    <a:pt x="133" y="85"/>
                  </a:lnTo>
                  <a:lnTo>
                    <a:pt x="133" y="89"/>
                  </a:lnTo>
                  <a:lnTo>
                    <a:pt x="130" y="95"/>
                  </a:lnTo>
                  <a:lnTo>
                    <a:pt x="129" y="101"/>
                  </a:lnTo>
                  <a:lnTo>
                    <a:pt x="123" y="104"/>
                  </a:lnTo>
                  <a:lnTo>
                    <a:pt x="117" y="105"/>
                  </a:lnTo>
                  <a:lnTo>
                    <a:pt x="113" y="105"/>
                  </a:lnTo>
                  <a:lnTo>
                    <a:pt x="107" y="105"/>
                  </a:lnTo>
                  <a:lnTo>
                    <a:pt x="101" y="105"/>
                  </a:lnTo>
                  <a:lnTo>
                    <a:pt x="96" y="104"/>
                  </a:lnTo>
                  <a:lnTo>
                    <a:pt x="90" y="101"/>
                  </a:lnTo>
                  <a:lnTo>
                    <a:pt x="84" y="101"/>
                  </a:lnTo>
                  <a:lnTo>
                    <a:pt x="78" y="98"/>
                  </a:lnTo>
                  <a:lnTo>
                    <a:pt x="74" y="98"/>
                  </a:lnTo>
                  <a:lnTo>
                    <a:pt x="68" y="95"/>
                  </a:lnTo>
                  <a:lnTo>
                    <a:pt x="61" y="94"/>
                  </a:lnTo>
                  <a:lnTo>
                    <a:pt x="55" y="92"/>
                  </a:lnTo>
                  <a:lnTo>
                    <a:pt x="49" y="92"/>
                  </a:lnTo>
                  <a:lnTo>
                    <a:pt x="44" y="92"/>
                  </a:lnTo>
                  <a:lnTo>
                    <a:pt x="46" y="98"/>
                  </a:lnTo>
                  <a:lnTo>
                    <a:pt x="51" y="102"/>
                  </a:lnTo>
                  <a:lnTo>
                    <a:pt x="55" y="104"/>
                  </a:lnTo>
                  <a:lnTo>
                    <a:pt x="61" y="107"/>
                  </a:lnTo>
                  <a:lnTo>
                    <a:pt x="65" y="108"/>
                  </a:lnTo>
                  <a:lnTo>
                    <a:pt x="70" y="111"/>
                  </a:lnTo>
                  <a:lnTo>
                    <a:pt x="75" y="113"/>
                  </a:lnTo>
                  <a:lnTo>
                    <a:pt x="80" y="116"/>
                  </a:lnTo>
                  <a:lnTo>
                    <a:pt x="84" y="119"/>
                  </a:lnTo>
                  <a:lnTo>
                    <a:pt x="88" y="123"/>
                  </a:lnTo>
                  <a:lnTo>
                    <a:pt x="93" y="126"/>
                  </a:lnTo>
                  <a:lnTo>
                    <a:pt x="100" y="136"/>
                  </a:lnTo>
                  <a:lnTo>
                    <a:pt x="101" y="145"/>
                  </a:lnTo>
                  <a:lnTo>
                    <a:pt x="97" y="149"/>
                  </a:lnTo>
                  <a:lnTo>
                    <a:pt x="96" y="155"/>
                  </a:lnTo>
                  <a:lnTo>
                    <a:pt x="91" y="155"/>
                  </a:lnTo>
                  <a:lnTo>
                    <a:pt x="87" y="155"/>
                  </a:lnTo>
                  <a:lnTo>
                    <a:pt x="81" y="156"/>
                  </a:lnTo>
                  <a:lnTo>
                    <a:pt x="77" y="156"/>
                  </a:lnTo>
                  <a:lnTo>
                    <a:pt x="71" y="156"/>
                  </a:lnTo>
                  <a:lnTo>
                    <a:pt x="65" y="155"/>
                  </a:lnTo>
                  <a:lnTo>
                    <a:pt x="59" y="155"/>
                  </a:lnTo>
                  <a:lnTo>
                    <a:pt x="54" y="153"/>
                  </a:lnTo>
                  <a:lnTo>
                    <a:pt x="49" y="152"/>
                  </a:lnTo>
                  <a:lnTo>
                    <a:pt x="42" y="148"/>
                  </a:lnTo>
                  <a:lnTo>
                    <a:pt x="38" y="145"/>
                  </a:lnTo>
                  <a:lnTo>
                    <a:pt x="33" y="142"/>
                  </a:lnTo>
                  <a:lnTo>
                    <a:pt x="28" y="139"/>
                  </a:lnTo>
                  <a:lnTo>
                    <a:pt x="26" y="133"/>
                  </a:lnTo>
                  <a:lnTo>
                    <a:pt x="23" y="129"/>
                  </a:lnTo>
                  <a:lnTo>
                    <a:pt x="19" y="123"/>
                  </a:lnTo>
                  <a:lnTo>
                    <a:pt x="15" y="119"/>
                  </a:lnTo>
                  <a:lnTo>
                    <a:pt x="13" y="114"/>
                  </a:lnTo>
                  <a:lnTo>
                    <a:pt x="10" y="108"/>
                  </a:lnTo>
                  <a:lnTo>
                    <a:pt x="10" y="104"/>
                  </a:lnTo>
                  <a:lnTo>
                    <a:pt x="7" y="99"/>
                  </a:lnTo>
                  <a:lnTo>
                    <a:pt x="7" y="94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79"/>
                  </a:lnTo>
                  <a:lnTo>
                    <a:pt x="3" y="75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2" y="55"/>
                  </a:lnTo>
                  <a:lnTo>
                    <a:pt x="3" y="50"/>
                  </a:lnTo>
                  <a:lnTo>
                    <a:pt x="7" y="46"/>
                  </a:lnTo>
                  <a:lnTo>
                    <a:pt x="10" y="40"/>
                  </a:lnTo>
                  <a:lnTo>
                    <a:pt x="1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4432" y="3178"/>
              <a:ext cx="66" cy="91"/>
            </a:xfrm>
            <a:custGeom>
              <a:avLst/>
              <a:gdLst>
                <a:gd name="T0" fmla="*/ 102 w 133"/>
                <a:gd name="T1" fmla="*/ 42 h 183"/>
                <a:gd name="T2" fmla="*/ 94 w 133"/>
                <a:gd name="T3" fmla="*/ 35 h 183"/>
                <a:gd name="T4" fmla="*/ 88 w 133"/>
                <a:gd name="T5" fmla="*/ 25 h 183"/>
                <a:gd name="T6" fmla="*/ 79 w 133"/>
                <a:gd name="T7" fmla="*/ 15 h 183"/>
                <a:gd name="T8" fmla="*/ 72 w 133"/>
                <a:gd name="T9" fmla="*/ 9 h 183"/>
                <a:gd name="T10" fmla="*/ 62 w 133"/>
                <a:gd name="T11" fmla="*/ 2 h 183"/>
                <a:gd name="T12" fmla="*/ 50 w 133"/>
                <a:gd name="T13" fmla="*/ 0 h 183"/>
                <a:gd name="T14" fmla="*/ 40 w 133"/>
                <a:gd name="T15" fmla="*/ 5 h 183"/>
                <a:gd name="T16" fmla="*/ 34 w 133"/>
                <a:gd name="T17" fmla="*/ 13 h 183"/>
                <a:gd name="T18" fmla="*/ 31 w 133"/>
                <a:gd name="T19" fmla="*/ 23 h 183"/>
                <a:gd name="T20" fmla="*/ 34 w 133"/>
                <a:gd name="T21" fmla="*/ 33 h 183"/>
                <a:gd name="T22" fmla="*/ 44 w 133"/>
                <a:gd name="T23" fmla="*/ 39 h 183"/>
                <a:gd name="T24" fmla="*/ 53 w 133"/>
                <a:gd name="T25" fmla="*/ 45 h 183"/>
                <a:gd name="T26" fmla="*/ 63 w 133"/>
                <a:gd name="T27" fmla="*/ 55 h 183"/>
                <a:gd name="T28" fmla="*/ 66 w 133"/>
                <a:gd name="T29" fmla="*/ 65 h 183"/>
                <a:gd name="T30" fmla="*/ 57 w 133"/>
                <a:gd name="T31" fmla="*/ 68 h 183"/>
                <a:gd name="T32" fmla="*/ 46 w 133"/>
                <a:gd name="T33" fmla="*/ 65 h 183"/>
                <a:gd name="T34" fmla="*/ 36 w 133"/>
                <a:gd name="T35" fmla="*/ 64 h 183"/>
                <a:gd name="T36" fmla="*/ 26 w 133"/>
                <a:gd name="T37" fmla="*/ 64 h 183"/>
                <a:gd name="T38" fmla="*/ 14 w 133"/>
                <a:gd name="T39" fmla="*/ 65 h 183"/>
                <a:gd name="T40" fmla="*/ 4 w 133"/>
                <a:gd name="T41" fmla="*/ 70 h 183"/>
                <a:gd name="T42" fmla="*/ 0 w 133"/>
                <a:gd name="T43" fmla="*/ 80 h 183"/>
                <a:gd name="T44" fmla="*/ 1 w 133"/>
                <a:gd name="T45" fmla="*/ 91 h 183"/>
                <a:gd name="T46" fmla="*/ 10 w 133"/>
                <a:gd name="T47" fmla="*/ 97 h 183"/>
                <a:gd name="T48" fmla="*/ 20 w 133"/>
                <a:gd name="T49" fmla="*/ 101 h 183"/>
                <a:gd name="T50" fmla="*/ 29 w 133"/>
                <a:gd name="T51" fmla="*/ 104 h 183"/>
                <a:gd name="T52" fmla="*/ 39 w 133"/>
                <a:gd name="T53" fmla="*/ 107 h 183"/>
                <a:gd name="T54" fmla="*/ 49 w 133"/>
                <a:gd name="T55" fmla="*/ 109 h 183"/>
                <a:gd name="T56" fmla="*/ 59 w 133"/>
                <a:gd name="T57" fmla="*/ 113 h 183"/>
                <a:gd name="T58" fmla="*/ 65 w 133"/>
                <a:gd name="T59" fmla="*/ 119 h 183"/>
                <a:gd name="T60" fmla="*/ 60 w 133"/>
                <a:gd name="T61" fmla="*/ 127 h 183"/>
                <a:gd name="T62" fmla="*/ 47 w 133"/>
                <a:gd name="T63" fmla="*/ 132 h 183"/>
                <a:gd name="T64" fmla="*/ 37 w 133"/>
                <a:gd name="T65" fmla="*/ 133 h 183"/>
                <a:gd name="T66" fmla="*/ 24 w 133"/>
                <a:gd name="T67" fmla="*/ 135 h 183"/>
                <a:gd name="T68" fmla="*/ 14 w 133"/>
                <a:gd name="T69" fmla="*/ 142 h 183"/>
                <a:gd name="T70" fmla="*/ 7 w 133"/>
                <a:gd name="T71" fmla="*/ 151 h 183"/>
                <a:gd name="T72" fmla="*/ 5 w 133"/>
                <a:gd name="T73" fmla="*/ 161 h 183"/>
                <a:gd name="T74" fmla="*/ 10 w 133"/>
                <a:gd name="T75" fmla="*/ 171 h 183"/>
                <a:gd name="T76" fmla="*/ 21 w 133"/>
                <a:gd name="T77" fmla="*/ 177 h 183"/>
                <a:gd name="T78" fmla="*/ 31 w 133"/>
                <a:gd name="T79" fmla="*/ 183 h 183"/>
                <a:gd name="T80" fmla="*/ 40 w 133"/>
                <a:gd name="T81" fmla="*/ 183 h 183"/>
                <a:gd name="T82" fmla="*/ 50 w 133"/>
                <a:gd name="T83" fmla="*/ 179 h 183"/>
                <a:gd name="T84" fmla="*/ 60 w 133"/>
                <a:gd name="T85" fmla="*/ 177 h 183"/>
                <a:gd name="T86" fmla="*/ 73 w 133"/>
                <a:gd name="T87" fmla="*/ 171 h 183"/>
                <a:gd name="T88" fmla="*/ 82 w 133"/>
                <a:gd name="T89" fmla="*/ 166 h 183"/>
                <a:gd name="T90" fmla="*/ 91 w 133"/>
                <a:gd name="T91" fmla="*/ 158 h 183"/>
                <a:gd name="T92" fmla="*/ 99 w 133"/>
                <a:gd name="T93" fmla="*/ 149 h 183"/>
                <a:gd name="T94" fmla="*/ 108 w 133"/>
                <a:gd name="T95" fmla="*/ 142 h 183"/>
                <a:gd name="T96" fmla="*/ 117 w 133"/>
                <a:gd name="T97" fmla="*/ 135 h 183"/>
                <a:gd name="T98" fmla="*/ 130 w 133"/>
                <a:gd name="T99" fmla="*/ 104 h 183"/>
                <a:gd name="T100" fmla="*/ 133 w 133"/>
                <a:gd name="T101" fmla="*/ 61 h 1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3"/>
                <a:gd name="T154" fmla="*/ 0 h 183"/>
                <a:gd name="T155" fmla="*/ 133 w 133"/>
                <a:gd name="T156" fmla="*/ 183 h 1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3" h="183">
                  <a:moveTo>
                    <a:pt x="133" y="61"/>
                  </a:moveTo>
                  <a:lnTo>
                    <a:pt x="102" y="42"/>
                  </a:lnTo>
                  <a:lnTo>
                    <a:pt x="99" y="38"/>
                  </a:lnTo>
                  <a:lnTo>
                    <a:pt x="94" y="35"/>
                  </a:lnTo>
                  <a:lnTo>
                    <a:pt x="91" y="29"/>
                  </a:lnTo>
                  <a:lnTo>
                    <a:pt x="88" y="25"/>
                  </a:lnTo>
                  <a:lnTo>
                    <a:pt x="86" y="20"/>
                  </a:lnTo>
                  <a:lnTo>
                    <a:pt x="79" y="15"/>
                  </a:lnTo>
                  <a:lnTo>
                    <a:pt x="76" y="10"/>
                  </a:lnTo>
                  <a:lnTo>
                    <a:pt x="72" y="9"/>
                  </a:lnTo>
                  <a:lnTo>
                    <a:pt x="66" y="5"/>
                  </a:lnTo>
                  <a:lnTo>
                    <a:pt x="62" y="2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6" y="2"/>
                  </a:lnTo>
                  <a:lnTo>
                    <a:pt x="40" y="5"/>
                  </a:lnTo>
                  <a:lnTo>
                    <a:pt x="36" y="9"/>
                  </a:lnTo>
                  <a:lnTo>
                    <a:pt x="34" y="13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3" y="28"/>
                  </a:lnTo>
                  <a:lnTo>
                    <a:pt x="34" y="33"/>
                  </a:lnTo>
                  <a:lnTo>
                    <a:pt x="37" y="38"/>
                  </a:lnTo>
                  <a:lnTo>
                    <a:pt x="44" y="39"/>
                  </a:lnTo>
                  <a:lnTo>
                    <a:pt x="49" y="42"/>
                  </a:lnTo>
                  <a:lnTo>
                    <a:pt x="53" y="45"/>
                  </a:lnTo>
                  <a:lnTo>
                    <a:pt x="59" y="51"/>
                  </a:lnTo>
                  <a:lnTo>
                    <a:pt x="63" y="55"/>
                  </a:lnTo>
                  <a:lnTo>
                    <a:pt x="66" y="61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57" y="68"/>
                  </a:lnTo>
                  <a:lnTo>
                    <a:pt x="50" y="67"/>
                  </a:lnTo>
                  <a:lnTo>
                    <a:pt x="46" y="65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1" y="64"/>
                  </a:lnTo>
                  <a:lnTo>
                    <a:pt x="26" y="64"/>
                  </a:lnTo>
                  <a:lnTo>
                    <a:pt x="21" y="64"/>
                  </a:lnTo>
                  <a:lnTo>
                    <a:pt x="14" y="65"/>
                  </a:lnTo>
                  <a:lnTo>
                    <a:pt x="8" y="67"/>
                  </a:lnTo>
                  <a:lnTo>
                    <a:pt x="4" y="70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1" y="91"/>
                  </a:lnTo>
                  <a:lnTo>
                    <a:pt x="5" y="96"/>
                  </a:lnTo>
                  <a:lnTo>
                    <a:pt x="10" y="97"/>
                  </a:lnTo>
                  <a:lnTo>
                    <a:pt x="14" y="100"/>
                  </a:lnTo>
                  <a:lnTo>
                    <a:pt x="20" y="101"/>
                  </a:lnTo>
                  <a:lnTo>
                    <a:pt x="24" y="104"/>
                  </a:lnTo>
                  <a:lnTo>
                    <a:pt x="29" y="104"/>
                  </a:lnTo>
                  <a:lnTo>
                    <a:pt x="34" y="107"/>
                  </a:lnTo>
                  <a:lnTo>
                    <a:pt x="39" y="107"/>
                  </a:lnTo>
                  <a:lnTo>
                    <a:pt x="44" y="107"/>
                  </a:lnTo>
                  <a:lnTo>
                    <a:pt x="49" y="109"/>
                  </a:lnTo>
                  <a:lnTo>
                    <a:pt x="53" y="110"/>
                  </a:lnTo>
                  <a:lnTo>
                    <a:pt x="59" y="113"/>
                  </a:lnTo>
                  <a:lnTo>
                    <a:pt x="63" y="114"/>
                  </a:lnTo>
                  <a:lnTo>
                    <a:pt x="65" y="119"/>
                  </a:lnTo>
                  <a:lnTo>
                    <a:pt x="65" y="123"/>
                  </a:lnTo>
                  <a:lnTo>
                    <a:pt x="60" y="127"/>
                  </a:lnTo>
                  <a:lnTo>
                    <a:pt x="53" y="129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37" y="133"/>
                  </a:lnTo>
                  <a:lnTo>
                    <a:pt x="31" y="133"/>
                  </a:lnTo>
                  <a:lnTo>
                    <a:pt x="24" y="135"/>
                  </a:lnTo>
                  <a:lnTo>
                    <a:pt x="20" y="140"/>
                  </a:lnTo>
                  <a:lnTo>
                    <a:pt x="14" y="142"/>
                  </a:lnTo>
                  <a:lnTo>
                    <a:pt x="11" y="146"/>
                  </a:lnTo>
                  <a:lnTo>
                    <a:pt x="7" y="151"/>
                  </a:lnTo>
                  <a:lnTo>
                    <a:pt x="5" y="156"/>
                  </a:lnTo>
                  <a:lnTo>
                    <a:pt x="5" y="161"/>
                  </a:lnTo>
                  <a:lnTo>
                    <a:pt x="7" y="166"/>
                  </a:lnTo>
                  <a:lnTo>
                    <a:pt x="10" y="171"/>
                  </a:lnTo>
                  <a:lnTo>
                    <a:pt x="14" y="174"/>
                  </a:lnTo>
                  <a:lnTo>
                    <a:pt x="21" y="177"/>
                  </a:lnTo>
                  <a:lnTo>
                    <a:pt x="26" y="181"/>
                  </a:lnTo>
                  <a:lnTo>
                    <a:pt x="31" y="183"/>
                  </a:lnTo>
                  <a:lnTo>
                    <a:pt x="36" y="183"/>
                  </a:lnTo>
                  <a:lnTo>
                    <a:pt x="40" y="183"/>
                  </a:lnTo>
                  <a:lnTo>
                    <a:pt x="47" y="183"/>
                  </a:lnTo>
                  <a:lnTo>
                    <a:pt x="50" y="179"/>
                  </a:lnTo>
                  <a:lnTo>
                    <a:pt x="55" y="179"/>
                  </a:lnTo>
                  <a:lnTo>
                    <a:pt x="60" y="177"/>
                  </a:lnTo>
                  <a:lnTo>
                    <a:pt x="66" y="174"/>
                  </a:lnTo>
                  <a:lnTo>
                    <a:pt x="73" y="171"/>
                  </a:lnTo>
                  <a:lnTo>
                    <a:pt x="78" y="169"/>
                  </a:lnTo>
                  <a:lnTo>
                    <a:pt x="82" y="166"/>
                  </a:lnTo>
                  <a:lnTo>
                    <a:pt x="88" y="162"/>
                  </a:lnTo>
                  <a:lnTo>
                    <a:pt x="91" y="158"/>
                  </a:lnTo>
                  <a:lnTo>
                    <a:pt x="95" y="155"/>
                  </a:lnTo>
                  <a:lnTo>
                    <a:pt x="99" y="149"/>
                  </a:lnTo>
                  <a:lnTo>
                    <a:pt x="105" y="146"/>
                  </a:lnTo>
                  <a:lnTo>
                    <a:pt x="108" y="142"/>
                  </a:lnTo>
                  <a:lnTo>
                    <a:pt x="114" y="140"/>
                  </a:lnTo>
                  <a:lnTo>
                    <a:pt x="117" y="135"/>
                  </a:lnTo>
                  <a:lnTo>
                    <a:pt x="118" y="130"/>
                  </a:lnTo>
                  <a:lnTo>
                    <a:pt x="130" y="104"/>
                  </a:lnTo>
                  <a:lnTo>
                    <a:pt x="130" y="75"/>
                  </a:lnTo>
                  <a:lnTo>
                    <a:pt x="133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4979" y="2982"/>
              <a:ext cx="107" cy="174"/>
            </a:xfrm>
            <a:custGeom>
              <a:avLst/>
              <a:gdLst>
                <a:gd name="T0" fmla="*/ 48 w 213"/>
                <a:gd name="T1" fmla="*/ 4 h 348"/>
                <a:gd name="T2" fmla="*/ 99 w 213"/>
                <a:gd name="T3" fmla="*/ 23 h 348"/>
                <a:gd name="T4" fmla="*/ 70 w 213"/>
                <a:gd name="T5" fmla="*/ 114 h 348"/>
                <a:gd name="T6" fmla="*/ 47 w 213"/>
                <a:gd name="T7" fmla="*/ 202 h 348"/>
                <a:gd name="T8" fmla="*/ 86 w 213"/>
                <a:gd name="T9" fmla="*/ 249 h 348"/>
                <a:gd name="T10" fmla="*/ 100 w 213"/>
                <a:gd name="T11" fmla="*/ 246 h 348"/>
                <a:gd name="T12" fmla="*/ 107 w 213"/>
                <a:gd name="T13" fmla="*/ 231 h 348"/>
                <a:gd name="T14" fmla="*/ 109 w 213"/>
                <a:gd name="T15" fmla="*/ 217 h 348"/>
                <a:gd name="T16" fmla="*/ 107 w 213"/>
                <a:gd name="T17" fmla="*/ 199 h 348"/>
                <a:gd name="T18" fmla="*/ 116 w 213"/>
                <a:gd name="T19" fmla="*/ 184 h 348"/>
                <a:gd name="T20" fmla="*/ 126 w 213"/>
                <a:gd name="T21" fmla="*/ 172 h 348"/>
                <a:gd name="T22" fmla="*/ 139 w 213"/>
                <a:gd name="T23" fmla="*/ 159 h 348"/>
                <a:gd name="T24" fmla="*/ 156 w 213"/>
                <a:gd name="T25" fmla="*/ 155 h 348"/>
                <a:gd name="T26" fmla="*/ 164 w 213"/>
                <a:gd name="T27" fmla="*/ 168 h 348"/>
                <a:gd name="T28" fmla="*/ 159 w 213"/>
                <a:gd name="T29" fmla="*/ 184 h 348"/>
                <a:gd name="T30" fmla="*/ 151 w 213"/>
                <a:gd name="T31" fmla="*/ 197 h 348"/>
                <a:gd name="T32" fmla="*/ 142 w 213"/>
                <a:gd name="T33" fmla="*/ 212 h 348"/>
                <a:gd name="T34" fmla="*/ 138 w 213"/>
                <a:gd name="T35" fmla="*/ 227 h 348"/>
                <a:gd name="T36" fmla="*/ 154 w 213"/>
                <a:gd name="T37" fmla="*/ 225 h 348"/>
                <a:gd name="T38" fmla="*/ 169 w 213"/>
                <a:gd name="T39" fmla="*/ 212 h 348"/>
                <a:gd name="T40" fmla="*/ 187 w 213"/>
                <a:gd name="T41" fmla="*/ 205 h 348"/>
                <a:gd name="T42" fmla="*/ 203 w 213"/>
                <a:gd name="T43" fmla="*/ 207 h 348"/>
                <a:gd name="T44" fmla="*/ 213 w 213"/>
                <a:gd name="T45" fmla="*/ 223 h 348"/>
                <a:gd name="T46" fmla="*/ 213 w 213"/>
                <a:gd name="T47" fmla="*/ 240 h 348"/>
                <a:gd name="T48" fmla="*/ 206 w 213"/>
                <a:gd name="T49" fmla="*/ 254 h 348"/>
                <a:gd name="T50" fmla="*/ 190 w 213"/>
                <a:gd name="T51" fmla="*/ 267 h 348"/>
                <a:gd name="T52" fmla="*/ 171 w 213"/>
                <a:gd name="T53" fmla="*/ 272 h 348"/>
                <a:gd name="T54" fmla="*/ 152 w 213"/>
                <a:gd name="T55" fmla="*/ 272 h 348"/>
                <a:gd name="T56" fmla="*/ 139 w 213"/>
                <a:gd name="T57" fmla="*/ 279 h 348"/>
                <a:gd name="T58" fmla="*/ 142 w 213"/>
                <a:gd name="T59" fmla="*/ 295 h 348"/>
                <a:gd name="T60" fmla="*/ 158 w 213"/>
                <a:gd name="T61" fmla="*/ 305 h 348"/>
                <a:gd name="T62" fmla="*/ 172 w 213"/>
                <a:gd name="T63" fmla="*/ 315 h 348"/>
                <a:gd name="T64" fmla="*/ 177 w 213"/>
                <a:gd name="T65" fmla="*/ 332 h 348"/>
                <a:gd name="T66" fmla="*/ 171 w 213"/>
                <a:gd name="T67" fmla="*/ 345 h 348"/>
                <a:gd name="T68" fmla="*/ 154 w 213"/>
                <a:gd name="T69" fmla="*/ 348 h 348"/>
                <a:gd name="T70" fmla="*/ 136 w 213"/>
                <a:gd name="T71" fmla="*/ 347 h 348"/>
                <a:gd name="T72" fmla="*/ 120 w 213"/>
                <a:gd name="T73" fmla="*/ 338 h 348"/>
                <a:gd name="T74" fmla="*/ 109 w 213"/>
                <a:gd name="T75" fmla="*/ 324 h 348"/>
                <a:gd name="T76" fmla="*/ 103 w 213"/>
                <a:gd name="T77" fmla="*/ 309 h 348"/>
                <a:gd name="T78" fmla="*/ 93 w 213"/>
                <a:gd name="T79" fmla="*/ 296 h 348"/>
                <a:gd name="T80" fmla="*/ 18 w 213"/>
                <a:gd name="T81" fmla="*/ 240 h 348"/>
                <a:gd name="T82" fmla="*/ 0 w 213"/>
                <a:gd name="T83" fmla="*/ 124 h 34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3"/>
                <a:gd name="T127" fmla="*/ 0 h 348"/>
                <a:gd name="T128" fmla="*/ 213 w 213"/>
                <a:gd name="T129" fmla="*/ 348 h 34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3" h="348">
                  <a:moveTo>
                    <a:pt x="12" y="64"/>
                  </a:moveTo>
                  <a:lnTo>
                    <a:pt x="26" y="23"/>
                  </a:lnTo>
                  <a:lnTo>
                    <a:pt x="48" y="4"/>
                  </a:lnTo>
                  <a:lnTo>
                    <a:pt x="71" y="0"/>
                  </a:lnTo>
                  <a:lnTo>
                    <a:pt x="90" y="4"/>
                  </a:lnTo>
                  <a:lnTo>
                    <a:pt x="99" y="23"/>
                  </a:lnTo>
                  <a:lnTo>
                    <a:pt x="96" y="56"/>
                  </a:lnTo>
                  <a:lnTo>
                    <a:pt x="84" y="85"/>
                  </a:lnTo>
                  <a:lnTo>
                    <a:pt x="70" y="114"/>
                  </a:lnTo>
                  <a:lnTo>
                    <a:pt x="54" y="143"/>
                  </a:lnTo>
                  <a:lnTo>
                    <a:pt x="48" y="175"/>
                  </a:lnTo>
                  <a:lnTo>
                    <a:pt x="47" y="202"/>
                  </a:lnTo>
                  <a:lnTo>
                    <a:pt x="54" y="230"/>
                  </a:lnTo>
                  <a:lnTo>
                    <a:pt x="67" y="244"/>
                  </a:lnTo>
                  <a:lnTo>
                    <a:pt x="86" y="249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0" y="246"/>
                  </a:lnTo>
                  <a:lnTo>
                    <a:pt x="106" y="243"/>
                  </a:lnTo>
                  <a:lnTo>
                    <a:pt x="107" y="237"/>
                  </a:lnTo>
                  <a:lnTo>
                    <a:pt x="107" y="231"/>
                  </a:lnTo>
                  <a:lnTo>
                    <a:pt x="107" y="227"/>
                  </a:lnTo>
                  <a:lnTo>
                    <a:pt x="109" y="221"/>
                  </a:lnTo>
                  <a:lnTo>
                    <a:pt x="109" y="217"/>
                  </a:lnTo>
                  <a:lnTo>
                    <a:pt x="109" y="212"/>
                  </a:lnTo>
                  <a:lnTo>
                    <a:pt x="107" y="205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10" y="189"/>
                  </a:lnTo>
                  <a:lnTo>
                    <a:pt x="116" y="184"/>
                  </a:lnTo>
                  <a:lnTo>
                    <a:pt x="119" y="179"/>
                  </a:lnTo>
                  <a:lnTo>
                    <a:pt x="122" y="175"/>
                  </a:lnTo>
                  <a:lnTo>
                    <a:pt x="126" y="172"/>
                  </a:lnTo>
                  <a:lnTo>
                    <a:pt x="130" y="166"/>
                  </a:lnTo>
                  <a:lnTo>
                    <a:pt x="135" y="162"/>
                  </a:lnTo>
                  <a:lnTo>
                    <a:pt x="139" y="159"/>
                  </a:lnTo>
                  <a:lnTo>
                    <a:pt x="145" y="156"/>
                  </a:lnTo>
                  <a:lnTo>
                    <a:pt x="151" y="155"/>
                  </a:lnTo>
                  <a:lnTo>
                    <a:pt x="156" y="155"/>
                  </a:lnTo>
                  <a:lnTo>
                    <a:pt x="161" y="159"/>
                  </a:lnTo>
                  <a:lnTo>
                    <a:pt x="162" y="163"/>
                  </a:lnTo>
                  <a:lnTo>
                    <a:pt x="164" y="168"/>
                  </a:lnTo>
                  <a:lnTo>
                    <a:pt x="162" y="173"/>
                  </a:lnTo>
                  <a:lnTo>
                    <a:pt x="161" y="179"/>
                  </a:lnTo>
                  <a:lnTo>
                    <a:pt x="159" y="184"/>
                  </a:lnTo>
                  <a:lnTo>
                    <a:pt x="158" y="189"/>
                  </a:lnTo>
                  <a:lnTo>
                    <a:pt x="156" y="194"/>
                  </a:lnTo>
                  <a:lnTo>
                    <a:pt x="151" y="197"/>
                  </a:lnTo>
                  <a:lnTo>
                    <a:pt x="146" y="202"/>
                  </a:lnTo>
                  <a:lnTo>
                    <a:pt x="143" y="207"/>
                  </a:lnTo>
                  <a:lnTo>
                    <a:pt x="142" y="212"/>
                  </a:lnTo>
                  <a:lnTo>
                    <a:pt x="138" y="217"/>
                  </a:lnTo>
                  <a:lnTo>
                    <a:pt x="138" y="221"/>
                  </a:lnTo>
                  <a:lnTo>
                    <a:pt x="138" y="227"/>
                  </a:lnTo>
                  <a:lnTo>
                    <a:pt x="143" y="230"/>
                  </a:lnTo>
                  <a:lnTo>
                    <a:pt x="148" y="228"/>
                  </a:lnTo>
                  <a:lnTo>
                    <a:pt x="154" y="225"/>
                  </a:lnTo>
                  <a:lnTo>
                    <a:pt x="161" y="220"/>
                  </a:lnTo>
                  <a:lnTo>
                    <a:pt x="164" y="215"/>
                  </a:lnTo>
                  <a:lnTo>
                    <a:pt x="169" y="212"/>
                  </a:lnTo>
                  <a:lnTo>
                    <a:pt x="174" y="208"/>
                  </a:lnTo>
                  <a:lnTo>
                    <a:pt x="180" y="205"/>
                  </a:lnTo>
                  <a:lnTo>
                    <a:pt x="187" y="205"/>
                  </a:lnTo>
                  <a:lnTo>
                    <a:pt x="191" y="205"/>
                  </a:lnTo>
                  <a:lnTo>
                    <a:pt x="198" y="207"/>
                  </a:lnTo>
                  <a:lnTo>
                    <a:pt x="203" y="207"/>
                  </a:lnTo>
                  <a:lnTo>
                    <a:pt x="206" y="212"/>
                  </a:lnTo>
                  <a:lnTo>
                    <a:pt x="210" y="217"/>
                  </a:lnTo>
                  <a:lnTo>
                    <a:pt x="213" y="223"/>
                  </a:lnTo>
                  <a:lnTo>
                    <a:pt x="213" y="228"/>
                  </a:lnTo>
                  <a:lnTo>
                    <a:pt x="213" y="233"/>
                  </a:lnTo>
                  <a:lnTo>
                    <a:pt x="213" y="240"/>
                  </a:lnTo>
                  <a:lnTo>
                    <a:pt x="213" y="244"/>
                  </a:lnTo>
                  <a:lnTo>
                    <a:pt x="207" y="249"/>
                  </a:lnTo>
                  <a:lnTo>
                    <a:pt x="206" y="254"/>
                  </a:lnTo>
                  <a:lnTo>
                    <a:pt x="200" y="259"/>
                  </a:lnTo>
                  <a:lnTo>
                    <a:pt x="197" y="263"/>
                  </a:lnTo>
                  <a:lnTo>
                    <a:pt x="190" y="267"/>
                  </a:lnTo>
                  <a:lnTo>
                    <a:pt x="184" y="269"/>
                  </a:lnTo>
                  <a:lnTo>
                    <a:pt x="177" y="270"/>
                  </a:lnTo>
                  <a:lnTo>
                    <a:pt x="171" y="272"/>
                  </a:lnTo>
                  <a:lnTo>
                    <a:pt x="165" y="272"/>
                  </a:lnTo>
                  <a:lnTo>
                    <a:pt x="158" y="272"/>
                  </a:lnTo>
                  <a:lnTo>
                    <a:pt x="152" y="272"/>
                  </a:lnTo>
                  <a:lnTo>
                    <a:pt x="148" y="272"/>
                  </a:lnTo>
                  <a:lnTo>
                    <a:pt x="143" y="273"/>
                  </a:lnTo>
                  <a:lnTo>
                    <a:pt x="139" y="279"/>
                  </a:lnTo>
                  <a:lnTo>
                    <a:pt x="139" y="283"/>
                  </a:lnTo>
                  <a:lnTo>
                    <a:pt x="139" y="288"/>
                  </a:lnTo>
                  <a:lnTo>
                    <a:pt x="142" y="295"/>
                  </a:lnTo>
                  <a:lnTo>
                    <a:pt x="148" y="298"/>
                  </a:lnTo>
                  <a:lnTo>
                    <a:pt x="152" y="302"/>
                  </a:lnTo>
                  <a:lnTo>
                    <a:pt x="158" y="305"/>
                  </a:lnTo>
                  <a:lnTo>
                    <a:pt x="164" y="308"/>
                  </a:lnTo>
                  <a:lnTo>
                    <a:pt x="169" y="311"/>
                  </a:lnTo>
                  <a:lnTo>
                    <a:pt x="172" y="315"/>
                  </a:lnTo>
                  <a:lnTo>
                    <a:pt x="175" y="322"/>
                  </a:lnTo>
                  <a:lnTo>
                    <a:pt x="177" y="327"/>
                  </a:lnTo>
                  <a:lnTo>
                    <a:pt x="177" y="332"/>
                  </a:lnTo>
                  <a:lnTo>
                    <a:pt x="177" y="337"/>
                  </a:lnTo>
                  <a:lnTo>
                    <a:pt x="175" y="341"/>
                  </a:lnTo>
                  <a:lnTo>
                    <a:pt x="171" y="345"/>
                  </a:lnTo>
                  <a:lnTo>
                    <a:pt x="164" y="348"/>
                  </a:lnTo>
                  <a:lnTo>
                    <a:pt x="159" y="348"/>
                  </a:lnTo>
                  <a:lnTo>
                    <a:pt x="154" y="348"/>
                  </a:lnTo>
                  <a:lnTo>
                    <a:pt x="149" y="348"/>
                  </a:lnTo>
                  <a:lnTo>
                    <a:pt x="145" y="348"/>
                  </a:lnTo>
                  <a:lnTo>
                    <a:pt x="136" y="347"/>
                  </a:lnTo>
                  <a:lnTo>
                    <a:pt x="132" y="347"/>
                  </a:lnTo>
                  <a:lnTo>
                    <a:pt x="126" y="343"/>
                  </a:lnTo>
                  <a:lnTo>
                    <a:pt x="120" y="338"/>
                  </a:lnTo>
                  <a:lnTo>
                    <a:pt x="119" y="334"/>
                  </a:lnTo>
                  <a:lnTo>
                    <a:pt x="116" y="328"/>
                  </a:lnTo>
                  <a:lnTo>
                    <a:pt x="109" y="324"/>
                  </a:lnTo>
                  <a:lnTo>
                    <a:pt x="109" y="319"/>
                  </a:lnTo>
                  <a:lnTo>
                    <a:pt x="106" y="314"/>
                  </a:lnTo>
                  <a:lnTo>
                    <a:pt x="103" y="309"/>
                  </a:lnTo>
                  <a:lnTo>
                    <a:pt x="100" y="305"/>
                  </a:lnTo>
                  <a:lnTo>
                    <a:pt x="96" y="301"/>
                  </a:lnTo>
                  <a:lnTo>
                    <a:pt x="93" y="296"/>
                  </a:lnTo>
                  <a:lnTo>
                    <a:pt x="70" y="288"/>
                  </a:lnTo>
                  <a:lnTo>
                    <a:pt x="39" y="266"/>
                  </a:lnTo>
                  <a:lnTo>
                    <a:pt x="18" y="240"/>
                  </a:lnTo>
                  <a:lnTo>
                    <a:pt x="5" y="207"/>
                  </a:lnTo>
                  <a:lnTo>
                    <a:pt x="0" y="169"/>
                  </a:lnTo>
                  <a:lnTo>
                    <a:pt x="0" y="124"/>
                  </a:lnTo>
                  <a:lnTo>
                    <a:pt x="6" y="87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59"/>
            <p:cNvSpPr txBox="1">
              <a:spLocks noChangeArrowheads="1"/>
            </p:cNvSpPr>
            <p:nvPr/>
          </p:nvSpPr>
          <p:spPr bwMode="auto">
            <a:xfrm>
              <a:off x="4225" y="3003"/>
              <a:ext cx="265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accent2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6" name="Text Box 60"/>
            <p:cNvSpPr txBox="1">
              <a:spLocks noChangeArrowheads="1"/>
            </p:cNvSpPr>
            <p:nvPr/>
          </p:nvSpPr>
          <p:spPr bwMode="auto">
            <a:xfrm>
              <a:off x="5013" y="2942"/>
              <a:ext cx="265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accent2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auto">
            <a:xfrm>
              <a:off x="4603" y="2961"/>
              <a:ext cx="265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accent2"/>
                  </a:solidFill>
                  <a:latin typeface="Arial Black" pitchFamily="34" charset="0"/>
                </a:rPr>
                <a:t>9</a:t>
              </a:r>
            </a:p>
          </p:txBody>
        </p:sp>
      </p:grpSp>
      <p:sp>
        <p:nvSpPr>
          <p:cNvPr id="3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2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Major Release Process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1996497" y="1857365"/>
            <a:ext cx="4441407" cy="4714882"/>
            <a:chOff x="1000101" y="-142898"/>
            <a:chExt cx="7143799" cy="7143799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571999" y="285730"/>
              <a:ext cx="3571901" cy="3144859"/>
              <a:chOff x="4571999" y="285730"/>
              <a:chExt cx="3571901" cy="314485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rot="5400000" flipH="1" flipV="1">
                <a:off x="3893339" y="964390"/>
                <a:ext cx="3143272" cy="1785951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4572000" y="1500175"/>
                <a:ext cx="3214711" cy="1928825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572000" y="3429001"/>
                <a:ext cx="3571900" cy="1588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52"/>
            <p:cNvGrpSpPr>
              <a:grpSpLocks/>
            </p:cNvGrpSpPr>
            <p:nvPr/>
          </p:nvGrpSpPr>
          <p:grpSpPr bwMode="auto">
            <a:xfrm rot="5400000">
              <a:off x="4360862" y="3638553"/>
              <a:ext cx="3571901" cy="3152796"/>
              <a:chOff x="4572000" y="277790"/>
              <a:chExt cx="3571901" cy="3152796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rot="5400000" flipH="1" flipV="1">
                <a:off x="3893340" y="956450"/>
                <a:ext cx="3143272" cy="1785951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572000" y="1500172"/>
                <a:ext cx="3214711" cy="1928826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55"/>
              <p:cNvCxnSpPr/>
              <p:nvPr/>
            </p:nvCxnSpPr>
            <p:spPr>
              <a:xfrm>
                <a:off x="4572001" y="3428999"/>
                <a:ext cx="3571900" cy="1587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56"/>
            <p:cNvGrpSpPr>
              <a:grpSpLocks/>
            </p:cNvGrpSpPr>
            <p:nvPr/>
          </p:nvGrpSpPr>
          <p:grpSpPr bwMode="auto">
            <a:xfrm rot="10800000">
              <a:off x="1000101" y="3429000"/>
              <a:ext cx="3571900" cy="3152796"/>
              <a:chOff x="4572000" y="277792"/>
              <a:chExt cx="3571900" cy="3152796"/>
            </a:xfrm>
          </p:grpSpPr>
          <p:cxnSp>
            <p:nvCxnSpPr>
              <p:cNvPr id="66" name="Straight Connector 57"/>
              <p:cNvCxnSpPr/>
              <p:nvPr/>
            </p:nvCxnSpPr>
            <p:spPr>
              <a:xfrm rot="5400000" flipH="1" flipV="1">
                <a:off x="3901276" y="956452"/>
                <a:ext cx="3143272" cy="1785951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58"/>
              <p:cNvCxnSpPr/>
              <p:nvPr/>
            </p:nvCxnSpPr>
            <p:spPr>
              <a:xfrm flipV="1">
                <a:off x="4579937" y="1500174"/>
                <a:ext cx="3214711" cy="1928825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572000" y="3429000"/>
                <a:ext cx="3571900" cy="1588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0"/>
            <p:cNvGrpSpPr>
              <a:grpSpLocks/>
            </p:cNvGrpSpPr>
            <p:nvPr/>
          </p:nvGrpSpPr>
          <p:grpSpPr bwMode="auto">
            <a:xfrm rot="-5400000">
              <a:off x="1209654" y="66654"/>
              <a:ext cx="3571900" cy="3152796"/>
              <a:chOff x="4572001" y="277792"/>
              <a:chExt cx="3571900" cy="315279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rot="5400000" flipH="1" flipV="1">
                <a:off x="3901277" y="956452"/>
                <a:ext cx="3143272" cy="1785951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4579938" y="1500175"/>
                <a:ext cx="3214711" cy="1928826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572001" y="3429001"/>
                <a:ext cx="3571900" cy="1587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96"/>
          <p:cNvSpPr txBox="1">
            <a:spLocks noChangeArrowheads="1"/>
          </p:cNvSpPr>
          <p:nvPr/>
        </p:nvSpPr>
        <p:spPr bwMode="auto">
          <a:xfrm>
            <a:off x="428625" y="4144319"/>
            <a:ext cx="17772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sv-SE" sz="2000" dirty="0"/>
              <a:t>User’s Conference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 rot="1083618">
            <a:off x="4469223" y="2039695"/>
            <a:ext cx="659500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Jan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2623646">
            <a:off x="5333129" y="2525703"/>
            <a:ext cx="657808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8216748">
            <a:off x="5279857" y="5709834"/>
            <a:ext cx="755739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May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4740214">
            <a:off x="6090195" y="3593971"/>
            <a:ext cx="267881" cy="153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Mar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6631023">
            <a:off x="6069529" y="4813729"/>
            <a:ext cx="253069" cy="153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Apr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4740235">
            <a:off x="2002487" y="4810012"/>
            <a:ext cx="271056" cy="153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Sep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3188479">
            <a:off x="2499147" y="5788256"/>
            <a:ext cx="642839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Aug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11634414">
            <a:off x="3242155" y="6241471"/>
            <a:ext cx="914125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Jul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9757153">
            <a:off x="4438750" y="6205067"/>
            <a:ext cx="719621" cy="1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Jun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8504368">
            <a:off x="2564699" y="2597991"/>
            <a:ext cx="272113" cy="153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Nov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20576658">
            <a:off x="3499913" y="2035127"/>
            <a:ext cx="256330" cy="162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Dec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 rot="17137726">
            <a:off x="1975769" y="3527624"/>
            <a:ext cx="253069" cy="153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bg1">
                    <a:lumMod val="75000"/>
                  </a:schemeClr>
                </a:solidFill>
              </a:rPr>
              <a:t>Oct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51897" y="2748608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2000" dirty="0" smtClean="0"/>
              <a:t>Major Release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6785140" y="397873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/>
              <a:t>CDP</a:t>
            </a:r>
            <a:endParaRPr lang="en-US" sz="2400" dirty="0"/>
          </a:p>
        </p:txBody>
      </p:sp>
      <p:sp>
        <p:nvSpPr>
          <p:cNvPr id="16" name="Oval 15"/>
          <p:cNvSpPr/>
          <p:nvPr/>
        </p:nvSpPr>
        <p:spPr bwMode="auto">
          <a:xfrm>
            <a:off x="2420552" y="2423347"/>
            <a:ext cx="3600000" cy="3600000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2547945" y="3286823"/>
            <a:ext cx="176205" cy="170328"/>
          </a:xfrm>
          <a:prstGeom prst="diamond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2360166" y="4385466"/>
            <a:ext cx="143632" cy="202732"/>
          </a:xfrm>
          <a:prstGeom prst="diamo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Diamond 32"/>
          <p:cNvSpPr/>
          <p:nvPr/>
        </p:nvSpPr>
        <p:spPr>
          <a:xfrm>
            <a:off x="5950564" y="4129555"/>
            <a:ext cx="140410" cy="188443"/>
          </a:xfrm>
          <a:prstGeom prst="diamo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Diamond 58"/>
          <p:cNvSpPr/>
          <p:nvPr/>
        </p:nvSpPr>
        <p:spPr>
          <a:xfrm>
            <a:off x="3012038" y="2723438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3440418" y="2460409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Diamond 60"/>
          <p:cNvSpPr/>
          <p:nvPr/>
        </p:nvSpPr>
        <p:spPr>
          <a:xfrm>
            <a:off x="4302816" y="2350036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4951637" y="2534025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5280087" y="2743534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5813105" y="3449879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Diamond 78"/>
          <p:cNvSpPr/>
          <p:nvPr/>
        </p:nvSpPr>
        <p:spPr>
          <a:xfrm>
            <a:off x="5883952" y="4561198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5508319" y="5290109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4710870" y="5837777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Diamond 81"/>
          <p:cNvSpPr/>
          <p:nvPr/>
        </p:nvSpPr>
        <p:spPr>
          <a:xfrm>
            <a:off x="2360166" y="3816593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2404031" y="4589310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Diamond 84"/>
          <p:cNvSpPr/>
          <p:nvPr/>
        </p:nvSpPr>
        <p:spPr>
          <a:xfrm>
            <a:off x="2503798" y="4933515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Diamond 85"/>
          <p:cNvSpPr/>
          <p:nvPr/>
        </p:nvSpPr>
        <p:spPr>
          <a:xfrm>
            <a:off x="2773128" y="5320535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Diamond 86"/>
          <p:cNvSpPr/>
          <p:nvPr/>
        </p:nvSpPr>
        <p:spPr>
          <a:xfrm>
            <a:off x="3264213" y="5705923"/>
            <a:ext cx="176205" cy="170328"/>
          </a:xfrm>
          <a:prstGeom prst="diamond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364902" y="272111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sv-SE" sz="2000" dirty="0" smtClean="0"/>
              <a:t>Continuous releases</a:t>
            </a:r>
          </a:p>
          <a:p>
            <a:pPr>
              <a:spcBef>
                <a:spcPts val="0"/>
              </a:spcBef>
            </a:pPr>
            <a:r>
              <a:rPr lang="sv-SE" sz="2000" dirty="0" smtClean="0"/>
              <a:t>Service Packs (SP)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H="1">
            <a:off x="6001563" y="3256844"/>
            <a:ext cx="323257" cy="193035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>
            <a:stCxn id="76" idx="1"/>
          </p:cNvCxnSpPr>
          <p:nvPr/>
        </p:nvCxnSpPr>
        <p:spPr bwMode="auto">
          <a:xfrm flipH="1">
            <a:off x="6276276" y="4209568"/>
            <a:ext cx="508864" cy="6286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 flipV="1">
            <a:off x="1680358" y="4440400"/>
            <a:ext cx="568578" cy="40146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H="1" flipV="1">
            <a:off x="1964647" y="3148718"/>
            <a:ext cx="579903" cy="148272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109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 bwMode="auto">
          <a:xfrm>
            <a:off x="5276850" y="1429990"/>
            <a:ext cx="2009775" cy="500063"/>
          </a:xfrm>
          <a:prstGeom prst="roundRect">
            <a:avLst/>
          </a:prstGeom>
          <a:solidFill>
            <a:srgbClr val="005DAA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552450" y="2015778"/>
            <a:ext cx="8224838" cy="1287462"/>
            <a:chOff x="468486" y="2257778"/>
            <a:chExt cx="8223957" cy="1433688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468486" y="2257778"/>
              <a:ext cx="8223957" cy="1433688"/>
            </a:xfrm>
            <a:prstGeom prst="roundRect">
              <a:avLst/>
            </a:prstGeom>
            <a:solidFill>
              <a:srgbClr val="005DAA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1600" dist="76200" dir="2700000" algn="tl" rotWithShape="0">
                <a:prstClr val="black">
                  <a:alpha val="70000"/>
                </a:prst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Arial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Arial" charset="0"/>
              </a:endParaRPr>
            </a:p>
          </p:txBody>
        </p:sp>
        <p:cxnSp>
          <p:nvCxnSpPr>
            <p:cNvPr id="24625" name="Straight Connector 49"/>
            <p:cNvCxnSpPr>
              <a:cxnSpLocks noChangeShapeType="1"/>
            </p:cNvCxnSpPr>
            <p:nvPr/>
          </p:nvCxnSpPr>
          <p:spPr bwMode="auto">
            <a:xfrm>
              <a:off x="666043" y="2472266"/>
              <a:ext cx="7827064" cy="17836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64" name="TextBox 63"/>
            <p:cNvSpPr txBox="1"/>
            <p:nvPr/>
          </p:nvSpPr>
          <p:spPr>
            <a:xfrm>
              <a:off x="1117704" y="2324955"/>
              <a:ext cx="1815905" cy="307598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Manpower  Planning</a:t>
              </a:r>
            </a:p>
          </p:txBody>
        </p:sp>
        <p:cxnSp>
          <p:nvCxnSpPr>
            <p:cNvPr id="24627" name="Straight Connector 53"/>
            <p:cNvCxnSpPr>
              <a:cxnSpLocks noChangeShapeType="1"/>
            </p:cNvCxnSpPr>
            <p:nvPr/>
          </p:nvCxnSpPr>
          <p:spPr bwMode="auto">
            <a:xfrm>
              <a:off x="1710274" y="2816579"/>
              <a:ext cx="2991557" cy="0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66" name="TextBox 65"/>
            <p:cNvSpPr txBox="1"/>
            <p:nvPr/>
          </p:nvSpPr>
          <p:spPr>
            <a:xfrm>
              <a:off x="2184390" y="2669676"/>
              <a:ext cx="1260340" cy="307598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Crew  Pairing</a:t>
              </a:r>
            </a:p>
          </p:txBody>
        </p:sp>
        <p:cxnSp>
          <p:nvCxnSpPr>
            <p:cNvPr id="24629" name="Straight Connector 55"/>
            <p:cNvCxnSpPr>
              <a:cxnSpLocks noChangeShapeType="1"/>
            </p:cNvCxnSpPr>
            <p:nvPr/>
          </p:nvCxnSpPr>
          <p:spPr bwMode="auto">
            <a:xfrm>
              <a:off x="2235211" y="3149603"/>
              <a:ext cx="2991557" cy="0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68" name="TextBox 67"/>
            <p:cNvSpPr txBox="1"/>
            <p:nvPr/>
          </p:nvSpPr>
          <p:spPr>
            <a:xfrm>
              <a:off x="3182820" y="3002023"/>
              <a:ext cx="1469868" cy="309366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Crew  Rostering</a:t>
              </a:r>
            </a:p>
          </p:txBody>
        </p:sp>
        <p:cxnSp>
          <p:nvCxnSpPr>
            <p:cNvPr id="24631" name="Straight Connector 57"/>
            <p:cNvCxnSpPr>
              <a:cxnSpLocks noChangeShapeType="1"/>
            </p:cNvCxnSpPr>
            <p:nvPr/>
          </p:nvCxnSpPr>
          <p:spPr bwMode="auto">
            <a:xfrm>
              <a:off x="3764868" y="3505205"/>
              <a:ext cx="4754880" cy="0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70" name="TextBox 69"/>
            <p:cNvSpPr txBox="1"/>
            <p:nvPr/>
          </p:nvSpPr>
          <p:spPr>
            <a:xfrm>
              <a:off x="4081249" y="3359119"/>
              <a:ext cx="1377802" cy="307598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Crew Tracking</a:t>
              </a:r>
            </a:p>
          </p:txBody>
        </p: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1981200" y="3641378"/>
            <a:ext cx="6800850" cy="676275"/>
            <a:chOff x="1896533" y="3917262"/>
            <a:chExt cx="6801553" cy="824072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1896533" y="3917262"/>
              <a:ext cx="6801553" cy="824072"/>
            </a:xfrm>
            <a:prstGeom prst="roundRect">
              <a:avLst/>
            </a:prstGeom>
            <a:solidFill>
              <a:srgbClr val="005DAA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1600" dist="76200" dir="2700000" algn="tl" rotWithShape="0">
                <a:prstClr val="black">
                  <a:alpha val="70000"/>
                </a:prst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Arial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Arial" charset="0"/>
              </a:endParaRPr>
            </a:p>
          </p:txBody>
        </p:sp>
        <p:cxnSp>
          <p:nvCxnSpPr>
            <p:cNvPr id="24620" name="Straight Connector 63"/>
            <p:cNvCxnSpPr>
              <a:cxnSpLocks noChangeShapeType="1"/>
            </p:cNvCxnSpPr>
            <p:nvPr/>
          </p:nvCxnSpPr>
          <p:spPr bwMode="auto">
            <a:xfrm>
              <a:off x="2054586" y="4154324"/>
              <a:ext cx="3200400" cy="0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74" name="TextBox 73"/>
            <p:cNvSpPr txBox="1"/>
            <p:nvPr/>
          </p:nvSpPr>
          <p:spPr>
            <a:xfrm>
              <a:off x="3352421" y="4008180"/>
              <a:ext cx="1479703" cy="307577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Tail  Assignment</a:t>
              </a:r>
            </a:p>
          </p:txBody>
        </p:sp>
        <p:cxnSp>
          <p:nvCxnSpPr>
            <p:cNvPr id="24622" name="Straight Connector 67"/>
            <p:cNvCxnSpPr>
              <a:cxnSpLocks noChangeShapeType="1"/>
            </p:cNvCxnSpPr>
            <p:nvPr/>
          </p:nvCxnSpPr>
          <p:spPr bwMode="auto">
            <a:xfrm>
              <a:off x="3770511" y="4538147"/>
              <a:ext cx="4754880" cy="0"/>
            </a:xfrm>
            <a:prstGeom prst="line">
              <a:avLst/>
            </a:prstGeom>
            <a:noFill/>
            <a:ln w="19050" algn="ctr">
              <a:solidFill>
                <a:srgbClr val="FFFFFF"/>
              </a:solidFill>
              <a:round/>
              <a:headEnd type="oval" w="med" len="sm"/>
              <a:tailEnd type="oval" w="med" len="sm"/>
            </a:ln>
          </p:spPr>
        </p:cxnSp>
        <p:sp>
          <p:nvSpPr>
            <p:cNvPr id="76" name="TextBox 75"/>
            <p:cNvSpPr txBox="1"/>
            <p:nvPr/>
          </p:nvSpPr>
          <p:spPr>
            <a:xfrm>
              <a:off x="4063695" y="4391200"/>
              <a:ext cx="1357452" cy="307577"/>
            </a:xfrm>
            <a:prstGeom prst="rect">
              <a:avLst/>
            </a:prstGeom>
            <a:solidFill>
              <a:srgbClr val="005DA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Fleet  Tracking</a:t>
              </a: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2176463" y="991840"/>
            <a:ext cx="1647825" cy="4770062"/>
            <a:chOff x="677333" y="526564"/>
            <a:chExt cx="1569161" cy="5979098"/>
          </a:xfrm>
        </p:grpSpPr>
        <p:sp>
          <p:nvSpPr>
            <p:cNvPr id="78" name="Rectangle 32"/>
            <p:cNvSpPr>
              <a:spLocks noChangeArrowheads="1"/>
            </p:cNvSpPr>
            <p:nvPr/>
          </p:nvSpPr>
          <p:spPr bwMode="auto">
            <a:xfrm>
              <a:off x="677333" y="971604"/>
              <a:ext cx="1569161" cy="5362192"/>
            </a:xfrm>
            <a:prstGeom prst="rect">
              <a:avLst/>
            </a:prstGeom>
            <a:noFill/>
            <a:ln w="25400" algn="ctr">
              <a:noFill/>
              <a:prstDash val="dash"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9" name="Rectangle 33"/>
            <p:cNvSpPr>
              <a:spLocks noChangeArrowheads="1"/>
            </p:cNvSpPr>
            <p:nvPr/>
          </p:nvSpPr>
          <p:spPr bwMode="auto">
            <a:xfrm>
              <a:off x="677333" y="526564"/>
              <a:ext cx="1558579" cy="497505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Planning</a:t>
              </a:r>
            </a:p>
          </p:txBody>
        </p:sp>
        <p:sp>
          <p:nvSpPr>
            <p:cNvPr id="80" name="Rectangle 34"/>
            <p:cNvSpPr>
              <a:spLocks noChangeArrowheads="1"/>
            </p:cNvSpPr>
            <p:nvPr/>
          </p:nvSpPr>
          <p:spPr bwMode="auto">
            <a:xfrm>
              <a:off x="683380" y="6386261"/>
              <a:ext cx="1557067" cy="119401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3832225" y="985491"/>
            <a:ext cx="1647825" cy="4817690"/>
            <a:chOff x="677333" y="562441"/>
            <a:chExt cx="1569161" cy="5860937"/>
          </a:xfrm>
        </p:grpSpPr>
        <p:sp>
          <p:nvSpPr>
            <p:cNvPr id="82" name="Rectangle 81"/>
            <p:cNvSpPr/>
            <p:nvPr/>
          </p:nvSpPr>
          <p:spPr bwMode="auto">
            <a:xfrm>
              <a:off x="677333" y="971548"/>
              <a:ext cx="1569161" cy="5362283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3" name="Rectangle 37"/>
            <p:cNvSpPr>
              <a:spLocks noChangeArrowheads="1"/>
            </p:cNvSpPr>
            <p:nvPr/>
          </p:nvSpPr>
          <p:spPr bwMode="auto">
            <a:xfrm>
              <a:off x="677333" y="562441"/>
              <a:ext cx="1558579" cy="496898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Maintain Planning</a:t>
              </a:r>
            </a:p>
          </p:txBody>
        </p:sp>
        <p:sp>
          <p:nvSpPr>
            <p:cNvPr id="84" name="Rectangle 38"/>
            <p:cNvSpPr>
              <a:spLocks noChangeArrowheads="1"/>
            </p:cNvSpPr>
            <p:nvPr/>
          </p:nvSpPr>
          <p:spPr bwMode="auto">
            <a:xfrm>
              <a:off x="683380" y="6303982"/>
              <a:ext cx="1557067" cy="119396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5486400" y="980728"/>
            <a:ext cx="1647825" cy="4822019"/>
            <a:chOff x="677333" y="538558"/>
            <a:chExt cx="1569161" cy="5884820"/>
          </a:xfrm>
        </p:grpSpPr>
        <p:sp>
          <p:nvSpPr>
            <p:cNvPr id="86" name="Rectangle 40"/>
            <p:cNvSpPr>
              <a:spLocks noChangeArrowheads="1"/>
            </p:cNvSpPr>
            <p:nvPr/>
          </p:nvSpPr>
          <p:spPr bwMode="auto">
            <a:xfrm>
              <a:off x="677333" y="970099"/>
              <a:ext cx="1569161" cy="5363448"/>
            </a:xfrm>
            <a:prstGeom prst="rect">
              <a:avLst/>
            </a:prstGeom>
            <a:noFill/>
            <a:ln w="25400" algn="ctr">
              <a:noFill/>
              <a:prstDash val="dash"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7" name="Rectangle 41"/>
            <p:cNvSpPr>
              <a:spLocks noChangeArrowheads="1"/>
            </p:cNvSpPr>
            <p:nvPr/>
          </p:nvSpPr>
          <p:spPr bwMode="auto">
            <a:xfrm>
              <a:off x="677333" y="538558"/>
              <a:ext cx="1558579" cy="496713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Day of Operation</a:t>
              </a:r>
            </a:p>
          </p:txBody>
        </p:sp>
        <p:sp>
          <p:nvSpPr>
            <p:cNvPr id="88" name="Rectangle 42"/>
            <p:cNvSpPr>
              <a:spLocks noChangeArrowheads="1"/>
            </p:cNvSpPr>
            <p:nvPr/>
          </p:nvSpPr>
          <p:spPr bwMode="auto">
            <a:xfrm>
              <a:off x="683380" y="6305365"/>
              <a:ext cx="1557067" cy="118013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7127875" y="985490"/>
            <a:ext cx="1649413" cy="4781608"/>
            <a:chOff x="677333" y="565822"/>
            <a:chExt cx="1569161" cy="5994693"/>
          </a:xfrm>
        </p:grpSpPr>
        <p:sp>
          <p:nvSpPr>
            <p:cNvPr id="90" name="Rectangle 89"/>
            <p:cNvSpPr/>
            <p:nvPr/>
          </p:nvSpPr>
          <p:spPr bwMode="auto">
            <a:xfrm>
              <a:off x="677333" y="971138"/>
              <a:ext cx="1569161" cy="5567664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1" name="Rectangle 45"/>
            <p:cNvSpPr>
              <a:spLocks noChangeArrowheads="1"/>
            </p:cNvSpPr>
            <p:nvPr/>
          </p:nvSpPr>
          <p:spPr bwMode="auto">
            <a:xfrm>
              <a:off x="677333" y="565822"/>
              <a:ext cx="1558589" cy="497598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Follow up</a:t>
              </a:r>
            </a:p>
          </p:txBody>
        </p:sp>
        <p:sp>
          <p:nvSpPr>
            <p:cNvPr id="92" name="Rectangle 46"/>
            <p:cNvSpPr>
              <a:spLocks noChangeArrowheads="1"/>
            </p:cNvSpPr>
            <p:nvPr/>
          </p:nvSpPr>
          <p:spPr bwMode="auto">
            <a:xfrm>
              <a:off x="683374" y="6441092"/>
              <a:ext cx="1557079" cy="119423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547688" y="1009304"/>
            <a:ext cx="1647825" cy="4764288"/>
            <a:chOff x="677333" y="577045"/>
            <a:chExt cx="1569161" cy="579313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677333" y="971911"/>
              <a:ext cx="1569161" cy="5361417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14"/>
            <p:cNvSpPr>
              <a:spLocks noChangeArrowheads="1"/>
            </p:cNvSpPr>
            <p:nvPr/>
          </p:nvSpPr>
          <p:spPr bwMode="auto">
            <a:xfrm>
              <a:off x="677333" y="577045"/>
              <a:ext cx="1558579" cy="496654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Long-term Planning</a:t>
              </a:r>
            </a:p>
          </p:txBody>
        </p:sp>
        <p:sp>
          <p:nvSpPr>
            <p:cNvPr id="96" name="Rectangle 17"/>
            <p:cNvSpPr>
              <a:spLocks noChangeArrowheads="1"/>
            </p:cNvSpPr>
            <p:nvPr/>
          </p:nvSpPr>
          <p:spPr bwMode="auto">
            <a:xfrm>
              <a:off x="683380" y="6250844"/>
              <a:ext cx="1557067" cy="119338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7688" y="3325465"/>
            <a:ext cx="196373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Crew Management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008188" y="4368453"/>
            <a:ext cx="1981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Fleet Management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581650" y="4452590"/>
            <a:ext cx="22923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Disruption Management</a:t>
            </a:r>
          </a:p>
        </p:txBody>
      </p:sp>
      <p:grpSp>
        <p:nvGrpSpPr>
          <p:cNvPr id="9" name="Group 89"/>
          <p:cNvGrpSpPr>
            <a:grpSpLocks/>
          </p:cNvGrpSpPr>
          <p:nvPr/>
        </p:nvGrpSpPr>
        <p:grpSpPr bwMode="auto">
          <a:xfrm>
            <a:off x="5791200" y="1333153"/>
            <a:ext cx="1128713" cy="3117850"/>
            <a:chOff x="5706536" y="1219198"/>
            <a:chExt cx="1130485" cy="3460597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5706536" y="1219198"/>
              <a:ext cx="1124125" cy="3460597"/>
            </a:xfrm>
            <a:prstGeom prst="roundRect">
              <a:avLst/>
            </a:prstGeom>
            <a:solidFill>
              <a:srgbClr val="569FD3">
                <a:lumMod val="60000"/>
                <a:lumOff val="40000"/>
                <a:alpha val="50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1600" dist="76200" dir="2700000" algn="tl" rotWithShape="0">
                <a:prstClr val="black">
                  <a:alpha val="7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9" name="TextBox 71"/>
            <p:cNvSpPr txBox="1">
              <a:spLocks noChangeArrowheads="1"/>
            </p:cNvSpPr>
            <p:nvPr/>
          </p:nvSpPr>
          <p:spPr bwMode="auto">
            <a:xfrm>
              <a:off x="5801936" y="3781167"/>
              <a:ext cx="942866" cy="58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Fleet</a:t>
              </a:r>
              <a:br>
                <a:rPr lang="en-US" sz="1400" kern="0" dirty="0">
                  <a:solidFill>
                    <a:srgbClr val="FFFFFF"/>
                  </a:solidFill>
                  <a:latin typeface="+mn-lt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Recovery</a:t>
              </a:r>
            </a:p>
          </p:txBody>
        </p:sp>
        <p:sp>
          <p:nvSpPr>
            <p:cNvPr id="100" name="TextBox 70"/>
            <p:cNvSpPr txBox="1">
              <a:spLocks noChangeArrowheads="1"/>
            </p:cNvSpPr>
            <p:nvPr/>
          </p:nvSpPr>
          <p:spPr bwMode="auto">
            <a:xfrm>
              <a:off x="5784446" y="2308123"/>
              <a:ext cx="942865" cy="58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Crew</a:t>
              </a:r>
              <a:br>
                <a:rPr lang="en-US" sz="1400" kern="0" dirty="0">
                  <a:solidFill>
                    <a:srgbClr val="FFFFFF"/>
                  </a:solidFill>
                  <a:latin typeface="+mn-lt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Recovery</a:t>
              </a:r>
            </a:p>
          </p:txBody>
        </p:sp>
        <p:sp>
          <p:nvSpPr>
            <p:cNvPr id="101" name="TextBox 69"/>
            <p:cNvSpPr txBox="1">
              <a:spLocks noChangeArrowheads="1"/>
            </p:cNvSpPr>
            <p:nvPr/>
          </p:nvSpPr>
          <p:spPr bwMode="auto">
            <a:xfrm>
              <a:off x="5746286" y="1331967"/>
              <a:ext cx="1090735" cy="58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Passenger </a:t>
              </a:r>
              <a:br>
                <a:rPr lang="en-US" sz="1400" kern="0" dirty="0">
                  <a:solidFill>
                    <a:srgbClr val="FFFFFF"/>
                  </a:solidFill>
                  <a:latin typeface="+mn-lt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+mn-lt"/>
                </a:rPr>
                <a:t>Recovery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0686" y="4806603"/>
            <a:ext cx="8260670" cy="1551440"/>
            <a:chOff x="435436" y="4729398"/>
            <a:chExt cx="8260670" cy="1551440"/>
          </a:xfrm>
        </p:grpSpPr>
        <p:grpSp>
          <p:nvGrpSpPr>
            <p:cNvPr id="10" name="Group 9"/>
            <p:cNvGrpSpPr/>
            <p:nvPr/>
          </p:nvGrpSpPr>
          <p:grpSpPr>
            <a:xfrm>
              <a:off x="439738" y="4729398"/>
              <a:ext cx="8256368" cy="1137784"/>
              <a:chOff x="439738" y="4729398"/>
              <a:chExt cx="8256368" cy="1137784"/>
            </a:xfrm>
          </p:grpSpPr>
          <p:sp>
            <p:nvSpPr>
              <p:cNvPr id="50" name="Rounded Rectangle 49"/>
              <p:cNvSpPr/>
              <p:nvPr/>
            </p:nvSpPr>
            <p:spPr bwMode="auto">
              <a:xfrm>
                <a:off x="439738" y="4729398"/>
                <a:ext cx="8253412" cy="30162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101600" dist="76200" dir="2700000" algn="tl" rotWithShape="0">
                  <a:prstClr val="black">
                    <a:alpha val="70000"/>
                  </a:prst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</a:rPr>
                  <a:t>Schedule Safety / FRMS related services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2090057" y="5150085"/>
                <a:ext cx="3367314" cy="30728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101600" dist="76200" dir="2700000" algn="tl" rotWithShape="0">
                  <a:prstClr val="black">
                    <a:alpha val="70000"/>
                  </a:prst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</a:rPr>
                  <a:t>Remote Planning</a:t>
                </a:r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442693" y="5565557"/>
                <a:ext cx="8253413" cy="30162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101600" dist="76200" dir="2700000" algn="tl" rotWithShape="0">
                  <a:prstClr val="black">
                    <a:alpha val="70000"/>
                  </a:prst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kern="0" dirty="0" smtClean="0">
                    <a:solidFill>
                      <a:srgbClr val="FFFFFF"/>
                    </a:solidFill>
                    <a:latin typeface="+mn-lt"/>
                  </a:rPr>
                  <a:t>Hosting</a:t>
                </a:r>
                <a:endParaRPr lang="en-US" sz="1400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59" name="Rounded Rectangle 58"/>
            <p:cNvSpPr/>
            <p:nvPr/>
          </p:nvSpPr>
          <p:spPr bwMode="auto">
            <a:xfrm>
              <a:off x="435436" y="5979213"/>
              <a:ext cx="8253413" cy="30162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1600" dist="76200" dir="2700000" algn="tl" rotWithShape="0">
                <a:prstClr val="black">
                  <a:alpha val="7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 smtClean="0">
                  <a:solidFill>
                    <a:srgbClr val="FFFFFF"/>
                  </a:solidFill>
                  <a:latin typeface="+mn-lt"/>
                </a:rPr>
                <a:t>Business Consulting</a:t>
              </a:r>
              <a:endParaRPr lang="en-US" sz="1400" kern="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/ Services</a:t>
            </a:r>
            <a:endParaRPr lang="en-US" dirty="0"/>
          </a:p>
        </p:txBody>
      </p:sp>
      <p:sp>
        <p:nvSpPr>
          <p:cNvPr id="5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166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02" grpId="0"/>
      <p:bldP spid="103" grpId="0"/>
      <p:bldP spid="10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Major Release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Continuous </a:t>
            </a:r>
            <a:r>
              <a:rPr lang="en-US" b="0" dirty="0"/>
              <a:t>releases / Service packs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About every 3rd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Components </a:t>
            </a:r>
            <a:r>
              <a:rPr lang="en-US" b="0" dirty="0" smtClean="0"/>
              <a:t>(cold be) released </a:t>
            </a:r>
            <a:r>
              <a:rPr lang="en-US" b="0" dirty="0"/>
              <a:t>independently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Bug fixes...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0" dirty="0">
                <a:solidFill>
                  <a:srgbClr val="7030A0"/>
                </a:solidFill>
              </a:rPr>
              <a:t>new development</a:t>
            </a:r>
          </a:p>
          <a:p>
            <a:endParaRPr lang="en-US" b="0" dirty="0"/>
          </a:p>
          <a:p>
            <a:r>
              <a:rPr lang="en-US" b="0" dirty="0"/>
              <a:t>New development may be delivered </a:t>
            </a:r>
            <a:r>
              <a:rPr lang="en-US" b="0" dirty="0" smtClean="0"/>
              <a:t>incrementally,</a:t>
            </a:r>
            <a:br>
              <a:rPr lang="en-US" b="0" dirty="0" smtClean="0"/>
            </a:br>
            <a:r>
              <a:rPr lang="en-US" b="0" dirty="0" smtClean="0"/>
              <a:t>not everything in </a:t>
            </a:r>
            <a:r>
              <a:rPr lang="en-US" b="0" dirty="0"/>
              <a:t>a big bang</a:t>
            </a:r>
          </a:p>
          <a:p>
            <a:r>
              <a:rPr lang="en-US" b="0" dirty="0"/>
              <a:t>Faster and allows for quicker feedback loops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Course summary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111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00" y="4610156"/>
            <a:ext cx="1828800" cy="16920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8000" y="1098048"/>
            <a:ext cx="6192232" cy="5211272"/>
          </a:xfrm>
        </p:spPr>
        <p:txBody>
          <a:bodyPr>
            <a:normAutofit fontScale="92500" lnSpcReduction="10000"/>
          </a:bodyPr>
          <a:lstStyle/>
          <a:p>
            <a:r>
              <a:rPr lang="en-GB" altLang="en-US" dirty="0" smtClean="0"/>
              <a:t>You have learned:</a:t>
            </a:r>
            <a:endParaRPr lang="en-GB" altLang="en-US" dirty="0"/>
          </a:p>
          <a:p>
            <a:pPr lvl="1"/>
            <a:r>
              <a:rPr lang="en-US" altLang="en-US" dirty="0"/>
              <a:t>Planning process</a:t>
            </a:r>
          </a:p>
          <a:p>
            <a:pPr lvl="1"/>
            <a:r>
              <a:rPr lang="en-US" altLang="en-US" dirty="0"/>
              <a:t>Roles and interaction</a:t>
            </a:r>
          </a:p>
          <a:p>
            <a:pPr lvl="1"/>
            <a:r>
              <a:rPr lang="en-US" altLang="en-US" dirty="0"/>
              <a:t>The Avocado</a:t>
            </a:r>
          </a:p>
          <a:p>
            <a:pPr lvl="1"/>
            <a:r>
              <a:rPr lang="en-US" altLang="en-US" dirty="0"/>
              <a:t>Optimization</a:t>
            </a:r>
          </a:p>
          <a:p>
            <a:pPr lvl="1"/>
            <a:r>
              <a:rPr lang="en-US" altLang="en-US" dirty="0"/>
              <a:t>Modelling the problem </a:t>
            </a:r>
            <a:br>
              <a:rPr lang="en-US" altLang="en-US" dirty="0"/>
            </a:br>
            <a:r>
              <a:rPr lang="en-US" altLang="en-US" dirty="0"/>
              <a:t>and customizing the system</a:t>
            </a:r>
          </a:p>
          <a:p>
            <a:pPr lvl="1"/>
            <a:r>
              <a:rPr lang="en-US" altLang="en-US" dirty="0"/>
              <a:t>The Major Release </a:t>
            </a:r>
            <a:r>
              <a:rPr lang="en-US" altLang="en-US" dirty="0" smtClean="0"/>
              <a:t>Process</a:t>
            </a:r>
          </a:p>
          <a:p>
            <a:r>
              <a:rPr lang="en-GB" altLang="en-US" dirty="0"/>
              <a:t>You </a:t>
            </a:r>
            <a:r>
              <a:rPr lang="en-GB" altLang="en-US" dirty="0" smtClean="0"/>
              <a:t>have</a:t>
            </a:r>
            <a:r>
              <a:rPr lang="en-GB" altLang="en-US" dirty="0"/>
              <a:t>:</a:t>
            </a:r>
          </a:p>
          <a:p>
            <a:pPr lvl="1"/>
            <a:r>
              <a:rPr lang="en-US" altLang="en-US" dirty="0"/>
              <a:t>Basic understanding of the capabilities of the crew and fleet products</a:t>
            </a:r>
          </a:p>
          <a:p>
            <a:pPr lvl="1"/>
            <a:r>
              <a:rPr lang="en-US" altLang="en-US" dirty="0"/>
              <a:t>Basic understanding of the roles needed to use the crew planning products successfully </a:t>
            </a:r>
          </a:p>
          <a:p>
            <a:pPr lvl="1"/>
            <a:r>
              <a:rPr lang="en-US" altLang="en-US" dirty="0"/>
              <a:t>Basic understanding of the customization possibilities </a:t>
            </a:r>
            <a:r>
              <a:rPr lang="en-US" altLang="en-US" dirty="0" smtClean="0"/>
              <a:t>offered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27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Course Evaluation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</a:pPr>
            <a:endParaRPr lang="en-GB" altLang="en-US" b="0" dirty="0" smtClean="0"/>
          </a:p>
          <a:p>
            <a:pPr marL="0" indent="0" eaLnBrk="1" hangingPunct="1">
              <a:lnSpc>
                <a:spcPct val="90000"/>
              </a:lnSpc>
            </a:pPr>
            <a:r>
              <a:rPr lang="en-GB" altLang="en-US" b="0" dirty="0" smtClean="0"/>
              <a:t>Please take a few minutes to complete the evaluation form, it will help us improve the courses for you and your colleagues:</a:t>
            </a:r>
            <a:br>
              <a:rPr lang="en-GB" altLang="en-US" b="0" dirty="0" smtClean="0"/>
            </a:br>
            <a:r>
              <a:rPr lang="en-US" altLang="en-US" b="0" dirty="0" smtClean="0"/>
              <a:t> </a:t>
            </a:r>
          </a:p>
          <a:p>
            <a:pPr marL="914400" lvl="1" indent="-514350">
              <a:lnSpc>
                <a:spcPct val="90000"/>
              </a:lnSpc>
            </a:pPr>
            <a:r>
              <a:rPr lang="en-GB" dirty="0" smtClean="0"/>
              <a:t>Login:</a:t>
            </a:r>
            <a:endParaRPr lang="en-GB" dirty="0"/>
          </a:p>
          <a:p>
            <a:pPr marL="914400" lvl="1" indent="-514350">
              <a:lnSpc>
                <a:spcPct val="90000"/>
              </a:lnSpc>
            </a:pPr>
            <a:r>
              <a:rPr lang="en-GB" dirty="0"/>
              <a:t>Start Explorer: </a:t>
            </a:r>
          </a:p>
          <a:p>
            <a:pPr marL="914400" lvl="1" indent="-514350">
              <a:lnSpc>
                <a:spcPct val="90000"/>
              </a:lnSpc>
            </a:pPr>
            <a:r>
              <a:rPr lang="en-GB" dirty="0"/>
              <a:t>Fill in course information</a:t>
            </a:r>
          </a:p>
          <a:p>
            <a:pPr marL="914400" lvl="1" indent="-514350">
              <a:lnSpc>
                <a:spcPct val="90000"/>
              </a:lnSpc>
            </a:pPr>
            <a:r>
              <a:rPr lang="en-GB" dirty="0"/>
              <a:t>…and your role (Internal for Jeppesen)</a:t>
            </a:r>
            <a:endParaRPr lang="en-GB" b="1" dirty="0"/>
          </a:p>
          <a:p>
            <a:pPr marL="0" indent="0" eaLnBrk="1" hangingPunct="1">
              <a:lnSpc>
                <a:spcPct val="90000"/>
              </a:lnSpc>
            </a:pPr>
            <a:endParaRPr lang="en-GB" altLang="en-US" b="0" dirty="0" smtClean="0"/>
          </a:p>
          <a:p>
            <a:pPr marL="0" indent="0" eaLnBrk="1" hangingPunct="1">
              <a:lnSpc>
                <a:spcPct val="90000"/>
              </a:lnSpc>
            </a:pPr>
            <a:r>
              <a:rPr lang="en-GB" altLang="en-US" b="0" dirty="0" smtClean="0"/>
              <a:t>Are the exercise definitions too vague (too real-life), would you like them to be more exact and straight forward?</a:t>
            </a:r>
          </a:p>
          <a:p>
            <a:pPr marL="0" indent="0" eaLnBrk="1" hangingPunct="1">
              <a:lnSpc>
                <a:spcPct val="90000"/>
              </a:lnSpc>
            </a:pPr>
            <a:endParaRPr lang="en-GB" altLang="en-US" b="0" dirty="0" smtClean="0"/>
          </a:p>
          <a:p>
            <a:pPr marL="0" indent="0" eaLnBrk="1" hangingPunct="1">
              <a:lnSpc>
                <a:spcPct val="90000"/>
              </a:lnSpc>
            </a:pPr>
            <a:r>
              <a:rPr lang="en-GB" altLang="en-US" b="0" dirty="0" smtClean="0"/>
              <a:t>Would you like to have even more info on slides (for self studying) or would you be stressed about the time constraint?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581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36912"/>
            <a:ext cx="566184" cy="56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ct val="0"/>
              </a:spcAft>
              <a:buFontTx/>
              <a:buNone/>
            </a:pPr>
            <a:r>
              <a:rPr lang="en-GB" altLang="en-US" sz="2800" dirty="0" smtClean="0"/>
              <a:t>This was Crew &amp; Fleet Avocado</a:t>
            </a:r>
          </a:p>
          <a:p>
            <a:pPr marL="0" indent="0">
              <a:spcAft>
                <a:spcPct val="0"/>
              </a:spcAft>
              <a:buFontTx/>
              <a:buNone/>
            </a:pPr>
            <a:r>
              <a:rPr lang="en-GB" altLang="en-US" sz="2800" dirty="0" smtClean="0"/>
              <a:t>Welcome back to Jeppesen Crew Academy! </a:t>
            </a:r>
          </a:p>
        </p:txBody>
      </p:sp>
      <p:sp>
        <p:nvSpPr>
          <p:cNvPr id="223234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/>
              <a:t>The 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113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Crew management process</a:t>
            </a:r>
            <a:endParaRPr lang="en-GB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60764734"/>
              </p:ext>
            </p:extLst>
          </p:nvPr>
        </p:nvGraphicFramePr>
        <p:xfrm>
          <a:off x="228600" y="2641600"/>
          <a:ext cx="86614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3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Manpower</a:t>
            </a:r>
            <a:endParaRPr lang="en-GB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224177686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qatar_boeing_777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0474" y="2473508"/>
            <a:ext cx="5293766" cy="33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Pairing</a:t>
            </a:r>
            <a:endParaRPr lang="en-GB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460115792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3"/>
          <p:cNvGrpSpPr>
            <a:grpSpLocks/>
          </p:cNvGrpSpPr>
          <p:nvPr/>
        </p:nvGrpSpPr>
        <p:grpSpPr bwMode="auto">
          <a:xfrm>
            <a:off x="1341120" y="4157663"/>
            <a:ext cx="2303463" cy="473075"/>
            <a:chOff x="912" y="2091"/>
            <a:chExt cx="1451" cy="298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394" y="2091"/>
              <a:ext cx="523" cy="2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912" y="2112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MAD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917" y="2098"/>
              <a:ext cx="4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FRA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440" y="2112"/>
              <a:ext cx="3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sv-SE" sz="2000" dirty="0">
                  <a:latin typeface="Times New Roman" pitchFamily="18" charset="0"/>
                </a:rPr>
                <a:t>234</a:t>
              </a:r>
            </a:p>
          </p:txBody>
        </p:sp>
      </p:grpSp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3700145" y="4135438"/>
            <a:ext cx="1550988" cy="473075"/>
            <a:chOff x="2398" y="2077"/>
            <a:chExt cx="977" cy="298"/>
          </a:xfrm>
        </p:grpSpPr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398" y="2077"/>
              <a:ext cx="523" cy="2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2911" y="2098"/>
              <a:ext cx="4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ARN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2496" y="2112"/>
              <a:ext cx="3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sv-SE" sz="2000">
                  <a:latin typeface="Times New Roman" pitchFamily="18" charset="0"/>
                </a:rPr>
                <a:t>301</a:t>
              </a:r>
            </a:p>
          </p:txBody>
        </p:sp>
      </p:grp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5278120" y="4135438"/>
            <a:ext cx="1520825" cy="473075"/>
            <a:chOff x="3392" y="2077"/>
            <a:chExt cx="958" cy="298"/>
          </a:xfrm>
        </p:grpSpPr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3392" y="2077"/>
              <a:ext cx="523" cy="2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3904" y="2098"/>
              <a:ext cx="4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FRA</a:t>
              </a: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3456" y="2112"/>
              <a:ext cx="3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sv-SE" sz="2000">
                  <a:latin typeface="Times New Roman" pitchFamily="18" charset="0"/>
                </a:rPr>
                <a:t>306</a:t>
              </a:r>
            </a:p>
          </p:txBody>
        </p:sp>
      </p:grpSp>
      <p:grpSp>
        <p:nvGrpSpPr>
          <p:cNvPr id="26" name="Group 16"/>
          <p:cNvGrpSpPr>
            <a:grpSpLocks/>
          </p:cNvGrpSpPr>
          <p:nvPr/>
        </p:nvGrpSpPr>
        <p:grpSpPr bwMode="auto">
          <a:xfrm>
            <a:off x="1341120" y="4997450"/>
            <a:ext cx="2324100" cy="488950"/>
            <a:chOff x="912" y="2620"/>
            <a:chExt cx="1464" cy="308"/>
          </a:xfrm>
        </p:grpSpPr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1396" y="2620"/>
              <a:ext cx="526" cy="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912" y="2640"/>
              <a:ext cx="4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FRA</a:t>
              </a:r>
            </a:p>
          </p:txBody>
        </p: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1922" y="2626"/>
              <a:ext cx="4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CPH</a:t>
              </a: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1488" y="2640"/>
              <a:ext cx="3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sv-SE" sz="2000">
                  <a:latin typeface="Times New Roman" pitchFamily="18" charset="0"/>
                </a:rPr>
                <a:t>340</a:t>
              </a:r>
            </a:p>
          </p:txBody>
        </p:sp>
      </p:grpSp>
      <p:grpSp>
        <p:nvGrpSpPr>
          <p:cNvPr id="31" name="Group 21"/>
          <p:cNvGrpSpPr>
            <a:grpSpLocks/>
          </p:cNvGrpSpPr>
          <p:nvPr/>
        </p:nvGrpSpPr>
        <p:grpSpPr bwMode="auto">
          <a:xfrm>
            <a:off x="3714433" y="4975225"/>
            <a:ext cx="1609725" cy="488950"/>
            <a:chOff x="2407" y="2606"/>
            <a:chExt cx="1014" cy="308"/>
          </a:xfrm>
        </p:grpSpPr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07" y="2606"/>
              <a:ext cx="526" cy="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auto">
            <a:xfrm>
              <a:off x="2922" y="2626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Times New Roman" pitchFamily="18" charset="0"/>
                </a:rPr>
                <a:t>MAD</a:t>
              </a:r>
            </a:p>
          </p:txBody>
        </p:sp>
        <p:sp>
          <p:nvSpPr>
            <p:cNvPr id="34" name="Text Box 24"/>
            <p:cNvSpPr txBox="1">
              <a:spLocks noChangeArrowheads="1"/>
            </p:cNvSpPr>
            <p:nvPr/>
          </p:nvSpPr>
          <p:spPr bwMode="auto">
            <a:xfrm>
              <a:off x="2496" y="2640"/>
              <a:ext cx="3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sv-SE" sz="2000">
                  <a:latin typeface="Times New Roman" pitchFamily="18" charset="0"/>
                </a:rPr>
                <a:t>119</a:t>
              </a:r>
            </a:p>
          </p:txBody>
        </p:sp>
      </p:grp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389928" y="6020127"/>
            <a:ext cx="56118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200" dirty="0"/>
              <a:t>Covering flights 234, 301, 306, 340 and 119</a:t>
            </a:r>
          </a:p>
        </p:txBody>
      </p:sp>
      <p:grpSp>
        <p:nvGrpSpPr>
          <p:cNvPr id="36" name="Group 26"/>
          <p:cNvGrpSpPr>
            <a:grpSpLocks/>
          </p:cNvGrpSpPr>
          <p:nvPr/>
        </p:nvGrpSpPr>
        <p:grpSpPr bwMode="auto">
          <a:xfrm>
            <a:off x="6959283" y="4002088"/>
            <a:ext cx="738187" cy="685800"/>
            <a:chOff x="4029" y="405"/>
            <a:chExt cx="720" cy="720"/>
          </a:xfrm>
        </p:grpSpPr>
        <p:graphicFrame>
          <p:nvGraphicFramePr>
            <p:cNvPr id="37" name="Object 27"/>
            <p:cNvGraphicFramePr>
              <a:graphicFrameLocks noChangeAspect="1"/>
            </p:cNvGraphicFramePr>
            <p:nvPr/>
          </p:nvGraphicFramePr>
          <p:xfrm>
            <a:off x="4029" y="472"/>
            <a:ext cx="368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" name="Klipp" r:id="rId9" imgW="1289160" imgH="2286000" progId="">
                    <p:embed/>
                  </p:oleObj>
                </mc:Choice>
                <mc:Fallback>
                  <p:oleObj name="Klipp" r:id="rId9" imgW="1289160" imgH="2286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9" y="472"/>
                          <a:ext cx="368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28"/>
            <p:cNvGraphicFramePr>
              <a:graphicFrameLocks noChangeAspect="1"/>
            </p:cNvGraphicFramePr>
            <p:nvPr/>
          </p:nvGraphicFramePr>
          <p:xfrm>
            <a:off x="4311" y="405"/>
            <a:ext cx="438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" name="Klipp" r:id="rId11" imgW="2793960" imgH="4113360" progId="">
                    <p:embed/>
                  </p:oleObj>
                </mc:Choice>
                <mc:Fallback>
                  <p:oleObj name="Klipp" r:id="rId11" imgW="2793960" imgH="4113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1" y="405"/>
                          <a:ext cx="438" cy="6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ct 30"/>
          <p:cNvGraphicFramePr>
            <a:graphicFrameLocks noChangeAspect="1"/>
          </p:cNvGraphicFramePr>
          <p:nvPr/>
        </p:nvGraphicFramePr>
        <p:xfrm>
          <a:off x="960120" y="4043363"/>
          <a:ext cx="3778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Klipp" r:id="rId13" imgW="1289160" imgH="2286000" progId="">
                  <p:embed/>
                </p:oleObj>
              </mc:Choice>
              <mc:Fallback>
                <p:oleObj name="Klipp" r:id="rId13" imgW="1289160" imgH="2286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120" y="4043363"/>
                        <a:ext cx="37782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utoShape 31"/>
          <p:cNvSpPr>
            <a:spLocks noChangeArrowheads="1"/>
          </p:cNvSpPr>
          <p:nvPr/>
        </p:nvSpPr>
        <p:spPr bwMode="auto">
          <a:xfrm>
            <a:off x="317183" y="3276600"/>
            <a:ext cx="1320800" cy="546100"/>
          </a:xfrm>
          <a:prstGeom prst="wedgeRoundRectCallout">
            <a:avLst>
              <a:gd name="adj1" fmla="val -3968"/>
              <a:gd name="adj2" fmla="val 770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sv-SE" sz="1600"/>
              <a:t>Start from home base</a:t>
            </a:r>
            <a:endParaRPr lang="en-US" sz="1600"/>
          </a:p>
        </p:txBody>
      </p:sp>
      <p:sp>
        <p:nvSpPr>
          <p:cNvPr id="41" name="AutoShape 32"/>
          <p:cNvSpPr>
            <a:spLocks noChangeArrowheads="1"/>
          </p:cNvSpPr>
          <p:nvPr/>
        </p:nvSpPr>
        <p:spPr bwMode="auto">
          <a:xfrm>
            <a:off x="7467283" y="3238500"/>
            <a:ext cx="965200" cy="546100"/>
          </a:xfrm>
          <a:prstGeom prst="wedgeRoundRectCallout">
            <a:avLst>
              <a:gd name="adj1" fmla="val -48847"/>
              <a:gd name="adj2" fmla="val 8401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sv-SE" sz="1600"/>
              <a:t>Stay in hotel</a:t>
            </a:r>
            <a:endParaRPr lang="en-US" sz="1600"/>
          </a:p>
        </p:txBody>
      </p:sp>
      <p:sp>
        <p:nvSpPr>
          <p:cNvPr id="42" name="AutoShape 33"/>
          <p:cNvSpPr>
            <a:spLocks noChangeArrowheads="1"/>
          </p:cNvSpPr>
          <p:nvPr/>
        </p:nvSpPr>
        <p:spPr bwMode="auto">
          <a:xfrm>
            <a:off x="6438583" y="5270500"/>
            <a:ext cx="1320800" cy="546100"/>
          </a:xfrm>
          <a:prstGeom prst="wedgeRoundRectCallout">
            <a:avLst>
              <a:gd name="adj1" fmla="val -88583"/>
              <a:gd name="adj2" fmla="val -5552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sv-SE" sz="1600"/>
              <a:t>Back to home base</a:t>
            </a:r>
            <a:endParaRPr lang="en-US" sz="1600"/>
          </a:p>
        </p:txBody>
      </p:sp>
      <p:pic>
        <p:nvPicPr>
          <p:cNvPr id="43" name="Picture 6" descr="C:\Documents and Settings\davidk\Local Settings\Temporary Internet Files\Content.IE5\GF12OK0I\MCj00787720000[1].wm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03521" y="4927600"/>
            <a:ext cx="571500" cy="670052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177800" y="2679700"/>
            <a:ext cx="874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Create anonymous trips starting and ending at a base</a:t>
            </a:r>
            <a:endParaRPr lang="en-US" dirty="0"/>
          </a:p>
        </p:txBody>
      </p:sp>
      <p:sp>
        <p:nvSpPr>
          <p:cNvPr id="4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74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  <p:bldP spid="40" grpId="0" animBg="1" autoUpdateAnimBg="0"/>
      <p:bldP spid="41" grpId="0" animBg="1" autoUpdateAnimBg="0"/>
      <p:bldP spid="42" grpId="0" animBg="1" autoUpdateAnimBg="0"/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br>
              <a:rPr lang="en-GB" sz="2000" dirty="0" smtClean="0"/>
            </a:br>
            <a:r>
              <a:rPr lang="en-GB" sz="3100" dirty="0" smtClean="0"/>
              <a:t>Crew Pairing</a:t>
            </a:r>
            <a:endParaRPr lang="en-GB" dirty="0" smtClean="0"/>
          </a:p>
        </p:txBody>
      </p: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957580" y="3007043"/>
            <a:ext cx="7124700" cy="2814637"/>
            <a:chOff x="280" y="1779"/>
            <a:chExt cx="4985" cy="1530"/>
          </a:xfrm>
        </p:grpSpPr>
        <p:sp>
          <p:nvSpPr>
            <p:cNvPr id="6" name="AutoShape 30"/>
            <p:cNvSpPr>
              <a:spLocks noChangeArrowheads="1"/>
            </p:cNvSpPr>
            <p:nvPr/>
          </p:nvSpPr>
          <p:spPr bwMode="auto">
            <a:xfrm>
              <a:off x="4268" y="2331"/>
              <a:ext cx="997" cy="552"/>
            </a:xfrm>
            <a:prstGeom prst="homePlate">
              <a:avLst>
                <a:gd name="adj" fmla="val 4515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7" name="Text Box 31"/>
            <p:cNvSpPr txBox="1">
              <a:spLocks noChangeArrowheads="1"/>
            </p:cNvSpPr>
            <p:nvPr/>
          </p:nvSpPr>
          <p:spPr bwMode="auto">
            <a:xfrm>
              <a:off x="1954" y="2213"/>
              <a:ext cx="2214" cy="7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GB" sz="800" dirty="0">
                <a:ea typeface="+mn-ea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GB" sz="2400" dirty="0"/>
                <a:t>Crew Pairing </a:t>
              </a:r>
              <a:r>
                <a:rPr lang="en-GB" sz="2400" dirty="0" smtClean="0"/>
                <a:t>system</a:t>
              </a:r>
              <a:endParaRPr lang="en-GB" sz="2400" dirty="0"/>
            </a:p>
            <a:p>
              <a:pPr>
                <a:spcBef>
                  <a:spcPct val="50000"/>
                </a:spcBef>
                <a:defRPr/>
              </a:pPr>
              <a:endParaRPr lang="en-GB" sz="2400" dirty="0">
                <a:ea typeface="+mn-ea"/>
              </a:endParaRPr>
            </a:p>
          </p:txBody>
        </p:sp>
        <p:sp>
          <p:nvSpPr>
            <p:cNvPr id="8" name="Text Box 32"/>
            <p:cNvSpPr txBox="1">
              <a:spLocks noChangeArrowheads="1"/>
            </p:cNvSpPr>
            <p:nvPr/>
          </p:nvSpPr>
          <p:spPr bwMode="auto">
            <a:xfrm>
              <a:off x="4273" y="2385"/>
              <a:ext cx="769" cy="36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600"/>
                <a:t>Trips</a:t>
              </a:r>
              <a:br>
                <a:rPr lang="en-GB" sz="1600"/>
              </a:br>
              <a:r>
                <a:rPr lang="en-GB" sz="1600"/>
                <a:t>Reports</a:t>
              </a:r>
            </a:p>
          </p:txBody>
        </p:sp>
        <p:sp>
          <p:nvSpPr>
            <p:cNvPr id="9" name="AutoShape 33"/>
            <p:cNvSpPr>
              <a:spLocks noChangeArrowheads="1"/>
            </p:cNvSpPr>
            <p:nvPr/>
          </p:nvSpPr>
          <p:spPr bwMode="auto">
            <a:xfrm>
              <a:off x="280" y="1779"/>
              <a:ext cx="1579" cy="1530"/>
            </a:xfrm>
            <a:prstGeom prst="homePlate">
              <a:avLst>
                <a:gd name="adj" fmla="val 25801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11" y="1822"/>
              <a:ext cx="1269" cy="1444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30000"/>
                </a:spcBef>
              </a:pPr>
              <a:r>
                <a:rPr lang="en-GB" sz="1600" dirty="0"/>
                <a:t>Timetable</a:t>
              </a:r>
              <a:br>
                <a:rPr lang="en-GB" sz="1600" dirty="0"/>
              </a:br>
              <a:r>
                <a:rPr lang="en-GB" sz="1600" dirty="0"/>
                <a:t>Rotations</a:t>
              </a:r>
              <a:br>
                <a:rPr lang="en-GB" sz="1600" dirty="0"/>
              </a:br>
              <a:r>
                <a:rPr lang="en-GB" sz="1600" dirty="0"/>
                <a:t>OAG file</a:t>
              </a:r>
              <a:br>
                <a:rPr lang="en-GB" sz="1600" dirty="0"/>
              </a:br>
              <a:r>
                <a:rPr lang="en-GB" sz="1600" dirty="0"/>
                <a:t>Leg crew need</a:t>
              </a:r>
              <a:br>
                <a:rPr lang="en-GB" sz="1600" dirty="0"/>
              </a:br>
              <a:r>
                <a:rPr lang="en-GB" sz="1600" dirty="0">
                  <a:solidFill>
                    <a:srgbClr val="000000"/>
                  </a:solidFill>
                </a:rPr>
                <a:t>Legal rules</a:t>
              </a:r>
              <a:br>
                <a:rPr lang="en-GB" sz="1600" dirty="0">
                  <a:solidFill>
                    <a:srgbClr val="000000"/>
                  </a:solidFill>
                </a:rPr>
              </a:br>
              <a:r>
                <a:rPr lang="en-GB" sz="1600" dirty="0">
                  <a:solidFill>
                    <a:srgbClr val="000000"/>
                  </a:solidFill>
                </a:rPr>
                <a:t>Quality aspects</a:t>
              </a:r>
              <a:br>
                <a:rPr lang="en-GB" sz="1600" dirty="0">
                  <a:solidFill>
                    <a:srgbClr val="000000"/>
                  </a:solidFill>
                </a:rPr>
              </a:br>
              <a:r>
                <a:rPr lang="en-GB" sz="1600" dirty="0">
                  <a:solidFill>
                    <a:srgbClr val="000000"/>
                  </a:solidFill>
                </a:rPr>
                <a:t>Cost definitions</a:t>
              </a:r>
              <a:br>
                <a:rPr lang="en-GB" sz="1600" dirty="0">
                  <a:solidFill>
                    <a:srgbClr val="000000"/>
                  </a:solidFill>
                </a:rPr>
              </a:br>
              <a:r>
                <a:rPr lang="en-GB" sz="1600" dirty="0" err="1">
                  <a:solidFill>
                    <a:srgbClr val="000000"/>
                  </a:solidFill>
                </a:rPr>
                <a:t>Rostering</a:t>
              </a:r>
              <a:r>
                <a:rPr lang="en-GB" sz="1600" dirty="0">
                  <a:solidFill>
                    <a:srgbClr val="000000"/>
                  </a:solidFill>
                </a:rPr>
                <a:t> aspects</a:t>
              </a:r>
              <a:br>
                <a:rPr lang="en-GB" sz="1600" dirty="0">
                  <a:solidFill>
                    <a:srgbClr val="000000"/>
                  </a:solidFill>
                </a:rPr>
              </a:br>
              <a:r>
                <a:rPr lang="en-GB" sz="1600" dirty="0">
                  <a:solidFill>
                    <a:srgbClr val="000000"/>
                  </a:solidFill>
                </a:rPr>
                <a:t>Report definitions</a:t>
              </a: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250065165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19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Rostering</a:t>
            </a:r>
            <a:endParaRPr lang="en-GB" dirty="0" smtClean="0"/>
          </a:p>
        </p:txBody>
      </p:sp>
      <p:pic>
        <p:nvPicPr>
          <p:cNvPr id="12" name="Picture 2052" descr="rosterexamp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" y="3325178"/>
            <a:ext cx="8801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60356" y="4632960"/>
            <a:ext cx="21082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2000" dirty="0" smtClean="0"/>
              <a:t>Pre-assignments</a:t>
            </a:r>
          </a:p>
          <a:p>
            <a:pPr algn="l"/>
            <a:r>
              <a:rPr lang="sv-SE" sz="2000" dirty="0" smtClean="0"/>
              <a:t>Pairings</a:t>
            </a:r>
          </a:p>
          <a:p>
            <a:pPr algn="l"/>
            <a:r>
              <a:rPr lang="sv-SE" sz="2000" dirty="0" smtClean="0"/>
              <a:t>Ground duties</a:t>
            </a:r>
          </a:p>
          <a:p>
            <a:pPr algn="l"/>
            <a:r>
              <a:rPr lang="sv-SE" sz="2000" dirty="0" smtClean="0"/>
              <a:t>Training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77570" y="2679700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dirty="0" smtClean="0"/>
              <a:t>Create personal schedules for each crew member</a:t>
            </a:r>
            <a:endParaRPr lang="en-US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36164093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8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Rostering</a:t>
            </a:r>
            <a:endParaRPr lang="en-GB" dirty="0" smtClean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47700" y="3289300"/>
            <a:ext cx="2152650" cy="2084388"/>
            <a:chOff x="390" y="2268"/>
            <a:chExt cx="1356" cy="984"/>
          </a:xfrm>
        </p:grpSpPr>
        <p:sp>
          <p:nvSpPr>
            <p:cNvPr id="5" name="AutoShape 19"/>
            <p:cNvSpPr>
              <a:spLocks noChangeArrowheads="1"/>
            </p:cNvSpPr>
            <p:nvPr/>
          </p:nvSpPr>
          <p:spPr bwMode="auto">
            <a:xfrm>
              <a:off x="396" y="2268"/>
              <a:ext cx="1350" cy="984"/>
            </a:xfrm>
            <a:prstGeom prst="homePlate">
              <a:avLst>
                <a:gd name="adj" fmla="val 3429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auto">
            <a:xfrm>
              <a:off x="390" y="2298"/>
              <a:ext cx="1086" cy="851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600" dirty="0"/>
                <a:t>Crew</a:t>
              </a:r>
            </a:p>
            <a:p>
              <a:pPr algn="l">
                <a:spcBef>
                  <a:spcPct val="50000"/>
                </a:spcBef>
              </a:pPr>
              <a:r>
                <a:rPr lang="en-GB" sz="1600" dirty="0"/>
                <a:t>Unassigned trips</a:t>
              </a:r>
            </a:p>
            <a:p>
              <a:pPr algn="l">
                <a:spcBef>
                  <a:spcPct val="50000"/>
                </a:spcBef>
              </a:pPr>
              <a:r>
                <a:rPr lang="en-GB" sz="1600" dirty="0"/>
                <a:t>Ground duties</a:t>
              </a:r>
            </a:p>
            <a:p>
              <a:pPr algn="l">
                <a:spcBef>
                  <a:spcPct val="50000"/>
                </a:spcBef>
              </a:pPr>
              <a:r>
                <a:rPr lang="en-GB" sz="1600" dirty="0"/>
                <a:t>Pre-assignments</a:t>
              </a:r>
            </a:p>
            <a:p>
              <a:pPr algn="l">
                <a:spcBef>
                  <a:spcPct val="50000"/>
                </a:spcBef>
              </a:pPr>
              <a:r>
                <a:rPr lang="en-GB" sz="1600" dirty="0"/>
                <a:t>Bids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921500" y="3822700"/>
            <a:ext cx="1524000" cy="876300"/>
            <a:chOff x="390" y="2268"/>
            <a:chExt cx="1356" cy="984"/>
          </a:xfrm>
        </p:grpSpPr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396" y="2268"/>
              <a:ext cx="1350" cy="984"/>
            </a:xfrm>
            <a:prstGeom prst="homePlate">
              <a:avLst>
                <a:gd name="adj" fmla="val 3429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390" y="2298"/>
              <a:ext cx="1086" cy="790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600"/>
                <a:t>Rosters</a:t>
              </a:r>
            </a:p>
            <a:p>
              <a:pPr algn="l">
                <a:spcBef>
                  <a:spcPct val="50000"/>
                </a:spcBef>
              </a:pPr>
              <a:r>
                <a:rPr lang="en-GB" sz="1600"/>
                <a:t>Reports</a:t>
              </a:r>
            </a:p>
          </p:txBody>
        </p:sp>
      </p:grp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3101975" y="3689350"/>
            <a:ext cx="3514725" cy="114141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GB" sz="800" dirty="0">
              <a:ea typeface="+mn-ea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GB" sz="2400" dirty="0">
                <a:ea typeface="+mn-ea"/>
              </a:rPr>
              <a:t>Crew Rostering system</a:t>
            </a:r>
          </a:p>
          <a:p>
            <a:pPr>
              <a:spcBef>
                <a:spcPct val="50000"/>
              </a:spcBef>
              <a:defRPr/>
            </a:pPr>
            <a:endParaRPr lang="en-GB" sz="1600" dirty="0">
              <a:ea typeface="+mn-ea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51381502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9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Pairing &amp; Roster Maintenance</a:t>
            </a:r>
            <a:endParaRPr lang="en-GB" dirty="0" smtClean="0"/>
          </a:p>
        </p:txBody>
      </p:sp>
      <p:pic>
        <p:nvPicPr>
          <p:cNvPr id="5" name="Picture 4" descr="intense-ski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9320" y="2633434"/>
            <a:ext cx="4709160" cy="3531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642108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10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Day of Operation</a:t>
            </a:r>
            <a:endParaRPr lang="en-GB" dirty="0" smtClean="0"/>
          </a:p>
        </p:txBody>
      </p:sp>
      <p:pic>
        <p:nvPicPr>
          <p:cNvPr id="6" name="Picture 5" descr="DSC_(1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280" y="2604189"/>
            <a:ext cx="5318760" cy="348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62825285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6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&lt;Background information&gt;</a:t>
            </a:r>
            <a:r>
              <a:rPr lang="en-GB" altLang="en-US" b="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b="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7170" name="Rectangle 6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GB" altLang="en-US" dirty="0" smtClean="0">
                <a:solidFill>
                  <a:schemeClr val="accent1"/>
                </a:solidFill>
              </a:rPr>
              <a:t>Teacher presentation</a:t>
            </a:r>
            <a:r>
              <a:rPr lang="en-GB" altLang="en-US" sz="1200" dirty="0" smtClean="0">
                <a:solidFill>
                  <a:schemeClr val="accent1"/>
                </a:solidFill>
              </a:rPr>
              <a:t/>
            </a:r>
            <a:br>
              <a:rPr lang="en-GB" altLang="en-US" sz="1200" dirty="0" smtClean="0">
                <a:solidFill>
                  <a:schemeClr val="accent1"/>
                </a:solidFill>
              </a:rPr>
            </a:br>
            <a:r>
              <a:rPr lang="en-GB" altLang="en-US" sz="1200" dirty="0" smtClean="0">
                <a:solidFill>
                  <a:schemeClr val="accent1"/>
                </a:solidFill>
              </a:rPr>
              <a:t/>
            </a:r>
            <a:br>
              <a:rPr lang="en-GB" altLang="en-US" sz="1200" dirty="0" smtClean="0">
                <a:solidFill>
                  <a:schemeClr val="accent1"/>
                </a:solidFill>
              </a:rPr>
            </a:br>
            <a:r>
              <a:rPr lang="en-GB" altLang="en-US" sz="2400" dirty="0" smtClean="0">
                <a:solidFill>
                  <a:schemeClr val="accent1"/>
                </a:solidFill>
              </a:rPr>
              <a:t>&lt;name/role&gt;</a:t>
            </a:r>
            <a:r>
              <a:rPr lang="en-GB" altLang="en-US" dirty="0" smtClean="0">
                <a:solidFill>
                  <a:schemeClr val="accent1"/>
                </a:solidFill>
              </a:rPr>
              <a:t/>
            </a:r>
            <a:br>
              <a:rPr lang="en-GB" altLang="en-US" dirty="0" smtClean="0">
                <a:solidFill>
                  <a:schemeClr val="accent1"/>
                </a:solidFill>
              </a:rPr>
            </a:br>
            <a:r>
              <a:rPr lang="en-GB" altLang="en-US" sz="2000" b="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&lt;email@jeppesen.com&gt;</a:t>
            </a:r>
            <a:br>
              <a:rPr lang="en-GB" altLang="en-US" sz="2000" b="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/>
              <a:t>Crew management </a:t>
            </a:r>
            <a:r>
              <a:rPr lang="en-GB" sz="2000" dirty="0" smtClean="0"/>
              <a:t>process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Day of Operation</a:t>
            </a:r>
            <a:endParaRPr lang="en-GB" dirty="0" smtClean="0"/>
          </a:p>
        </p:txBody>
      </p:sp>
      <p:pic>
        <p:nvPicPr>
          <p:cNvPr id="6" name="Picture 4" descr="MCPE07008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3093" y="2819400"/>
            <a:ext cx="1377927" cy="155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MCj0405882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0488" y="2739426"/>
            <a:ext cx="68326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2184" y="2955325"/>
            <a:ext cx="16223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sz="1600" dirty="0"/>
              <a:t>Many interruptions</a:t>
            </a:r>
            <a:endParaRPr lang="en-US" sz="1600" dirty="0"/>
          </a:p>
        </p:txBody>
      </p:sp>
      <p:pic>
        <p:nvPicPr>
          <p:cNvPr id="9" name="Picture 7" descr="MCj039797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6371121" y="3615096"/>
            <a:ext cx="674415" cy="67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Group 57"/>
          <p:cNvGrpSpPr/>
          <p:nvPr/>
        </p:nvGrpSpPr>
        <p:grpSpPr>
          <a:xfrm>
            <a:off x="656376" y="2564904"/>
            <a:ext cx="675264" cy="725165"/>
            <a:chOff x="330200" y="1943100"/>
            <a:chExt cx="675264" cy="725165"/>
          </a:xfrm>
        </p:grpSpPr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711200" y="2247900"/>
              <a:ext cx="294264" cy="344165"/>
              <a:chOff x="3152" y="300"/>
              <a:chExt cx="681" cy="681"/>
            </a:xfrm>
          </p:grpSpPr>
          <p:pic>
            <p:nvPicPr>
              <p:cNvPr id="12" name="Picture 13" descr="MCj0303657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2" y="300"/>
                <a:ext cx="681" cy="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Oval 14"/>
              <p:cNvSpPr>
                <a:spLocks noChangeArrowheads="1"/>
              </p:cNvSpPr>
              <p:nvPr/>
            </p:nvSpPr>
            <p:spPr bwMode="auto">
              <a:xfrm>
                <a:off x="3152" y="300"/>
                <a:ext cx="681" cy="6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330200" y="1943100"/>
              <a:ext cx="294264" cy="344165"/>
              <a:chOff x="3152" y="300"/>
              <a:chExt cx="681" cy="681"/>
            </a:xfrm>
          </p:grpSpPr>
          <p:pic>
            <p:nvPicPr>
              <p:cNvPr id="15" name="Picture 16" descr="MCj0303657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2" y="300"/>
                <a:ext cx="681" cy="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3152" y="300"/>
                <a:ext cx="681" cy="6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" name="Group 18"/>
            <p:cNvGrpSpPr>
              <a:grpSpLocks/>
            </p:cNvGrpSpPr>
            <p:nvPr/>
          </p:nvGrpSpPr>
          <p:grpSpPr bwMode="auto">
            <a:xfrm>
              <a:off x="635000" y="1943100"/>
              <a:ext cx="294264" cy="344165"/>
              <a:chOff x="3152" y="300"/>
              <a:chExt cx="681" cy="681"/>
            </a:xfrm>
          </p:grpSpPr>
          <p:pic>
            <p:nvPicPr>
              <p:cNvPr id="18" name="Picture 19" descr="MCj0303657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2" y="300"/>
                <a:ext cx="681" cy="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Oval 20"/>
              <p:cNvSpPr>
                <a:spLocks noChangeArrowheads="1"/>
              </p:cNvSpPr>
              <p:nvPr/>
            </p:nvSpPr>
            <p:spPr bwMode="auto">
              <a:xfrm>
                <a:off x="3152" y="300"/>
                <a:ext cx="681" cy="6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406400" y="2324100"/>
              <a:ext cx="294264" cy="344165"/>
              <a:chOff x="3152" y="300"/>
              <a:chExt cx="681" cy="681"/>
            </a:xfrm>
          </p:grpSpPr>
          <p:pic>
            <p:nvPicPr>
              <p:cNvPr id="21" name="Picture 22" descr="MCj0303657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2" y="300"/>
                <a:ext cx="681" cy="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Oval 23"/>
              <p:cNvSpPr>
                <a:spLocks noChangeArrowheads="1"/>
              </p:cNvSpPr>
              <p:nvPr/>
            </p:nvSpPr>
            <p:spPr bwMode="auto">
              <a:xfrm>
                <a:off x="3152" y="300"/>
                <a:ext cx="681" cy="6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85096" y="2420888"/>
            <a:ext cx="15416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sz="1800" dirty="0"/>
              <a:t>Information overflow</a:t>
            </a:r>
            <a:endParaRPr lang="en-US" sz="1800" dirty="0"/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254000" y="3555712"/>
            <a:ext cx="13785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sv-SE" sz="1600" dirty="0"/>
              <a:t>Expectations </a:t>
            </a:r>
          </a:p>
          <a:p>
            <a:pPr>
              <a:spcBef>
                <a:spcPts val="0"/>
              </a:spcBef>
            </a:pPr>
            <a:r>
              <a:rPr lang="sv-SE" sz="1600" dirty="0"/>
              <a:t>from crew</a:t>
            </a:r>
            <a:endParaRPr lang="en-US" sz="1600" dirty="0"/>
          </a:p>
        </p:txBody>
      </p:sp>
      <p:pic>
        <p:nvPicPr>
          <p:cNvPr id="25" name="Picture 30" descr="MCj0397969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4000" y="4581128"/>
            <a:ext cx="421350" cy="42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714924" y="4513490"/>
            <a:ext cx="112501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sz="1600" dirty="0"/>
              <a:t>Time pressure</a:t>
            </a:r>
            <a:endParaRPr lang="en-US" sz="1600" dirty="0"/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2570951" y="5339616"/>
            <a:ext cx="4593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sv-SE" sz="2400" dirty="0"/>
              <a:t>Very short deadlines</a:t>
            </a:r>
          </a:p>
          <a:p>
            <a:pPr>
              <a:spcBef>
                <a:spcPts val="0"/>
              </a:spcBef>
            </a:pPr>
            <a:r>
              <a:rPr lang="sv-SE" sz="2400" dirty="0"/>
              <a:t>- Every departure is a deadline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46393" y="4623673"/>
            <a:ext cx="2648373" cy="616208"/>
            <a:chOff x="3505200" y="4343400"/>
            <a:chExt cx="3886200" cy="773113"/>
          </a:xfrm>
        </p:grpSpPr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3733800" y="47244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3733800" y="4572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4495800" y="4572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>
              <a:off x="5257800" y="4572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6"/>
            <p:cNvSpPr>
              <a:spLocks noChangeShapeType="1"/>
            </p:cNvSpPr>
            <p:nvPr/>
          </p:nvSpPr>
          <p:spPr bwMode="auto">
            <a:xfrm>
              <a:off x="5943600" y="4572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>
              <a:off x="6553200" y="4572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3505200" y="4343400"/>
              <a:ext cx="4984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000"/>
                <a:t>09:00</a:t>
              </a:r>
              <a:endParaRPr lang="en-US" sz="1000"/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4267200" y="4343400"/>
              <a:ext cx="4984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000"/>
                <a:t>09:05</a:t>
              </a:r>
              <a:endParaRPr lang="en-US" sz="1000"/>
            </a:p>
          </p:txBody>
        </p:sp>
        <p:sp>
          <p:nvSpPr>
            <p:cNvPr id="37" name="Text Box 40"/>
            <p:cNvSpPr txBox="1">
              <a:spLocks noChangeArrowheads="1"/>
            </p:cNvSpPr>
            <p:nvPr/>
          </p:nvSpPr>
          <p:spPr bwMode="auto">
            <a:xfrm>
              <a:off x="5029200" y="4343400"/>
              <a:ext cx="4984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000"/>
                <a:t>09:10</a:t>
              </a:r>
              <a:endParaRPr lang="en-US" sz="1000"/>
            </a:p>
          </p:txBody>
        </p:sp>
        <p:sp>
          <p:nvSpPr>
            <p:cNvPr id="38" name="Text Box 41"/>
            <p:cNvSpPr txBox="1">
              <a:spLocks noChangeArrowheads="1"/>
            </p:cNvSpPr>
            <p:nvPr/>
          </p:nvSpPr>
          <p:spPr bwMode="auto">
            <a:xfrm>
              <a:off x="5715000" y="4343400"/>
              <a:ext cx="4984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000"/>
                <a:t>09:15</a:t>
              </a:r>
              <a:endParaRPr lang="en-US" sz="1000"/>
            </a:p>
          </p:txBody>
        </p:sp>
        <p:sp>
          <p:nvSpPr>
            <p:cNvPr id="39" name="Text Box 42"/>
            <p:cNvSpPr txBox="1">
              <a:spLocks noChangeArrowheads="1"/>
            </p:cNvSpPr>
            <p:nvPr/>
          </p:nvSpPr>
          <p:spPr bwMode="auto">
            <a:xfrm>
              <a:off x="6324600" y="4343400"/>
              <a:ext cx="4984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000"/>
                <a:t>09:20</a:t>
              </a:r>
              <a:endParaRPr lang="en-US" sz="1000"/>
            </a:p>
          </p:txBody>
        </p:sp>
        <p:pic>
          <p:nvPicPr>
            <p:cNvPr id="40" name="Picture 44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36576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47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44958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8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41910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9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49530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50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57150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51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60960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59436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MCj0397993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400000">
              <a:off x="6477000" y="4800600"/>
              <a:ext cx="315913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" name="Text Box 56"/>
          <p:cNvSpPr txBox="1">
            <a:spLocks noChangeArrowheads="1"/>
          </p:cNvSpPr>
          <p:nvPr/>
        </p:nvSpPr>
        <p:spPr bwMode="auto">
          <a:xfrm>
            <a:off x="314325" y="6170613"/>
            <a:ext cx="1254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49" name="Rectangle 58"/>
          <p:cNvSpPr>
            <a:spLocks noChangeArrowheads="1"/>
          </p:cNvSpPr>
          <p:nvPr/>
        </p:nvSpPr>
        <p:spPr bwMode="auto">
          <a:xfrm>
            <a:off x="-235808" y="5723250"/>
            <a:ext cx="2575560" cy="730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000"/>
          <a:lstStyle/>
          <a:p>
            <a:pPr lvl="1"/>
            <a:r>
              <a:rPr lang="sv-SE" sz="1600" dirty="0"/>
              <a:t>Complicated </a:t>
            </a:r>
            <a:r>
              <a:rPr lang="sv-SE" sz="1600" dirty="0" smtClean="0"/>
              <a:t>agreements/reguations</a:t>
            </a:r>
            <a:endParaRPr lang="en-US" sz="1600" dirty="0"/>
          </a:p>
        </p:txBody>
      </p:sp>
      <p:sp>
        <p:nvSpPr>
          <p:cNvPr id="50" name="Text Box 63"/>
          <p:cNvSpPr txBox="1">
            <a:spLocks noChangeArrowheads="1"/>
          </p:cNvSpPr>
          <p:nvPr/>
        </p:nvSpPr>
        <p:spPr bwMode="auto">
          <a:xfrm>
            <a:off x="7033037" y="4644425"/>
            <a:ext cx="14542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sz="1600" dirty="0"/>
              <a:t>Lack of information</a:t>
            </a:r>
            <a:endParaRPr lang="en-US" sz="1600" dirty="0"/>
          </a:p>
        </p:txBody>
      </p:sp>
      <p:pic>
        <p:nvPicPr>
          <p:cNvPr id="51" name="Picture 66" descr="MCj007871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60114" y="4555525"/>
            <a:ext cx="250532" cy="60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67" descr="MCj0280731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89100" y="5245100"/>
            <a:ext cx="511187" cy="75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Group 52"/>
          <p:cNvGrpSpPr/>
          <p:nvPr/>
        </p:nvGrpSpPr>
        <p:grpSpPr>
          <a:xfrm>
            <a:off x="1534724" y="3400053"/>
            <a:ext cx="701040" cy="908495"/>
            <a:chOff x="787400" y="2184400"/>
            <a:chExt cx="1028700" cy="1139825"/>
          </a:xfrm>
        </p:grpSpPr>
        <p:pic>
          <p:nvPicPr>
            <p:cNvPr id="54" name="Picture 26" descr="MCj0425776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92200" y="2184400"/>
              <a:ext cx="658813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7" descr="MCj0424452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68400" y="2794000"/>
              <a:ext cx="647700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8" descr="MCj0424480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87400" y="2540000"/>
              <a:ext cx="449263" cy="47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6966520" y="3628425"/>
            <a:ext cx="2286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sv-SE" sz="1600" dirty="0"/>
              <a:t>Search for </a:t>
            </a:r>
            <a:endParaRPr lang="sv-SE" sz="1600" dirty="0" smtClean="0"/>
          </a:p>
          <a:p>
            <a:pPr>
              <a:spcBef>
                <a:spcPts val="0"/>
              </a:spcBef>
            </a:pPr>
            <a:r>
              <a:rPr lang="sv-SE" sz="1600" dirty="0" smtClean="0"/>
              <a:t>problems</a:t>
            </a:r>
            <a:endParaRPr lang="en-US" sz="1600" dirty="0"/>
          </a:p>
        </p:txBody>
      </p:sp>
      <p:graphicFrame>
        <p:nvGraphicFramePr>
          <p:cNvPr id="59" name="Diagram 58"/>
          <p:cNvGraphicFramePr/>
          <p:nvPr>
            <p:extLst>
              <p:ext uri="{D42A27DB-BD31-4B8C-83A1-F6EECF244321}">
                <p14:modId xmlns:p14="http://schemas.microsoft.com/office/powerpoint/2010/main" val="2748177638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6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26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26" grpId="0"/>
      <p:bldP spid="49" grpId="0"/>
      <p:bldP spid="50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Crew management process</a:t>
            </a:r>
            <a:endParaRPr lang="en-GB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32" y="3245152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60" y="3245152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1074057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76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Crew management process</a:t>
            </a:r>
            <a:endParaRPr lang="en-GB" dirty="0" smtClean="0"/>
          </a:p>
        </p:txBody>
      </p:sp>
      <p:sp>
        <p:nvSpPr>
          <p:cNvPr id="53" name="Oval 6"/>
          <p:cNvSpPr>
            <a:spLocks noChangeArrowheads="1"/>
          </p:cNvSpPr>
          <p:nvPr/>
        </p:nvSpPr>
        <p:spPr bwMode="auto">
          <a:xfrm>
            <a:off x="5589370" y="3588068"/>
            <a:ext cx="1902045" cy="2568893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41960" y="5566410"/>
            <a:ext cx="77419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7449808" y="5593477"/>
            <a:ext cx="701379" cy="30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GB" sz="2000"/>
              <a:t>Time</a:t>
            </a:r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5220849" y="5684520"/>
            <a:ext cx="926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1 month</a:t>
            </a:r>
            <a:endParaRPr lang="en-US"/>
          </a:p>
        </p:txBody>
      </p:sp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4222275" y="5684520"/>
            <a:ext cx="1029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2 months</a:t>
            </a:r>
            <a:endParaRPr lang="en-US"/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1297880" y="5684520"/>
            <a:ext cx="7553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1 year</a:t>
            </a:r>
            <a:endParaRPr lang="en-US"/>
          </a:p>
        </p:txBody>
      </p:sp>
      <p:sp>
        <p:nvSpPr>
          <p:cNvPr id="59" name="Text Box 13"/>
          <p:cNvSpPr txBox="1">
            <a:spLocks noChangeArrowheads="1"/>
          </p:cNvSpPr>
          <p:nvPr/>
        </p:nvSpPr>
        <p:spPr bwMode="auto">
          <a:xfrm>
            <a:off x="6148096" y="5684520"/>
            <a:ext cx="9829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72 hours</a:t>
            </a:r>
            <a:endParaRPr lang="en-US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>
            <a:off x="6433403" y="5566410"/>
            <a:ext cx="0" cy="118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5506156" y="5566410"/>
            <a:ext cx="0" cy="118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>
            <a:off x="4507582" y="5566410"/>
            <a:ext cx="0" cy="118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Line 17"/>
          <p:cNvSpPr>
            <a:spLocks noChangeShapeType="1"/>
          </p:cNvSpPr>
          <p:nvPr/>
        </p:nvSpPr>
        <p:spPr bwMode="auto">
          <a:xfrm>
            <a:off x="1511861" y="5566410"/>
            <a:ext cx="0" cy="118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 flipV="1">
            <a:off x="441960" y="2908935"/>
            <a:ext cx="0" cy="265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Line 19"/>
          <p:cNvSpPr>
            <a:spLocks noChangeShapeType="1"/>
          </p:cNvSpPr>
          <p:nvPr/>
        </p:nvSpPr>
        <p:spPr bwMode="auto">
          <a:xfrm flipV="1">
            <a:off x="441960" y="2849880"/>
            <a:ext cx="0" cy="271653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441960" y="2908935"/>
            <a:ext cx="661258" cy="30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GB" sz="2000"/>
              <a:t>Cost</a:t>
            </a:r>
          </a:p>
        </p:txBody>
      </p:sp>
      <p:sp>
        <p:nvSpPr>
          <p:cNvPr id="67" name="Line 21"/>
          <p:cNvSpPr>
            <a:spLocks noChangeShapeType="1"/>
          </p:cNvSpPr>
          <p:nvPr/>
        </p:nvSpPr>
        <p:spPr bwMode="auto">
          <a:xfrm>
            <a:off x="441960" y="4916805"/>
            <a:ext cx="3138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22"/>
          <p:cNvSpPr>
            <a:spLocks noChangeShapeType="1"/>
          </p:cNvSpPr>
          <p:nvPr/>
        </p:nvSpPr>
        <p:spPr bwMode="auto">
          <a:xfrm flipV="1">
            <a:off x="3580335" y="4680585"/>
            <a:ext cx="0" cy="2362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23"/>
          <p:cNvSpPr>
            <a:spLocks noChangeShapeType="1"/>
          </p:cNvSpPr>
          <p:nvPr/>
        </p:nvSpPr>
        <p:spPr bwMode="auto">
          <a:xfrm>
            <a:off x="3580335" y="4680585"/>
            <a:ext cx="149786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24"/>
          <p:cNvSpPr>
            <a:spLocks noChangeShapeType="1"/>
          </p:cNvSpPr>
          <p:nvPr/>
        </p:nvSpPr>
        <p:spPr bwMode="auto">
          <a:xfrm flipV="1">
            <a:off x="5078196" y="4444365"/>
            <a:ext cx="0" cy="2362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25"/>
          <p:cNvSpPr>
            <a:spLocks noChangeShapeType="1"/>
          </p:cNvSpPr>
          <p:nvPr/>
        </p:nvSpPr>
        <p:spPr bwMode="auto">
          <a:xfrm>
            <a:off x="5078196" y="4444365"/>
            <a:ext cx="12125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26"/>
          <p:cNvSpPr>
            <a:spLocks noChangeShapeType="1"/>
          </p:cNvSpPr>
          <p:nvPr/>
        </p:nvSpPr>
        <p:spPr bwMode="auto">
          <a:xfrm flipV="1">
            <a:off x="6290749" y="3263265"/>
            <a:ext cx="1640514" cy="1181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Line 27"/>
          <p:cNvSpPr>
            <a:spLocks noChangeShapeType="1"/>
          </p:cNvSpPr>
          <p:nvPr/>
        </p:nvSpPr>
        <p:spPr bwMode="auto">
          <a:xfrm>
            <a:off x="441960" y="4267200"/>
            <a:ext cx="5848789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Line 29"/>
          <p:cNvSpPr>
            <a:spLocks noChangeShapeType="1"/>
          </p:cNvSpPr>
          <p:nvPr/>
        </p:nvSpPr>
        <p:spPr bwMode="auto">
          <a:xfrm flipV="1">
            <a:off x="6290749" y="3912870"/>
            <a:ext cx="1711841" cy="35433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285253093"/>
              </p:ext>
            </p:extLst>
          </p:nvPr>
        </p:nvGraphicFramePr>
        <p:xfrm>
          <a:off x="228600" y="1104900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61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653136"/>
            <a:ext cx="7772400" cy="150018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dirty="0" smtClean="0"/>
              <a:t>~</a:t>
            </a:r>
            <a:r>
              <a:rPr lang="en-GB" altLang="en-US" dirty="0"/>
              <a:t>3</a:t>
            </a:r>
            <a:r>
              <a:rPr lang="en-GB" altLang="en-US" dirty="0" smtClean="0"/>
              <a:t>0 mins</a:t>
            </a:r>
          </a:p>
        </p:txBody>
      </p:sp>
      <p:sp>
        <p:nvSpPr>
          <p:cNvPr id="99330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Exercise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BS00580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280" y="3127443"/>
            <a:ext cx="1468800" cy="12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31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648072"/>
          </a:xfrm>
        </p:spPr>
        <p:txBody>
          <a:bodyPr/>
          <a:lstStyle/>
          <a:p>
            <a:r>
              <a:rPr lang="en-GB" altLang="en-US" dirty="0" smtClean="0"/>
              <a:t>Exercise </a:t>
            </a:r>
            <a:r>
              <a:rPr lang="en-GB" altLang="en-US" dirty="0"/>
              <a:t>1</a:t>
            </a:r>
            <a:r>
              <a:rPr lang="en-GB" altLang="en-US" dirty="0" smtClean="0"/>
              <a:t> summary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MCj033427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3200" y="3128400"/>
            <a:ext cx="1468800" cy="180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117" y="1925747"/>
            <a:ext cx="8108340" cy="94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accent1"/>
                </a:solidFill>
                <a:latin typeface="+mn-lt"/>
                <a:ea typeface="ＭＳ Ｐゴシック" charset="-128"/>
              </a:defRPr>
            </a:lvl2pPr>
            <a:lvl3pPr marL="914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+mn-lt"/>
                <a:ea typeface="ＭＳ Ｐゴシック" charset="-128"/>
              </a:defRPr>
            </a:lvl3pPr>
            <a:lvl4pPr marL="1371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4pPr>
            <a:lvl5pPr marL="18288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5pPr>
            <a:lvl6pPr marL="22860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b="0" kern="0" dirty="0" smtClean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2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algn="l"/>
            <a:r>
              <a:rPr lang="en-GB" altLang="en-US" sz="2400" dirty="0"/>
              <a:t>CMS Team </a:t>
            </a:r>
            <a:r>
              <a:rPr lang="en-GB" altLang="en-US" sz="2400" dirty="0" smtClean="0"/>
              <a:t>Roles</a:t>
            </a:r>
          </a:p>
          <a:p>
            <a:pPr algn="l"/>
            <a:r>
              <a:rPr lang="en-GB" altLang="en-US" sz="2400" dirty="0" smtClean="0"/>
              <a:t>Main Customer Roles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6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CMS Team Roles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23900" indent="-723900"/>
            <a:r>
              <a:rPr lang="en-US" dirty="0"/>
              <a:t>Customer</a:t>
            </a:r>
            <a:r>
              <a:rPr lang="en-US" dirty="0" smtClean="0"/>
              <a:t>:</a:t>
            </a:r>
            <a:endParaRPr lang="en-US" dirty="0"/>
          </a:p>
          <a:p>
            <a:pPr marL="1079500" indent="-355600"/>
            <a:r>
              <a:rPr lang="en-US" sz="2200" dirty="0" smtClean="0"/>
              <a:t>Customer </a:t>
            </a:r>
            <a:r>
              <a:rPr lang="en-US" sz="2200" dirty="0"/>
              <a:t>roles involved in CMS: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Business Owner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Project Manager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Business Analyst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Ambassador User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Crew Ambassador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Planner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Tracker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Crew 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Developer</a:t>
            </a:r>
          </a:p>
          <a:p>
            <a:pPr marL="1079500" indent="-355600">
              <a:buFont typeface="Arial" panose="020B0604020202020204" pitchFamily="34" charset="0"/>
              <a:buChar char="•"/>
            </a:pPr>
            <a:r>
              <a:rPr lang="en-US" sz="2200" b="0" dirty="0"/>
              <a:t>CMS Administrator</a:t>
            </a:r>
          </a:p>
          <a:p>
            <a:pPr marL="723900" indent="-723900"/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CMS Team Roles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30730" y="1268760"/>
            <a:ext cx="6883400" cy="43505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spcBef>
                <a:spcPct val="20000"/>
              </a:spcBef>
            </a:pPr>
            <a:r>
              <a:rPr lang="sv-SE" b="1" dirty="0" smtClean="0"/>
              <a:t>Customer Tasks: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 smtClean="0"/>
              <a:t>Drive </a:t>
            </a:r>
            <a:r>
              <a:rPr lang="en-US" sz="1000" dirty="0"/>
              <a:t>business value, maintain CMS vision, strategy and roadmap for airline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Have an awareness of the CMS capabilities and prioritize resources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Plan for and implement new releases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Make sure that Business and IS/IT are aligned in plan, budget and resources for change requests, migration and training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Participate in Users Conference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Knowledge of several Project Control methodologies and utilizes the most applicable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Team leadership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Plan implementation project tasks, activities and training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Hold regular internal meetings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Participate in regular Jeppesen project meetings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Distribute minutes of meetings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Run and analyze “what-if” scenarios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Act as expert on optimization goals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Refine planning process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Participate in Users Conference and </a:t>
            </a:r>
            <a:r>
              <a:rPr lang="en-US" sz="1000" dirty="0" err="1"/>
              <a:t>Crew&amp;Fleet</a:t>
            </a:r>
            <a:r>
              <a:rPr lang="en-US" sz="1000" dirty="0"/>
              <a:t> Development Partner </a:t>
            </a:r>
            <a:r>
              <a:rPr lang="en-US" sz="1000" dirty="0" smtClean="0"/>
              <a:t>Conference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2555776" y="1700808"/>
            <a:ext cx="5040560" cy="43924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l">
              <a:spcBef>
                <a:spcPct val="20000"/>
              </a:spcBef>
            </a:pPr>
            <a:r>
              <a:rPr lang="sv-SE" b="1" dirty="0" smtClean="0"/>
              <a:t>Customer Tasks Cont.: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Act as expert on solution quality, day-to-day tuning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Maintain the step-by-step guide (cookbook)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Handle end user support, mentoring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Test new releases, service packs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 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Assist communication between Planning/Operations and </a:t>
            </a:r>
            <a:r>
              <a:rPr lang="en-US" sz="1000" dirty="0" smtClean="0"/>
              <a:t>Crew,</a:t>
            </a:r>
            <a:br>
              <a:rPr lang="en-US" sz="1000" dirty="0" smtClean="0"/>
            </a:br>
            <a:r>
              <a:rPr lang="en-US" sz="1000" dirty="0" smtClean="0"/>
              <a:t>explains </a:t>
            </a:r>
            <a:r>
              <a:rPr lang="en-US" sz="1000" dirty="0"/>
              <a:t>concepts Assume responsibility for training and answering questions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Conducts crew training and support 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Gather, set up and prepare data for planning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Create schedule / plan (including pre-assignments)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Evaluate and analyze optimized solutions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Tracking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(Prepare for) Follow up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Place preferences, trade trips and vacation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View roster and acknowledge </a:t>
            </a:r>
            <a:r>
              <a:rPr lang="en-US" sz="1000" dirty="0" smtClean="0"/>
              <a:t>notifications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4355976" y="2785288"/>
            <a:ext cx="4220425" cy="34932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</a:pPr>
            <a:r>
              <a:rPr lang="sv-SE" b="1" dirty="0" smtClean="0"/>
              <a:t>Customer Tasks Cont:</a:t>
            </a: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Perform optimization tuning (performance)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Maintain data interfaces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Develop and maintain customization/configuration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Maintain functional reference manual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Specify and prioritize change requests (CR)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Specify and prioritize bugs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Interact with Jeppesen CPS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Participate in </a:t>
            </a:r>
            <a:r>
              <a:rPr lang="en-US" sz="1000" dirty="0" err="1"/>
              <a:t>Crew&amp;Fleet</a:t>
            </a:r>
            <a:r>
              <a:rPr lang="en-US" sz="1000" dirty="0"/>
              <a:t> Development Partner Conference</a:t>
            </a:r>
            <a:br>
              <a:rPr lang="en-US" sz="1000" dirty="0"/>
            </a:br>
            <a:endParaRPr lang="en-US" sz="1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CMS administration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Security Administration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System operation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System administration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Database </a:t>
            </a:r>
            <a:r>
              <a:rPr lang="en-US" sz="1000" dirty="0" smtClean="0"/>
              <a:t>administration</a:t>
            </a:r>
            <a:endParaRPr lang="en-US" sz="10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CMS Team Roles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Jeppesen:</a:t>
            </a:r>
          </a:p>
          <a:p>
            <a:pPr marL="1079500" indent="-342900"/>
            <a:r>
              <a:rPr lang="en-US" sz="2000" dirty="0"/>
              <a:t>Jeppesen roles involved in CMS: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Portfolio Management / Product Manager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Project Manager / Program Manager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Business Analyst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Business Consultant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System Architect 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Developer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Deployment Specialist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SME (Subject Matter Expert), within Products, Tools, and Optimization.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Service Manager (SM) / Service Account Manager (SAM)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Key Account Manager, Sales Executive </a:t>
            </a:r>
          </a:p>
          <a:p>
            <a:pPr marL="10795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Teacher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8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Main customer roles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57980579"/>
              </p:ext>
            </p:extLst>
          </p:nvPr>
        </p:nvGraphicFramePr>
        <p:xfrm>
          <a:off x="1257300" y="16383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8"/>
          <p:cNvSpPr>
            <a:spLocks noGrp="1" noChangeArrowheads="1"/>
          </p:cNvSpPr>
          <p:nvPr>
            <p:ph sz="half" idx="1"/>
          </p:nvPr>
        </p:nvSpPr>
        <p:spPr>
          <a:xfrm>
            <a:off x="467999" y="1188000"/>
            <a:ext cx="7235390" cy="500400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Restrooms – </a:t>
            </a:r>
            <a:r>
              <a:rPr lang="en-GB" altLang="en-US" b="0" dirty="0" smtClean="0"/>
              <a:t>in the corridor, to the right </a:t>
            </a:r>
            <a:endParaRPr lang="en-GB" alt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Coffee breaks - </a:t>
            </a:r>
            <a:r>
              <a:rPr lang="en-GB" altLang="sv-SE" b="0" dirty="0"/>
              <a:t>around </a:t>
            </a:r>
            <a:r>
              <a:rPr lang="en-GB" altLang="sv-SE" b="0" dirty="0" smtClean="0"/>
              <a:t>10.15 </a:t>
            </a:r>
            <a:r>
              <a:rPr lang="en-GB" altLang="sv-SE" b="0" dirty="0"/>
              <a:t>and </a:t>
            </a:r>
            <a:r>
              <a:rPr lang="en-GB" altLang="sv-SE" b="0" dirty="0" smtClean="0"/>
              <a:t>15.00 </a:t>
            </a:r>
            <a:r>
              <a:rPr lang="en-GB" altLang="sv-SE" b="0" dirty="0" smtClean="0"/>
              <a:t>(water and fruit located in the back of the course room)</a:t>
            </a:r>
            <a:endParaRPr lang="en-GB" alt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Phones - </a:t>
            </a:r>
            <a:r>
              <a:rPr lang="en-US" altLang="en-US" b="0" dirty="0" smtClean="0"/>
              <a:t>are </a:t>
            </a:r>
            <a:r>
              <a:rPr lang="en-US" altLang="en-US" b="0" dirty="0"/>
              <a:t>turned off (or kept on silence</a:t>
            </a:r>
            <a:r>
              <a:rPr lang="en-US" altLang="en-US" b="0" dirty="0" smtClean="0"/>
              <a:t>)</a:t>
            </a:r>
            <a:r>
              <a:rPr lang="en-US" altLang="en-US" b="0" dirty="0"/>
              <a:t/>
            </a:r>
            <a:br>
              <a:rPr lang="en-US" altLang="en-US" b="0" dirty="0"/>
            </a:br>
            <a:r>
              <a:rPr lang="en-US" altLang="en-US" b="0" dirty="0" smtClean="0"/>
              <a:t>and phone calls </a:t>
            </a:r>
            <a:r>
              <a:rPr lang="en-US" altLang="en-US" b="0" dirty="0"/>
              <a:t>are taken outside the training room</a:t>
            </a:r>
            <a:endParaRPr lang="en-GB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dirty="0" smtClean="0"/>
              <a:t>I</a:t>
            </a:r>
            <a:r>
              <a:rPr lang="en-US" altLang="en-US" dirty="0" err="1" smtClean="0"/>
              <a:t>nternet</a:t>
            </a:r>
            <a:r>
              <a:rPr lang="en-US" altLang="en-US" dirty="0" smtClean="0"/>
              <a:t> </a:t>
            </a:r>
            <a:r>
              <a:rPr lang="en-US" altLang="en-US" dirty="0"/>
              <a:t>browsing, </a:t>
            </a:r>
            <a:r>
              <a:rPr lang="en-US" altLang="en-US" b="0" dirty="0"/>
              <a:t>typing e-mails etc. is done </a:t>
            </a:r>
            <a:r>
              <a:rPr lang="en-US" altLang="en-US" b="0" dirty="0" smtClean="0"/>
              <a:t>during breaks.</a:t>
            </a:r>
            <a:endParaRPr lang="en-GB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Lunch </a:t>
            </a:r>
            <a:r>
              <a:rPr lang="en-GB" dirty="0" smtClean="0"/>
              <a:t>arrangements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Evaluation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5" y="4888210"/>
            <a:ext cx="1828800" cy="141141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ABB3-C0C3-4F96-9D68-9546BFABFDA2}" type="slidenum">
              <a:rPr lang="en-US" smtClean="0">
                <a:solidFill>
                  <a:srgbClr val="FFFFFF"/>
                </a:solidFill>
              </a:r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266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Practical Details</a:t>
            </a:r>
          </a:p>
        </p:txBody>
      </p:sp>
    </p:spTree>
    <p:extLst>
      <p:ext uri="{BB962C8B-B14F-4D97-AF65-F5344CB8AC3E}">
        <p14:creationId xmlns:p14="http://schemas.microsoft.com/office/powerpoint/2010/main" val="2020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Business Analyst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sv-SE" dirty="0" smtClean="0"/>
          </a:p>
          <a:p>
            <a:r>
              <a:rPr lang="sv-SE" dirty="0" smtClean="0"/>
              <a:t>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Run and analyze “what-if” scenarios</a:t>
            </a:r>
            <a:br>
              <a:rPr lang="en-US" sz="2000" b="0" dirty="0"/>
            </a:br>
            <a:r>
              <a:rPr lang="en-US" sz="2000" b="0" dirty="0"/>
              <a:t>To evaluate the possible outcome of proposed or foreseen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Act as expert on optimization goals</a:t>
            </a:r>
            <a:br>
              <a:rPr lang="en-US" sz="2000" b="0" dirty="0"/>
            </a:br>
            <a:r>
              <a:rPr lang="en-US" sz="2000" b="0" dirty="0"/>
              <a:t>To fully utilize the complete potential of the optimizers.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Refine planning process</a:t>
            </a:r>
            <a:br>
              <a:rPr lang="en-US" sz="2000" b="0" dirty="0"/>
            </a:br>
            <a:r>
              <a:rPr lang="en-US" sz="2000" b="0" dirty="0"/>
              <a:t>To continuously adapt CMS to business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Participate in Users Conference and </a:t>
            </a:r>
            <a:r>
              <a:rPr lang="en-US" sz="2000" b="0" dirty="0" err="1"/>
              <a:t>Crew&amp;Fleet</a:t>
            </a:r>
            <a:r>
              <a:rPr lang="en-US" sz="2000" b="0" dirty="0"/>
              <a:t> Development Partner Conference</a:t>
            </a:r>
            <a:br>
              <a:rPr lang="en-US" sz="2000" b="0" dirty="0"/>
            </a:br>
            <a:r>
              <a:rPr lang="en-US" sz="2000" b="0" dirty="0"/>
              <a:t>To cooperate with Jeppesen in strategy and roadmap work.</a:t>
            </a:r>
            <a:endParaRPr lang="sv-SE" sz="2000" b="0" dirty="0" smtClean="0"/>
          </a:p>
          <a:p>
            <a:endParaRPr lang="en-US" b="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6378977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Business Analyst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r>
              <a:rPr lang="sv-SE" dirty="0" smtClean="0"/>
              <a:t>Skills </a:t>
            </a:r>
            <a:r>
              <a:rPr lang="sv-SE" dirty="0"/>
              <a:t>and experience:</a:t>
            </a:r>
            <a:endParaRPr lang="en-US" dirty="0"/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Analytical mind set</a:t>
            </a:r>
            <a:endParaRPr lang="sv-SE" sz="2000" b="0" dirty="0"/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In-depth air/rail business knowledge  </a:t>
            </a:r>
            <a:endParaRPr lang="sv-SE" sz="2000" b="0" dirty="0"/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In-depth planning and operations knowledge</a:t>
            </a:r>
            <a:endParaRPr lang="sv-SE" sz="2000" b="0" dirty="0"/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Knowledge of (regulatory) rules and agreements and their application</a:t>
            </a:r>
            <a:endParaRPr lang="sv-SE" sz="2000" b="0" dirty="0"/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Excellent communication skills</a:t>
            </a:r>
            <a:r>
              <a:rPr lang="en-US" sz="2000" b="0" dirty="0" smtClean="0"/>
              <a:t>.</a:t>
            </a:r>
            <a:endParaRPr lang="sv-SE" sz="2000" b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8578574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Business Analyst</a:t>
            </a:r>
          </a:p>
        </p:txBody>
      </p:sp>
      <p:pic>
        <p:nvPicPr>
          <p:cNvPr id="4" name="Picture 3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0100" y="1860707"/>
            <a:ext cx="4156688" cy="3028794"/>
          </a:xfrm>
          <a:prstGeom prst="rect">
            <a:avLst/>
          </a:prstGeom>
        </p:spPr>
      </p:pic>
      <p:pic>
        <p:nvPicPr>
          <p:cNvPr id="6" name="Picture 5" descr="info_rep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2581159"/>
            <a:ext cx="3657600" cy="3264038"/>
          </a:xfrm>
          <a:prstGeom prst="rect">
            <a:avLst/>
          </a:prstGeom>
        </p:spPr>
      </p:pic>
      <p:pic>
        <p:nvPicPr>
          <p:cNvPr id="7" name="Picture 6" descr="table_editor_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879" y="1889235"/>
            <a:ext cx="3883921" cy="3113343"/>
          </a:xfrm>
          <a:prstGeom prst="rect">
            <a:avLst/>
          </a:prstGeom>
        </p:spPr>
      </p:pic>
      <p:pic>
        <p:nvPicPr>
          <p:cNvPr id="9" name="Picture 8" descr="parameter_for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200" y="974372"/>
            <a:ext cx="4476630" cy="4118327"/>
          </a:xfrm>
          <a:prstGeom prst="rect">
            <a:avLst/>
          </a:prstGeom>
        </p:spPr>
      </p:pic>
      <p:pic>
        <p:nvPicPr>
          <p:cNvPr id="8" name="Picture 7" descr="report_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0324" y="1835679"/>
            <a:ext cx="3053494" cy="4672851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40942956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77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sv-SE" dirty="0"/>
              <a:t>Ambassador </a:t>
            </a:r>
            <a:r>
              <a:rPr lang="en-GB" dirty="0" smtClean="0"/>
              <a:t>User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55600"/>
            <a:endParaRPr lang="sv-SE" dirty="0" smtClean="0"/>
          </a:p>
          <a:p>
            <a:pPr marL="355600" indent="-355600"/>
            <a:r>
              <a:rPr lang="sv-SE" dirty="0" smtClean="0"/>
              <a:t>Tasks</a:t>
            </a:r>
            <a:r>
              <a:rPr lang="sv-SE" dirty="0"/>
              <a:t>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Act as expert on solution quality, day-to-day tuning</a:t>
            </a:r>
            <a:br>
              <a:rPr lang="en-US" sz="2000" b="0" dirty="0"/>
            </a:br>
            <a:r>
              <a:rPr lang="en-US" sz="2000" b="0" dirty="0"/>
              <a:t>To share knowledge within the team and utilize the optimizers as effectively as possible.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Maintain step-by-step descriptions used by Planners or Trackers in their daily work (cookbook), i.e. the CMS part of the planning process</a:t>
            </a:r>
            <a:br>
              <a:rPr lang="en-US" sz="2000" b="0" dirty="0"/>
            </a:br>
            <a:r>
              <a:rPr lang="en-US" sz="2000" b="0" dirty="0"/>
              <a:t>To make sure the team works as effectively as possible.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Handle end user support; mentor (how to use the system)</a:t>
            </a:r>
            <a:br>
              <a:rPr lang="en-US" sz="2000" b="0" dirty="0"/>
            </a:br>
            <a:r>
              <a:rPr lang="en-US" sz="2000" b="0" dirty="0"/>
              <a:t>To make sure the team works as effectively as possible.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Test new releases, service packs</a:t>
            </a:r>
            <a:br>
              <a:rPr lang="en-US" sz="2000" b="0" dirty="0"/>
            </a:br>
            <a:r>
              <a:rPr lang="en-US" sz="2000" b="0" dirty="0"/>
              <a:t>To verify expected behavior and quality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41504242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sv-SE" dirty="0"/>
              <a:t>Ambassador </a:t>
            </a:r>
            <a:r>
              <a:rPr lang="en-GB" dirty="0" smtClean="0"/>
              <a:t>User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r>
              <a:rPr lang="sv-SE" dirty="0" smtClean="0"/>
              <a:t>Skills </a:t>
            </a:r>
            <a:r>
              <a:rPr lang="sv-SE" dirty="0"/>
              <a:t>and experience: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Planning / Tracking experience with Jeppesen CMS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Good technical skills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Excellent communication </a:t>
            </a:r>
            <a:r>
              <a:rPr lang="en-US" sz="2000" b="0" dirty="0" smtClean="0"/>
              <a:t>skills.</a:t>
            </a:r>
            <a:endParaRPr lang="sv-SE" sz="2000" b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8283702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145801946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sv-SE" dirty="0"/>
              <a:t>Ambassador </a:t>
            </a:r>
            <a:r>
              <a:rPr lang="en-GB" dirty="0" smtClean="0"/>
              <a:t>User</a:t>
            </a:r>
          </a:p>
        </p:txBody>
      </p:sp>
      <p:pic>
        <p:nvPicPr>
          <p:cNvPr id="4" name="Picture 3" descr="studi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2000" y="1667693"/>
            <a:ext cx="4889500" cy="3562763"/>
          </a:xfrm>
          <a:prstGeom prst="rect">
            <a:avLst/>
          </a:prstGeom>
        </p:spPr>
      </p:pic>
      <p:pic>
        <p:nvPicPr>
          <p:cNvPr id="10" name="Picture 9" descr="info_repor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100" y="2481326"/>
            <a:ext cx="4477452" cy="3995673"/>
          </a:xfrm>
          <a:prstGeom prst="rect">
            <a:avLst/>
          </a:prstGeom>
        </p:spPr>
      </p:pic>
      <p:pic>
        <p:nvPicPr>
          <p:cNvPr id="11" name="Picture 10" descr="table_editor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2300" y="2060848"/>
            <a:ext cx="5386980" cy="4032677"/>
          </a:xfrm>
          <a:prstGeom prst="rect">
            <a:avLst/>
          </a:prstGeom>
        </p:spPr>
      </p:pic>
      <p:pic>
        <p:nvPicPr>
          <p:cNvPr id="8" name="Picture 7" descr="terminal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8852" y="3467100"/>
            <a:ext cx="3635455" cy="2292629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6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Planner / Tracker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Tasks</a:t>
            </a:r>
            <a:r>
              <a:rPr lang="en-US" dirty="0"/>
              <a:t>:</a:t>
            </a:r>
            <a:endParaRPr lang="sv-SE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Gather, set up and prepare data for planning</a:t>
            </a:r>
            <a:br>
              <a:rPr lang="en-US" sz="2000" b="0" dirty="0"/>
            </a:br>
            <a:r>
              <a:rPr lang="en-US" sz="2000" b="0" dirty="0"/>
              <a:t>To make sure that data is up-to-date and optimal pre-conditions </a:t>
            </a:r>
            <a:r>
              <a:rPr lang="en-US" sz="2000" b="0" dirty="0" smtClean="0"/>
              <a:t>apply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Create schedule / plan (including pre-assignments)</a:t>
            </a:r>
            <a:br>
              <a:rPr lang="en-US" sz="2000" b="0" dirty="0"/>
            </a:br>
            <a:r>
              <a:rPr lang="en-US" sz="2000" b="0" dirty="0"/>
              <a:t>Create headcount, leave plan and</a:t>
            </a:r>
            <a:br>
              <a:rPr lang="en-US" sz="2000" b="0" dirty="0"/>
            </a:br>
            <a:r>
              <a:rPr lang="en-US" sz="2000" b="0" dirty="0"/>
              <a:t>transition training plan (Manpower)</a:t>
            </a:r>
            <a:br>
              <a:rPr lang="en-US" sz="2000" b="0" dirty="0"/>
            </a:br>
            <a:r>
              <a:rPr lang="en-US" sz="2000" b="0" dirty="0"/>
              <a:t>Handle disruptions in crew plans (Tracking)</a:t>
            </a:r>
            <a:br>
              <a:rPr lang="en-US" sz="2000" b="0" dirty="0"/>
            </a:br>
            <a:r>
              <a:rPr lang="en-US" sz="2000" b="0" dirty="0"/>
              <a:t>To distribute the current workload on available </a:t>
            </a:r>
            <a:r>
              <a:rPr lang="en-US" sz="2000" b="0" dirty="0" smtClean="0"/>
              <a:t>crew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Evaluate and analyze optimized solutions</a:t>
            </a:r>
            <a:br>
              <a:rPr lang="en-US" sz="2000" b="0" dirty="0"/>
            </a:br>
            <a:r>
              <a:rPr lang="en-US" sz="2000" b="0" dirty="0"/>
              <a:t>To create optimal </a:t>
            </a:r>
            <a:r>
              <a:rPr lang="en-US" sz="2000" b="0" dirty="0" smtClean="0"/>
              <a:t>schedules.</a:t>
            </a:r>
            <a:endParaRPr lang="en-US" sz="2000" b="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8380135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Planner / Tracker</a:t>
            </a:r>
            <a:endParaRPr lang="en-GB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 smtClean="0"/>
              <a:t>Skills </a:t>
            </a:r>
            <a:r>
              <a:rPr lang="sv-SE" dirty="0"/>
              <a:t>and experience: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Planning experience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Business knowledge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 smtClean="0"/>
              <a:t>Analytical.</a:t>
            </a:r>
            <a:endParaRPr lang="sv-SE" sz="2000" b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9224075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Planner / Tracker</a:t>
            </a:r>
            <a:endParaRPr lang="en-GB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62950093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71324337"/>
              </p:ext>
            </p:extLst>
          </p:nvPr>
        </p:nvGraphicFramePr>
        <p:xfrm>
          <a:off x="228600" y="2641600"/>
          <a:ext cx="86614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4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Planner / Tracker</a:t>
            </a:r>
            <a:endParaRPr lang="en-GB" dirty="0" smtClean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80255849"/>
              </p:ext>
            </p:extLst>
          </p:nvPr>
        </p:nvGraphicFramePr>
        <p:xfrm>
          <a:off x="317500" y="4527484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5692486"/>
              </p:ext>
            </p:extLst>
          </p:nvPr>
        </p:nvGraphicFramePr>
        <p:xfrm>
          <a:off x="228600" y="2134096"/>
          <a:ext cx="86614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17565118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15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 smtClean="0"/>
              <a:t>Name, company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 smtClean="0"/>
              <a:t>Role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 smtClean="0"/>
              <a:t>Experience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 smtClean="0"/>
              <a:t>Your expectations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 smtClean="0"/>
              <a:t>&lt;Other&gt;</a:t>
            </a:r>
            <a:endParaRPr lang="en-GB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Participants presentation</a:t>
            </a:r>
            <a:endParaRPr lang="en-GB" dirty="0"/>
          </a:p>
        </p:txBody>
      </p:sp>
      <p:pic>
        <p:nvPicPr>
          <p:cNvPr id="1026" name="Picture 2" descr="Meeting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5432" y="4653136"/>
            <a:ext cx="2128838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3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Planner / Tracker</a:t>
            </a:r>
            <a:endParaRPr lang="en-GB" dirty="0" smtClean="0"/>
          </a:p>
        </p:txBody>
      </p:sp>
      <p:pic>
        <p:nvPicPr>
          <p:cNvPr id="4" name="Picture 3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1667693"/>
            <a:ext cx="4889500" cy="3562763"/>
          </a:xfrm>
          <a:prstGeom prst="rect">
            <a:avLst/>
          </a:prstGeom>
        </p:spPr>
      </p:pic>
      <p:pic>
        <p:nvPicPr>
          <p:cNvPr id="10" name="Picture 9" descr="info_rep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00" y="2481326"/>
            <a:ext cx="4477452" cy="3995673"/>
          </a:xfrm>
          <a:prstGeom prst="rect">
            <a:avLst/>
          </a:prstGeom>
        </p:spPr>
      </p:pic>
      <p:pic>
        <p:nvPicPr>
          <p:cNvPr id="11" name="Picture 10" descr="table_edit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2300" y="1988840"/>
            <a:ext cx="5386980" cy="4032677"/>
          </a:xfrm>
          <a:prstGeom prst="rect">
            <a:avLst/>
          </a:prstGeom>
        </p:spPr>
      </p:pic>
      <p:pic>
        <p:nvPicPr>
          <p:cNvPr id="7" name="Picture 6" descr="repor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6810" y="2720184"/>
            <a:ext cx="4594790" cy="3108240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31683472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Developer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Tasks</a:t>
            </a:r>
            <a:r>
              <a:rPr lang="sv-SE" dirty="0"/>
              <a:t>:</a:t>
            </a:r>
            <a:endParaRPr lang="en-US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Perform optimization tuning (performance)</a:t>
            </a:r>
            <a:br>
              <a:rPr lang="en-US" sz="2000" b="0" dirty="0"/>
            </a:br>
            <a:r>
              <a:rPr lang="en-US" sz="2000" b="0" dirty="0"/>
              <a:t>To make sure the optimizers work as efficiently as </a:t>
            </a:r>
            <a:r>
              <a:rPr lang="en-US" sz="2000" b="0" dirty="0" smtClean="0"/>
              <a:t>possible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Maintain data interfaces </a:t>
            </a:r>
            <a:br>
              <a:rPr lang="en-US" sz="2000" b="0" dirty="0"/>
            </a:br>
            <a:r>
              <a:rPr lang="en-US" sz="2000" b="0" dirty="0"/>
              <a:t>To adapt to business and technical </a:t>
            </a:r>
            <a:r>
              <a:rPr lang="en-US" sz="2000" b="0" dirty="0" smtClean="0"/>
              <a:t>changes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Develop and maintain customization/configuration, such as:</a:t>
            </a:r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/>
              <a:t>Rave code</a:t>
            </a:r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/>
              <a:t>Report code</a:t>
            </a:r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/>
              <a:t>GUI </a:t>
            </a:r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 smtClean="0"/>
              <a:t>Automation</a:t>
            </a:r>
            <a:endParaRPr lang="en-US" sz="2000" dirty="0"/>
          </a:p>
          <a:p>
            <a:pPr marL="355600" lvl="1" indent="0">
              <a:buNone/>
            </a:pPr>
            <a:r>
              <a:rPr lang="en-US" sz="2000" dirty="0" smtClean="0"/>
              <a:t>To </a:t>
            </a:r>
            <a:r>
              <a:rPr lang="en-US" sz="2000" dirty="0"/>
              <a:t>adapt to business changes and make sure Planers and Trackers can work as effectively and efficiently as possible.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Maintain functional reference manual</a:t>
            </a:r>
            <a:br>
              <a:rPr lang="en-US" sz="2000" b="0" dirty="0"/>
            </a:br>
            <a:r>
              <a:rPr lang="en-US" sz="2000" b="0" dirty="0"/>
              <a:t>To communicate the current system behavior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22929616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Developer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sv-SE" dirty="0" smtClean="0"/>
          </a:p>
          <a:p>
            <a:r>
              <a:rPr lang="sv-SE" dirty="0" smtClean="0"/>
              <a:t>Tasks </a:t>
            </a:r>
            <a:r>
              <a:rPr lang="sv-SE" dirty="0"/>
              <a:t>(cont.):</a:t>
            </a:r>
            <a:endParaRPr lang="en-US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Specify and prioritize change requests (CR)*</a:t>
            </a:r>
            <a:br>
              <a:rPr lang="en-US" sz="2000" b="0" dirty="0"/>
            </a:br>
            <a:r>
              <a:rPr lang="en-US" sz="2000" b="0" dirty="0"/>
              <a:t>To communicate (internally and externally) needed changes and their expected </a:t>
            </a:r>
            <a:r>
              <a:rPr lang="en-US" sz="2000" b="0" dirty="0" smtClean="0"/>
              <a:t>outcome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Specify and prioritize bugs*</a:t>
            </a:r>
            <a:br>
              <a:rPr lang="en-US" sz="2000" b="0" dirty="0"/>
            </a:br>
            <a:r>
              <a:rPr lang="en-US" sz="2000" b="0" dirty="0"/>
              <a:t>To communicate system faults to </a:t>
            </a:r>
            <a:r>
              <a:rPr lang="en-US" sz="2000" b="0" dirty="0" smtClean="0"/>
              <a:t>Jeppesen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Interact with Jeppesen </a:t>
            </a:r>
            <a:r>
              <a:rPr lang="en-US" sz="2000" b="0" dirty="0" smtClean="0"/>
              <a:t>CSS</a:t>
            </a:r>
            <a:r>
              <a:rPr lang="en-US" sz="2000" b="0" dirty="0"/>
              <a:t/>
            </a:r>
            <a:br>
              <a:rPr lang="en-US" sz="2000" b="0" dirty="0"/>
            </a:br>
            <a:r>
              <a:rPr lang="en-US" sz="2000" b="0" dirty="0"/>
              <a:t>To share information and work </a:t>
            </a:r>
            <a:r>
              <a:rPr lang="en-US" sz="2000" b="0" dirty="0" smtClean="0"/>
              <a:t>together</a:t>
            </a:r>
            <a:endParaRPr lang="en-US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Participate in </a:t>
            </a:r>
            <a:r>
              <a:rPr lang="en-US" sz="2000" b="0" dirty="0" err="1"/>
              <a:t>Crew&amp;Fleet</a:t>
            </a:r>
            <a:r>
              <a:rPr lang="en-US" sz="2000" b="0" dirty="0"/>
              <a:t> Development Partner Conference</a:t>
            </a:r>
            <a:br>
              <a:rPr lang="en-US" sz="2000" b="0" dirty="0"/>
            </a:br>
            <a:r>
              <a:rPr lang="en-US" sz="2000" b="0" dirty="0"/>
              <a:t>To cooperate with Jeppesen in strategy and roadmap work.</a:t>
            </a:r>
          </a:p>
          <a:p>
            <a:pPr marL="177800" indent="-177800">
              <a:buFont typeface="Arial" pitchFamily="34" charset="0"/>
              <a:buChar char="•"/>
            </a:pPr>
            <a:endParaRPr lang="en-US" dirty="0"/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* The Developer will report CRs and bugs to Jeppesen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but all stakeholders will report CRs and bugs to the Developer.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72031203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Developer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endParaRPr lang="sv-SE" dirty="0"/>
          </a:p>
          <a:p>
            <a:r>
              <a:rPr lang="sv-SE" dirty="0" smtClean="0"/>
              <a:t>Skills </a:t>
            </a:r>
            <a:r>
              <a:rPr lang="sv-SE" dirty="0"/>
              <a:t>and experience:</a:t>
            </a:r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Minimum 12 month work related programming experience</a:t>
            </a:r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Willing to learn &amp; understand the business</a:t>
            </a:r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Good communication skills</a:t>
            </a:r>
          </a:p>
          <a:p>
            <a:pPr marL="35560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Problem </a:t>
            </a:r>
            <a:r>
              <a:rPr lang="en-US" sz="2000" b="0" dirty="0" smtClean="0"/>
              <a:t>solver.</a:t>
            </a:r>
            <a:endParaRPr lang="en-US" sz="2000" b="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72031203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6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Developer</a:t>
            </a:r>
          </a:p>
        </p:txBody>
      </p:sp>
      <p:pic>
        <p:nvPicPr>
          <p:cNvPr id="4" name="Picture 3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6710" y="1654993"/>
            <a:ext cx="4312268" cy="3142159"/>
          </a:xfrm>
          <a:prstGeom prst="rect">
            <a:avLst/>
          </a:prstGeom>
        </p:spPr>
      </p:pic>
      <p:pic>
        <p:nvPicPr>
          <p:cNvPr id="6" name="Picture 5" descr="python_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6638" y="3049996"/>
            <a:ext cx="4729946" cy="31873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29530995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Administrator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r>
              <a:rPr lang="sv-SE" dirty="0" smtClean="0"/>
              <a:t>Tasks</a:t>
            </a:r>
            <a:r>
              <a:rPr lang="sv-SE" dirty="0"/>
              <a:t>:</a:t>
            </a:r>
            <a:endParaRPr lang="en-US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CMS Administration</a:t>
            </a:r>
            <a:endParaRPr lang="sv-SE" sz="2000" b="0" dirty="0"/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/>
              <a:t>Install CMS (</a:t>
            </a:r>
            <a:r>
              <a:rPr lang="en-US" sz="2000" dirty="0" err="1"/>
              <a:t>Carmsys</a:t>
            </a:r>
            <a:r>
              <a:rPr lang="en-US" sz="2000" dirty="0"/>
              <a:t> + </a:t>
            </a:r>
            <a:r>
              <a:rPr lang="en-US" sz="2000" dirty="0" err="1"/>
              <a:t>Carmutil</a:t>
            </a:r>
            <a:r>
              <a:rPr lang="en-US" sz="2000" dirty="0"/>
              <a:t> + </a:t>
            </a:r>
            <a:r>
              <a:rPr lang="en-US" sz="2000" dirty="0" err="1"/>
              <a:t>Carmusr</a:t>
            </a:r>
            <a:r>
              <a:rPr lang="en-US" sz="2000" dirty="0"/>
              <a:t>)</a:t>
            </a:r>
            <a:endParaRPr lang="sv-SE" sz="2000" dirty="0"/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/>
              <a:t>Manage data (e.g. archiving, backup, move data)</a:t>
            </a:r>
            <a:endParaRPr lang="sv-SE" sz="2000" dirty="0"/>
          </a:p>
          <a:p>
            <a:pPr marL="584200" lvl="2" indent="-355600">
              <a:buFont typeface="Arial" pitchFamily="34" charset="0"/>
              <a:buChar char="•"/>
            </a:pPr>
            <a:r>
              <a:rPr lang="en-US" sz="2000" dirty="0" smtClean="0"/>
              <a:t>Interact </a:t>
            </a:r>
            <a:r>
              <a:rPr lang="en-US" sz="2000" dirty="0"/>
              <a:t>with IT department (system administrator)</a:t>
            </a:r>
            <a:endParaRPr lang="sv-SE" sz="200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Security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System Operation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System Administration</a:t>
            </a:r>
          </a:p>
          <a:p>
            <a:pPr marL="355600" lvl="0" indent="-355600">
              <a:buFont typeface="Arial" pitchFamily="34" charset="0"/>
              <a:buChar char="•"/>
            </a:pPr>
            <a:r>
              <a:rPr lang="en-US" sz="2000" b="0" dirty="0"/>
              <a:t>Database </a:t>
            </a:r>
            <a:r>
              <a:rPr lang="en-US" sz="2000" b="0" dirty="0" smtClean="0"/>
              <a:t>Administration.</a:t>
            </a:r>
            <a:endParaRPr lang="en-US" sz="2000" b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13302477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4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Administrator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en-US" dirty="0"/>
              <a:t>Skills and experience: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Excellent technical skills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Some business knowledge (CMS Admin)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Good communication  skills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System Administration skills in general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Database Administration skills in </a:t>
            </a:r>
            <a:r>
              <a:rPr lang="en-US" sz="2000" b="0" dirty="0" smtClean="0"/>
              <a:t>general.</a:t>
            </a:r>
            <a:endParaRPr lang="sv-SE" sz="2000" b="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6560152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Administrator</a:t>
            </a:r>
          </a:p>
        </p:txBody>
      </p:sp>
      <p:pic>
        <p:nvPicPr>
          <p:cNvPr id="6" name="Picture 5" descr="serv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552575"/>
            <a:ext cx="5473700" cy="4105275"/>
          </a:xfrm>
          <a:prstGeom prst="rect">
            <a:avLst/>
          </a:prstGeom>
        </p:spPr>
      </p:pic>
      <p:pic>
        <p:nvPicPr>
          <p:cNvPr id="7" name="Picture 6" descr="termin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3993108"/>
            <a:ext cx="3635455" cy="2292629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68807865"/>
              </p:ext>
            </p:extLst>
          </p:nvPr>
        </p:nvGraphicFramePr>
        <p:xfrm>
          <a:off x="6588224" y="476672"/>
          <a:ext cx="2103909" cy="140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Roles Summary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12319092"/>
              </p:ext>
            </p:extLst>
          </p:nvPr>
        </p:nvGraphicFramePr>
        <p:xfrm>
          <a:off x="1104900" y="1117600"/>
          <a:ext cx="6197600" cy="521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195">
            <a:off x="3235732" y="3160681"/>
            <a:ext cx="1920271" cy="1388556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http://t2.gstatic.com/images?q=tbn:ANd9GcRgQ_xJVwpxDW7dUjWPsNGlPwmbPKOqr9crhMuO63J4tyCiGsan8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6866" y="4096986"/>
            <a:ext cx="3203447" cy="2094563"/>
          </a:xfrm>
          <a:prstGeom prst="rect">
            <a:avLst/>
          </a:prstGeom>
          <a:noFill/>
        </p:spPr>
      </p:pic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Crew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Tasks</a:t>
            </a:r>
            <a:r>
              <a:rPr lang="sv-SE" dirty="0"/>
              <a:t>:</a:t>
            </a:r>
            <a:endParaRPr lang="en-US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Place Preferences (bids / requests) and trade trips and vacation</a:t>
            </a:r>
            <a:br>
              <a:rPr lang="en-US" sz="2000" b="0" dirty="0"/>
            </a:br>
            <a:r>
              <a:rPr lang="en-US" sz="2000" b="0" dirty="0"/>
              <a:t>To communicate wishes and actively maintain the </a:t>
            </a:r>
            <a:r>
              <a:rPr lang="en-US" sz="2000" b="0" dirty="0" smtClean="0"/>
              <a:t>roster</a:t>
            </a:r>
            <a:endParaRPr lang="sv-SE" sz="2000" b="0" dirty="0"/>
          </a:p>
          <a:p>
            <a:pPr marL="355600" indent="-355600">
              <a:buFont typeface="Arial" pitchFamily="34" charset="0"/>
              <a:buChar char="•"/>
            </a:pPr>
            <a:r>
              <a:rPr lang="en-US" sz="2000" b="0" dirty="0"/>
              <a:t>View roster and acknowledge notifications</a:t>
            </a:r>
            <a:br>
              <a:rPr lang="en-US" sz="2000" b="0" dirty="0"/>
            </a:br>
            <a:r>
              <a:rPr lang="en-US" sz="2000" b="0" dirty="0"/>
              <a:t>To verify and acknowledge rosters changes</a:t>
            </a:r>
            <a:r>
              <a:rPr lang="en-US" sz="2000" b="0" dirty="0" smtClean="0"/>
              <a:t>.</a:t>
            </a:r>
          </a:p>
          <a:p>
            <a:endParaRPr lang="sv-SE" sz="2000" b="0" dirty="0"/>
          </a:p>
          <a:p>
            <a:endParaRPr lang="sv-SE" sz="2000" b="0" dirty="0"/>
          </a:p>
          <a:p>
            <a:pPr marL="355600" indent="-355600"/>
            <a:r>
              <a:rPr lang="sv-SE" dirty="0"/>
              <a:t>Skills and experience:</a:t>
            </a:r>
          </a:p>
          <a:p>
            <a:pPr marL="355600" lvl="0" indent="-3556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b="0" dirty="0"/>
              <a:t>Basic computer </a:t>
            </a:r>
            <a:r>
              <a:rPr lang="en-US" sz="2000" b="0" dirty="0" smtClean="0"/>
              <a:t>skills.</a:t>
            </a:r>
            <a:endParaRPr lang="sv-SE" sz="2000" b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9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Course goals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00" y="4610156"/>
            <a:ext cx="1828800" cy="16920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8000" y="1188000"/>
            <a:ext cx="5688176" cy="5004000"/>
          </a:xfrm>
        </p:spPr>
        <p:txBody>
          <a:bodyPr>
            <a:normAutofit/>
          </a:bodyPr>
          <a:lstStyle/>
          <a:p>
            <a:endParaRPr lang="en-GB" altLang="en-US" dirty="0" smtClean="0"/>
          </a:p>
          <a:p>
            <a:r>
              <a:rPr lang="en-GB" altLang="en-US" dirty="0" smtClean="0"/>
              <a:t>You will have:</a:t>
            </a:r>
            <a:endParaRPr lang="en-GB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Basic understanding of the capabilities of the crew and fleet products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Basic understanding of the roles needed to use the crew planning products successfully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Basic understanding of the customization possibilities </a:t>
            </a:r>
            <a:r>
              <a:rPr lang="en-US" altLang="en-US" dirty="0" smtClean="0"/>
              <a:t>offered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76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446088">
            <a:off x="712775" y="2328062"/>
            <a:ext cx="4746544" cy="3726585"/>
            <a:chOff x="279234" y="1082649"/>
            <a:chExt cx="3789483" cy="2975181"/>
          </a:xfrm>
        </p:grpSpPr>
        <p:pic>
          <p:nvPicPr>
            <p:cNvPr id="4" name="Picture 2" descr="C:\Users\susanne.hoffkes\AppData\Local\Microsoft\Windows\Temporary Internet Files\Content.Outlook\QFIIFP9M\AerLingu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34" y="1082649"/>
              <a:ext cx="3789483" cy="2975181"/>
            </a:xfrm>
            <a:prstGeom prst="rect">
              <a:avLst/>
            </a:prstGeom>
            <a:noFill/>
            <a:ln w="25400" cmpd="sng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330440" y="1543507"/>
              <a:ext cx="1081394" cy="16825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Crew</a:t>
            </a:r>
            <a:endParaRPr lang="en-US" sz="8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83421" y="5387882"/>
            <a:ext cx="2582778" cy="89255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50" b="1" dirty="0" err="1" smtClean="0">
                <a:solidFill>
                  <a:srgbClr val="009900"/>
                </a:solidFill>
                <a:latin typeface="+mn-lt"/>
                <a:cs typeface="Times New Roman" panose="02020603050405020304" pitchFamily="18" charset="0"/>
              </a:rPr>
              <a:t>mWeb</a:t>
            </a:r>
            <a:r>
              <a:rPr lang="en-US" sz="1050" b="1" dirty="0" smtClean="0">
                <a:solidFill>
                  <a:srgbClr val="009900"/>
                </a:solidFill>
                <a:latin typeface="+mn-lt"/>
                <a:cs typeface="Times New Roman" panose="02020603050405020304" pitchFamily="18" charset="0"/>
              </a:rPr>
              <a:t> generation Crew Modules</a:t>
            </a:r>
          </a:p>
          <a:p>
            <a:pPr algn="l">
              <a:spcAft>
                <a:spcPts val="1200"/>
              </a:spcAft>
            </a:pPr>
            <a:r>
              <a:rPr lang="en-US" sz="1050" dirty="0" smtClean="0">
                <a:solidFill>
                  <a:srgbClr val="009900"/>
                </a:solidFill>
                <a:latin typeface="+mn-lt"/>
                <a:cs typeface="Times New Roman" panose="02020603050405020304" pitchFamily="18" charset="0"/>
              </a:rPr>
              <a:t>Mobile optimized web application with responsive design developed on WPF (new web &amp; mobile </a:t>
            </a:r>
            <a:r>
              <a:rPr lang="en-US" sz="1050" dirty="0" err="1" smtClean="0">
                <a:solidFill>
                  <a:srgbClr val="009900"/>
                </a:solidFill>
                <a:latin typeface="+mn-lt"/>
                <a:cs typeface="Times New Roman" panose="02020603050405020304" pitchFamily="18" charset="0"/>
              </a:rPr>
              <a:t>archteture</a:t>
            </a:r>
            <a:r>
              <a:rPr lang="en-US" sz="1050" dirty="0" smtClean="0">
                <a:solidFill>
                  <a:srgbClr val="009900"/>
                </a:solidFill>
                <a:latin typeface="+mn-lt"/>
                <a:cs typeface="Times New Roman" panose="02020603050405020304" pitchFamily="18" charset="0"/>
              </a:rPr>
              <a:t>) </a:t>
            </a:r>
            <a:endParaRPr lang="en-US" sz="1050" dirty="0">
              <a:solidFill>
                <a:srgbClr val="009900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 descr="slide6or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348" y="1088068"/>
            <a:ext cx="5814212" cy="3501740"/>
          </a:xfrm>
          <a:prstGeom prst="rect">
            <a:avLst/>
          </a:prstGeom>
          <a:ln w="25400" cmpd="sng"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99" y="1177411"/>
            <a:ext cx="5334001" cy="3990123"/>
          </a:xfrm>
          <a:prstGeom prst="rect">
            <a:avLst/>
          </a:prstGeom>
          <a:noFill/>
          <a:ln w="317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653136"/>
            <a:ext cx="7772400" cy="150018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dirty="0" smtClean="0"/>
              <a:t>~</a:t>
            </a:r>
            <a:r>
              <a:rPr lang="en-GB" altLang="en-US" dirty="0"/>
              <a:t>3</a:t>
            </a:r>
            <a:r>
              <a:rPr lang="en-GB" altLang="en-US" dirty="0" smtClean="0"/>
              <a:t>0 mins</a:t>
            </a:r>
          </a:p>
        </p:txBody>
      </p:sp>
      <p:sp>
        <p:nvSpPr>
          <p:cNvPr id="99330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Exercise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BS00580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280" y="3127443"/>
            <a:ext cx="1468800" cy="12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0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648072"/>
          </a:xfrm>
        </p:spPr>
        <p:txBody>
          <a:bodyPr/>
          <a:lstStyle/>
          <a:p>
            <a:r>
              <a:rPr lang="en-GB" altLang="en-US" dirty="0" smtClean="0"/>
              <a:t>Exercise 2 summary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MCj033427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3200" y="3128400"/>
            <a:ext cx="1468800" cy="180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117" y="1925747"/>
            <a:ext cx="8108340" cy="94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accent1"/>
                </a:solidFill>
                <a:latin typeface="+mn-lt"/>
                <a:ea typeface="ＭＳ Ｐゴシック" charset="-128"/>
              </a:defRPr>
            </a:lvl2pPr>
            <a:lvl3pPr marL="914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+mn-lt"/>
                <a:ea typeface="ＭＳ Ｐゴシック" charset="-128"/>
              </a:defRPr>
            </a:lvl3pPr>
            <a:lvl4pPr marL="1371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4pPr>
            <a:lvl5pPr marL="18288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5pPr>
            <a:lvl6pPr marL="22860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b="0" kern="0" dirty="0" smtClean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algn="l"/>
            <a:r>
              <a:rPr lang="en-GB" altLang="en-US" sz="2400" dirty="0" smtClean="0"/>
              <a:t>The Avocado</a:t>
            </a:r>
          </a:p>
          <a:p>
            <a:pPr algn="l"/>
            <a:r>
              <a:rPr lang="en-GB" altLang="en-US" sz="2400" dirty="0" smtClean="0"/>
              <a:t>– and why it is a good fit!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30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Airline Industry</a:t>
            </a:r>
          </a:p>
        </p:txBody>
      </p:sp>
      <p:sp>
        <p:nvSpPr>
          <p:cNvPr id="59" name="TextBox 58"/>
          <p:cNvSpPr txBox="1"/>
          <p:nvPr/>
        </p:nvSpPr>
        <p:spPr>
          <a:xfrm rot="396500">
            <a:off x="2253645" y="1763355"/>
            <a:ext cx="4670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sv-SE" sz="2400" dirty="0" smtClean="0">
                <a:solidFill>
                  <a:srgbClr val="0070C0"/>
                </a:solidFill>
              </a:rPr>
              <a:t>What are some characteristics </a:t>
            </a:r>
          </a:p>
          <a:p>
            <a:pPr>
              <a:spcBef>
                <a:spcPts val="0"/>
              </a:spcBef>
            </a:pPr>
            <a:r>
              <a:rPr lang="sv-SE" sz="2400" dirty="0" smtClean="0">
                <a:solidFill>
                  <a:srgbClr val="0070C0"/>
                </a:solidFill>
              </a:rPr>
              <a:t>of the Airline Industry in general?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287454">
            <a:off x="2494657" y="4926626"/>
            <a:ext cx="5782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rgbClr val="7030A0"/>
                </a:solidFill>
              </a:rPr>
              <a:t>What does this mean for Crew Planning?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 rot="21348330">
            <a:off x="999690" y="3510578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rgbClr val="FF9999"/>
                </a:solidFill>
              </a:rPr>
              <a:t>What is the current market outlook?</a:t>
            </a:r>
            <a:endParaRPr lang="en-US" sz="2400" dirty="0">
              <a:solidFill>
                <a:srgbClr val="FF9999"/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Clients</a:t>
            </a:r>
          </a:p>
        </p:txBody>
      </p:sp>
      <p:pic>
        <p:nvPicPr>
          <p:cNvPr id="4" name="Picture 3" descr="delta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3513" y="2216150"/>
            <a:ext cx="1755775" cy="296863"/>
          </a:xfrm>
          <a:prstGeom prst="rect">
            <a:avLst/>
          </a:prstGeom>
          <a:noFill/>
        </p:spPr>
      </p:pic>
      <p:pic>
        <p:nvPicPr>
          <p:cNvPr id="5" name="Picture 4" descr="Aeromexico_72dpi_200px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513" y="2139950"/>
            <a:ext cx="1714500" cy="300038"/>
          </a:xfrm>
          <a:prstGeom prst="rect">
            <a:avLst/>
          </a:prstGeom>
          <a:noFill/>
        </p:spPr>
      </p:pic>
      <p:pic>
        <p:nvPicPr>
          <p:cNvPr id="6" name="Picture 5" descr="Air_France_72dpi_200px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150" y="2752725"/>
            <a:ext cx="1714500" cy="282575"/>
          </a:xfrm>
          <a:prstGeom prst="rect">
            <a:avLst/>
          </a:prstGeom>
          <a:noFill/>
        </p:spPr>
      </p:pic>
      <p:pic>
        <p:nvPicPr>
          <p:cNvPr id="7" name="Picture 6" descr="Alitalia_72dpi_200px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8600" y="3300413"/>
            <a:ext cx="1543050" cy="301625"/>
          </a:xfrm>
          <a:prstGeom prst="rect">
            <a:avLst/>
          </a:prstGeom>
          <a:noFill/>
        </p:spPr>
      </p:pic>
      <p:pic>
        <p:nvPicPr>
          <p:cNvPr id="8" name="Picture 7" descr="BA_72dpi_200px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6713" y="1622425"/>
            <a:ext cx="1714500" cy="265113"/>
          </a:xfrm>
          <a:prstGeom prst="rect">
            <a:avLst/>
          </a:prstGeom>
          <a:noFill/>
        </p:spPr>
      </p:pic>
      <p:pic>
        <p:nvPicPr>
          <p:cNvPr id="10" name="Picture 9" descr="Finnair_72dpi_200px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1256" y="2559935"/>
            <a:ext cx="1714500" cy="334963"/>
          </a:xfrm>
          <a:prstGeom prst="rect">
            <a:avLst/>
          </a:prstGeom>
          <a:noFill/>
        </p:spPr>
      </p:pic>
      <p:pic>
        <p:nvPicPr>
          <p:cNvPr id="11" name="Picture 10" descr="iberia_72dpi_200px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84463" y="3860800"/>
            <a:ext cx="1714500" cy="360363"/>
          </a:xfrm>
          <a:prstGeom prst="rect">
            <a:avLst/>
          </a:prstGeom>
          <a:noFill/>
        </p:spPr>
      </p:pic>
      <p:pic>
        <p:nvPicPr>
          <p:cNvPr id="12" name="Picture 11" descr="KLM_72dpi_200px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76575" y="5332413"/>
            <a:ext cx="1042988" cy="611187"/>
          </a:xfrm>
          <a:prstGeom prst="rect">
            <a:avLst/>
          </a:prstGeom>
          <a:noFill/>
        </p:spPr>
      </p:pic>
      <p:pic>
        <p:nvPicPr>
          <p:cNvPr id="13" name="Picture 12" descr="Lufthansa_72dpi_200px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97163" y="1589088"/>
            <a:ext cx="1714500" cy="292100"/>
          </a:xfrm>
          <a:prstGeom prst="rect">
            <a:avLst/>
          </a:prstGeom>
          <a:noFill/>
        </p:spPr>
      </p:pic>
      <p:pic>
        <p:nvPicPr>
          <p:cNvPr id="15" name="Picture 14" descr="nwa_72dpi_200px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89513" y="1448945"/>
            <a:ext cx="1384300" cy="782637"/>
          </a:xfrm>
          <a:prstGeom prst="rect">
            <a:avLst/>
          </a:prstGeom>
          <a:noFill/>
        </p:spPr>
      </p:pic>
      <p:pic>
        <p:nvPicPr>
          <p:cNvPr id="16" name="Picture 15" descr="philippines_airlines_72dpi_200px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0188" y="5092700"/>
            <a:ext cx="1714500" cy="265113"/>
          </a:xfrm>
          <a:prstGeom prst="rect">
            <a:avLst/>
          </a:prstGeom>
          <a:noFill/>
        </p:spPr>
      </p:pic>
      <p:pic>
        <p:nvPicPr>
          <p:cNvPr id="17" name="Picture 16" descr="sas_new_72dpi_200px"/>
          <p:cNvPicPr preferRelativeResize="0"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02525" y="2833688"/>
            <a:ext cx="950913" cy="793750"/>
          </a:xfrm>
          <a:prstGeom prst="rect">
            <a:avLst/>
          </a:prstGeom>
          <a:noFill/>
        </p:spPr>
      </p:pic>
      <p:pic>
        <p:nvPicPr>
          <p:cNvPr id="18" name="Picture 17" descr="saudi_72dpi_200px"/>
          <p:cNvPicPr preferRelativeResize="0"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0894" y="3814982"/>
            <a:ext cx="1714500" cy="334962"/>
          </a:xfrm>
          <a:prstGeom prst="rect">
            <a:avLst/>
          </a:prstGeom>
          <a:noFill/>
        </p:spPr>
      </p:pic>
      <p:pic>
        <p:nvPicPr>
          <p:cNvPr id="19" name="Picture 18" descr="singapore_airlines_72dpi_200px"/>
          <p:cNvPicPr preferRelativeResize="0"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12000" y="1530350"/>
            <a:ext cx="1714500" cy="385763"/>
          </a:xfrm>
          <a:prstGeom prst="rect">
            <a:avLst/>
          </a:prstGeom>
          <a:noFill/>
        </p:spPr>
      </p:pic>
      <p:pic>
        <p:nvPicPr>
          <p:cNvPr id="20" name="Picture 19" descr="spanair_72dpi_200px"/>
          <p:cNvPicPr preferRelativeResize="0"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91400" y="3819525"/>
            <a:ext cx="1296988" cy="465138"/>
          </a:xfrm>
          <a:prstGeom prst="rect">
            <a:avLst/>
          </a:prstGeom>
          <a:noFill/>
        </p:spPr>
      </p:pic>
      <p:pic>
        <p:nvPicPr>
          <p:cNvPr id="21" name="Picture 20" descr="TF_72dpi_200px"/>
          <p:cNvPicPr preferRelativeResize="0"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930775" y="3786188"/>
            <a:ext cx="1714500" cy="403225"/>
          </a:xfrm>
          <a:prstGeom prst="rect">
            <a:avLst/>
          </a:prstGeom>
          <a:noFill/>
        </p:spPr>
      </p:pic>
      <p:pic>
        <p:nvPicPr>
          <p:cNvPr id="22" name="Picture 21" descr="Wideroe_72dpi_200px"/>
          <p:cNvPicPr preferRelativeResize="0"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327900" y="4964880"/>
            <a:ext cx="1254125" cy="369887"/>
          </a:xfrm>
          <a:prstGeom prst="rect">
            <a:avLst/>
          </a:prstGeom>
          <a:noFill/>
        </p:spPr>
      </p:pic>
      <p:pic>
        <p:nvPicPr>
          <p:cNvPr id="23" name="Picture 22" descr="qantas_72dpi_300px"/>
          <p:cNvPicPr preferRelativeResize="0"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032375" y="5478463"/>
            <a:ext cx="1671638" cy="339725"/>
          </a:xfrm>
          <a:prstGeom prst="rect">
            <a:avLst/>
          </a:prstGeom>
          <a:noFill/>
        </p:spPr>
      </p:pic>
      <p:pic>
        <p:nvPicPr>
          <p:cNvPr id="24" name="Picture 23" descr="turkish_airlines_72dpi_300px"/>
          <p:cNvPicPr preferRelativeResize="0"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40563" y="5549462"/>
            <a:ext cx="1916112" cy="379851"/>
          </a:xfrm>
          <a:prstGeom prst="rect">
            <a:avLst/>
          </a:prstGeom>
          <a:noFill/>
        </p:spPr>
      </p:pic>
      <p:pic>
        <p:nvPicPr>
          <p:cNvPr id="25" name="Picture 24" descr="unitedLogo"/>
          <p:cNvPicPr preferRelativeResize="0">
            <a:picLocks noChangeAspect="1" noChangeArrowheads="1"/>
          </p:cNvPicPr>
          <p:nvPr/>
        </p:nvPicPr>
        <p:blipFill>
          <a:blip r:embed="rId22" cstate="print"/>
          <a:srcRect t="8217"/>
          <a:stretch>
            <a:fillRect/>
          </a:stretch>
        </p:blipFill>
        <p:spPr bwMode="auto">
          <a:xfrm>
            <a:off x="6871466" y="2187959"/>
            <a:ext cx="2025650" cy="368300"/>
          </a:xfrm>
          <a:prstGeom prst="rect">
            <a:avLst/>
          </a:prstGeom>
          <a:noFill/>
        </p:spPr>
      </p:pic>
      <p:pic>
        <p:nvPicPr>
          <p:cNvPr id="26" name="Picture 25" descr="continental_72dpi_200px"/>
          <p:cNvPicPr preferRelativeResize="0"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1463" y="4476750"/>
            <a:ext cx="1714500" cy="471488"/>
          </a:xfrm>
          <a:prstGeom prst="rect">
            <a:avLst/>
          </a:prstGeom>
          <a:noFill/>
        </p:spPr>
      </p:pic>
      <p:pic>
        <p:nvPicPr>
          <p:cNvPr id="27" name="Picture 26" descr="aer_lingus_logo"/>
          <p:cNvPicPr preferRelativeResize="0"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7488" y="6157913"/>
            <a:ext cx="1946275" cy="390525"/>
          </a:xfrm>
          <a:prstGeom prst="rect">
            <a:avLst/>
          </a:prstGeom>
          <a:noFill/>
        </p:spPr>
      </p:pic>
      <p:pic>
        <p:nvPicPr>
          <p:cNvPr id="28" name="Picture 27" descr="klc_logo"/>
          <p:cNvPicPr>
            <a:picLocks noChangeAspect="1" noChangeArrowheads="1"/>
          </p:cNvPicPr>
          <p:nvPr/>
        </p:nvPicPr>
        <p:blipFill>
          <a:blip r:embed="rId25" cstate="print"/>
          <a:srcRect r="29555"/>
          <a:stretch>
            <a:fillRect/>
          </a:stretch>
        </p:blipFill>
        <p:spPr bwMode="auto">
          <a:xfrm>
            <a:off x="376238" y="5630863"/>
            <a:ext cx="1344612" cy="393700"/>
          </a:xfrm>
          <a:prstGeom prst="rect">
            <a:avLst/>
          </a:prstGeom>
          <a:noFill/>
        </p:spPr>
      </p:pic>
      <p:pic>
        <p:nvPicPr>
          <p:cNvPr id="29" name="Picture 28" descr="LAN chile large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022600" y="4816475"/>
            <a:ext cx="1214438" cy="541338"/>
          </a:xfrm>
          <a:prstGeom prst="rect">
            <a:avLst/>
          </a:prstGeom>
          <a:noFill/>
        </p:spPr>
      </p:pic>
      <p:pic>
        <p:nvPicPr>
          <p:cNvPr id="30" name="Picture 29" descr="qatar_airways_logo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744788" y="6037263"/>
            <a:ext cx="1770062" cy="582612"/>
          </a:xfrm>
          <a:prstGeom prst="rect">
            <a:avLst/>
          </a:prstGeom>
          <a:noFill/>
        </p:spPr>
      </p:pic>
      <p:pic>
        <p:nvPicPr>
          <p:cNvPr id="31" name="Picture 31" descr="Comair logo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170488" y="4362450"/>
            <a:ext cx="1166812" cy="349250"/>
          </a:xfrm>
          <a:prstGeom prst="rect">
            <a:avLst/>
          </a:prstGeom>
          <a:noFill/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90045" y="2583047"/>
            <a:ext cx="8251825" cy="2252663"/>
            <a:chOff x="239" y="1394"/>
            <a:chExt cx="5198" cy="1419"/>
          </a:xfrm>
        </p:grpSpPr>
        <p:pic>
          <p:nvPicPr>
            <p:cNvPr id="33" name="Picture 33" descr="aerolitoral"/>
            <p:cNvPicPr>
              <a:picLocks noChangeAspect="1" noChangeArrowheads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9" y="1739"/>
              <a:ext cx="903" cy="301"/>
            </a:xfrm>
            <a:prstGeom prst="rect">
              <a:avLst/>
            </a:prstGeom>
            <a:noFill/>
          </p:spPr>
        </p:pic>
        <p:pic>
          <p:nvPicPr>
            <p:cNvPr id="34" name="Picture 34" descr="argentin"/>
            <p:cNvPicPr>
              <a:picLocks noChangeAspect="1" noChangeArrowheads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11" y="1394"/>
              <a:ext cx="810" cy="270"/>
            </a:xfrm>
            <a:prstGeom prst="rect">
              <a:avLst/>
            </a:prstGeom>
            <a:noFill/>
          </p:spPr>
        </p:pic>
        <p:pic>
          <p:nvPicPr>
            <p:cNvPr id="35" name="Picture 35" descr="alaska"/>
            <p:cNvPicPr>
              <a:picLocks noChangeAspect="1"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12" y="2455"/>
              <a:ext cx="867" cy="289"/>
            </a:xfrm>
            <a:prstGeom prst="rect">
              <a:avLst/>
            </a:prstGeom>
            <a:noFill/>
          </p:spPr>
        </p:pic>
        <p:pic>
          <p:nvPicPr>
            <p:cNvPr id="36" name="Picture 36" descr="astar"/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3173" y="1800"/>
              <a:ext cx="885" cy="297"/>
            </a:xfrm>
            <a:prstGeom prst="rect">
              <a:avLst/>
            </a:prstGeom>
            <a:noFill/>
          </p:spPr>
        </p:pic>
        <p:pic>
          <p:nvPicPr>
            <p:cNvPr id="37" name="Picture 37" descr="tunisair"/>
            <p:cNvPicPr>
              <a:picLocks noChangeAspect="1" noChangeArrowheads="1"/>
            </p:cNvPicPr>
            <p:nvPr/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52" y="2518"/>
              <a:ext cx="885" cy="295"/>
            </a:xfrm>
            <a:prstGeom prst="rect">
              <a:avLst/>
            </a:prstGeom>
            <a:noFill/>
          </p:spPr>
        </p:pic>
      </p:grpSp>
      <p:pic>
        <p:nvPicPr>
          <p:cNvPr id="38" name="Picture 38" descr="header_usair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5538" y="4965700"/>
            <a:ext cx="190023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 rot="20914173">
            <a:off x="2818076" y="3345117"/>
            <a:ext cx="3844845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Broadway" pitchFamily="82" charset="0"/>
              </a:rPr>
              <a:t>…and more</a:t>
            </a:r>
            <a:endParaRPr lang="en-US" sz="4000" dirty="0">
              <a:solidFill>
                <a:srgbClr val="7030A0"/>
              </a:solidFill>
              <a:latin typeface="Broadway" pitchFamily="82" charset="0"/>
            </a:endParaRPr>
          </a:p>
        </p:txBody>
      </p:sp>
      <p:sp>
        <p:nvSpPr>
          <p:cNvPr id="3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Clients</a:t>
            </a:r>
          </a:p>
        </p:txBody>
      </p:sp>
      <p:sp>
        <p:nvSpPr>
          <p:cNvPr id="22" name="Pie 21"/>
          <p:cNvSpPr>
            <a:spLocks noChangeAspect="1"/>
          </p:cNvSpPr>
          <p:nvPr/>
        </p:nvSpPr>
        <p:spPr>
          <a:xfrm>
            <a:off x="2129740" y="2059580"/>
            <a:ext cx="4197621" cy="4276922"/>
          </a:xfrm>
          <a:prstGeom prst="pie">
            <a:avLst>
              <a:gd name="adj1" fmla="val 15472725"/>
              <a:gd name="adj2" fmla="val 16562307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earth-living-1600-8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300" y="1778000"/>
            <a:ext cx="7696200" cy="3848100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 bwMode="auto">
          <a:xfrm>
            <a:off x="4968240" y="248412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7909560" y="429768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6934200" y="350520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4648200" y="245364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4602480" y="277368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4953000" y="277368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754880" y="266700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849880" y="292608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791200" y="310896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682240" y="272796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3169920" y="428244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727960" y="324612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7330440" y="342900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5257800" y="237744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4930140" y="257937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4777740" y="2560322"/>
            <a:ext cx="72000" cy="7200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20914173">
            <a:off x="2818076" y="3345117"/>
            <a:ext cx="3844845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Broadway" pitchFamily="82" charset="0"/>
              </a:rPr>
              <a:t>…and more</a:t>
            </a:r>
            <a:endParaRPr lang="en-US" sz="4000" dirty="0">
              <a:solidFill>
                <a:srgbClr val="7030A0"/>
              </a:solidFill>
              <a:latin typeface="Broadway" pitchFamily="82" charset="0"/>
            </a:endParaRP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8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3559" y="1982788"/>
            <a:ext cx="3714750" cy="3656012"/>
            <a:chOff x="363" y="1249"/>
            <a:chExt cx="2340" cy="2303"/>
          </a:xfrm>
        </p:grpSpPr>
        <p:sp>
          <p:nvSpPr>
            <p:cNvPr id="7" name="Oval 4"/>
            <p:cNvSpPr>
              <a:spLocks noChangeAspect="1" noChangeArrowheads="1"/>
            </p:cNvSpPr>
            <p:nvPr/>
          </p:nvSpPr>
          <p:spPr bwMode="auto">
            <a:xfrm>
              <a:off x="384" y="1249"/>
              <a:ext cx="2303" cy="230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454" y="1307"/>
              <a:ext cx="2163" cy="2163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/>
            <a:lstStyle/>
            <a:p>
              <a:pPr algn="ctr">
                <a:lnSpc>
                  <a:spcPct val="90000"/>
                </a:lnSpc>
              </a:pPr>
              <a:endParaRPr lang="en-AU" sz="1200">
                <a:solidFill>
                  <a:srgbClr val="333333"/>
                </a:solidFill>
                <a:latin typeface="Times New Roman" pitchFamily="18" charset="0"/>
                <a:ea typeface="ヒラギノ角ゴ Pro W3" pitchFamily="1" charset="-128"/>
              </a:endParaRP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1008" y="1863"/>
              <a:ext cx="1065" cy="1065"/>
            </a:xfrm>
            <a:prstGeom prst="ellipse">
              <a:avLst/>
            </a:prstGeom>
            <a:solidFill>
              <a:srgbClr val="5F5F5F"/>
            </a:solidFill>
            <a:ln w="12700">
              <a:solidFill>
                <a:srgbClr val="FFCC99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/>
            <a:lstStyle/>
            <a:p>
              <a:pPr algn="ctr">
                <a:lnSpc>
                  <a:spcPct val="90000"/>
                </a:lnSpc>
              </a:pPr>
              <a:endParaRPr lang="en-AU" sz="1200" b="1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0" name="Text Box 7"/>
            <p:cNvSpPr txBox="1">
              <a:spLocks noChangeAspect="1" noChangeArrowheads="1"/>
            </p:cNvSpPr>
            <p:nvPr/>
          </p:nvSpPr>
          <p:spPr bwMode="auto">
            <a:xfrm>
              <a:off x="432" y="1956"/>
              <a:ext cx="816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Configure</a:t>
              </a:r>
            </a:p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GUI</a:t>
              </a:r>
              <a:endParaRPr lang="en-US" sz="1400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1632" y="1584"/>
              <a:ext cx="775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200" b="1">
                  <a:solidFill>
                    <a:srgbClr val="333333"/>
                  </a:solidFill>
                  <a:ea typeface="ヒラギノ角ゴ Pro W3" pitchFamily="1" charset="-128"/>
                </a:rPr>
                <a:t> </a:t>
              </a: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Optimizer parameters</a:t>
              </a:r>
              <a:endParaRPr lang="en-US" sz="1200" i="1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960" y="1488"/>
              <a:ext cx="735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 Legality</a:t>
              </a:r>
              <a:endParaRPr lang="en-US" sz="1400" i="1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1728" y="2797"/>
              <a:ext cx="808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 dirty="0">
                  <a:solidFill>
                    <a:srgbClr val="333333"/>
                  </a:solidFill>
                  <a:ea typeface="ヒラギノ角ゴ Pro W3" pitchFamily="1" charset="-128"/>
                </a:rPr>
                <a:t> Automation</a:t>
              </a:r>
              <a:endParaRPr lang="en-US" sz="1400" i="1" dirty="0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5" name="Text Box 11"/>
            <p:cNvSpPr txBox="1">
              <a:spLocks noChangeAspect="1" noChangeArrowheads="1"/>
            </p:cNvSpPr>
            <p:nvPr/>
          </p:nvSpPr>
          <p:spPr bwMode="auto">
            <a:xfrm>
              <a:off x="912" y="3012"/>
              <a:ext cx="1104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 Interfaces to external systems</a:t>
              </a:r>
            </a:p>
          </p:txBody>
        </p:sp>
        <p:sp>
          <p:nvSpPr>
            <p:cNvPr id="16" name="Text Box 12"/>
            <p:cNvSpPr txBox="1">
              <a:spLocks noChangeAspect="1" noChangeArrowheads="1"/>
            </p:cNvSpPr>
            <p:nvPr/>
          </p:nvSpPr>
          <p:spPr bwMode="auto">
            <a:xfrm>
              <a:off x="363" y="2557"/>
              <a:ext cx="741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 Reports</a:t>
              </a:r>
              <a:endParaRPr lang="en-US" sz="1400" i="1">
                <a:solidFill>
                  <a:srgbClr val="333333"/>
                </a:solidFill>
                <a:latin typeface="Times New Roman" pitchFamily="18" charset="0"/>
                <a:ea typeface="ヒラギノ角ゴ Pro W3" pitchFamily="1" charset="-128"/>
              </a:endParaRPr>
            </a:p>
          </p:txBody>
        </p:sp>
        <p:sp>
          <p:nvSpPr>
            <p:cNvPr id="17" name="Text Box 13"/>
            <p:cNvSpPr txBox="1">
              <a:spLocks noChangeAspect="1" noChangeArrowheads="1"/>
            </p:cNvSpPr>
            <p:nvPr/>
          </p:nvSpPr>
          <p:spPr bwMode="auto">
            <a:xfrm>
              <a:off x="912" y="1781"/>
              <a:ext cx="1296" cy="11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spcBef>
                  <a:spcPct val="10000"/>
                </a:spcBef>
              </a:pPr>
              <a:endParaRPr lang="en-AU" sz="1400" b="1">
                <a:solidFill>
                  <a:srgbClr val="FFFFFF"/>
                </a:solidFill>
                <a:ea typeface="ヒラギノ角ゴ Pro W3" pitchFamily="1" charset="-128"/>
              </a:endParaRP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 Security</a:t>
              </a: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 User Interface</a:t>
              </a: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Data engine</a:t>
              </a:r>
              <a:endParaRPr lang="en-AU" sz="1400">
                <a:solidFill>
                  <a:srgbClr val="FFFFFF"/>
                </a:solidFill>
                <a:ea typeface="ヒラギノ角ゴ Pro W3" pitchFamily="1" charset="-128"/>
              </a:endParaRP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Rule engine</a:t>
              </a:r>
              <a:endParaRPr lang="en-AU" sz="1400">
                <a:solidFill>
                  <a:srgbClr val="FFFFFF"/>
                </a:solidFill>
                <a:ea typeface="ヒラギノ角ゴ Pro W3" pitchFamily="1" charset="-128"/>
              </a:endParaRP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Report engine </a:t>
              </a:r>
            </a:p>
            <a:p>
              <a:pPr algn="ctr">
                <a:spcBef>
                  <a:spcPct val="10000"/>
                </a:spcBef>
              </a:pPr>
              <a:r>
                <a:rPr lang="en-AU" sz="1400" b="1">
                  <a:solidFill>
                    <a:srgbClr val="FFFFFF"/>
                  </a:solidFill>
                  <a:ea typeface="ヒラギノ角ゴ Pro W3" pitchFamily="1" charset="-128"/>
                </a:rPr>
                <a:t>Optimizers</a:t>
              </a:r>
              <a:endParaRPr lang="en-US" sz="1400" b="1">
                <a:solidFill>
                  <a:srgbClr val="FFFFFF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US" sz="1400" b="1">
                <a:solidFill>
                  <a:srgbClr val="FFFFFF"/>
                </a:solidFill>
                <a:ea typeface="ヒラギノ角ゴ Pro W3" pitchFamily="1" charset="-128"/>
              </a:endParaRPr>
            </a:p>
          </p:txBody>
        </p:sp>
        <p:sp>
          <p:nvSpPr>
            <p:cNvPr id="18" name="Text Box 14"/>
            <p:cNvSpPr txBox="1">
              <a:spLocks noChangeAspect="1" noChangeArrowheads="1"/>
            </p:cNvSpPr>
            <p:nvPr/>
          </p:nvSpPr>
          <p:spPr bwMode="auto">
            <a:xfrm>
              <a:off x="1968" y="2208"/>
              <a:ext cx="735" cy="4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 Extend</a:t>
              </a:r>
            </a:p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data </a:t>
              </a:r>
            </a:p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rgbClr val="333333"/>
                  </a:solidFill>
                  <a:ea typeface="ヒラギノ角ゴ Pro W3" pitchFamily="1" charset="-128"/>
                </a:rPr>
                <a:t>model</a:t>
              </a:r>
              <a:endParaRPr lang="en-US" sz="1400" i="1">
                <a:solidFill>
                  <a:srgbClr val="333333"/>
                </a:solidFill>
                <a:ea typeface="ヒラギノ角ゴ Pro W3" pitchFamily="1" charset="-128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488" y="1968"/>
              <a:ext cx="9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623248" y="1945019"/>
            <a:ext cx="3692525" cy="3692525"/>
            <a:chOff x="1658" y="1112"/>
            <a:chExt cx="2303" cy="2303"/>
          </a:xfrm>
        </p:grpSpPr>
        <p:sp>
          <p:nvSpPr>
            <p:cNvPr id="33" name="Oval 29"/>
            <p:cNvSpPr>
              <a:spLocks noChangeAspect="1" noChangeArrowheads="1"/>
            </p:cNvSpPr>
            <p:nvPr/>
          </p:nvSpPr>
          <p:spPr bwMode="auto">
            <a:xfrm>
              <a:off x="1658" y="1112"/>
              <a:ext cx="2303" cy="230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Oval 30"/>
            <p:cNvSpPr>
              <a:spLocks noChangeAspect="1" noChangeArrowheads="1"/>
            </p:cNvSpPr>
            <p:nvPr/>
          </p:nvSpPr>
          <p:spPr bwMode="auto">
            <a:xfrm>
              <a:off x="1728" y="1170"/>
              <a:ext cx="2163" cy="2163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/>
            <a:lstStyle/>
            <a:p>
              <a:pPr algn="ctr">
                <a:lnSpc>
                  <a:spcPct val="90000"/>
                </a:lnSpc>
              </a:pPr>
              <a:endParaRPr lang="en-AU" sz="1800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  <a:p>
              <a:pPr algn="ctr">
                <a:lnSpc>
                  <a:spcPct val="90000"/>
                </a:lnSpc>
              </a:pPr>
              <a:endParaRPr lang="en-AU" sz="1800" b="1">
                <a:solidFill>
                  <a:srgbClr val="777777"/>
                </a:solidFill>
                <a:ea typeface="ヒラギノ角ゴ Pro W3" pitchFamily="1" charset="-128"/>
              </a:endParaRPr>
            </a:p>
          </p:txBody>
        </p:sp>
      </p:grpSp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Avocado</a:t>
            </a:r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 rot="16200000">
            <a:off x="2057400" y="3722688"/>
            <a:ext cx="5029200" cy="0"/>
          </a:xfrm>
          <a:prstGeom prst="line">
            <a:avLst/>
          </a:prstGeom>
          <a:noFill/>
          <a:ln w="57150">
            <a:solidFill>
              <a:srgbClr val="777777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859338" y="1974850"/>
            <a:ext cx="3656012" cy="3656013"/>
            <a:chOff x="3061" y="1244"/>
            <a:chExt cx="2303" cy="2303"/>
          </a:xfrm>
        </p:grpSpPr>
        <p:sp>
          <p:nvSpPr>
            <p:cNvPr id="21" name="Oval 17"/>
            <p:cNvSpPr>
              <a:spLocks noChangeAspect="1" noChangeArrowheads="1"/>
            </p:cNvSpPr>
            <p:nvPr/>
          </p:nvSpPr>
          <p:spPr bwMode="auto">
            <a:xfrm>
              <a:off x="3061" y="1244"/>
              <a:ext cx="2303" cy="230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18"/>
            <p:cNvSpPr>
              <a:spLocks noChangeAspect="1" noChangeArrowheads="1"/>
            </p:cNvSpPr>
            <p:nvPr/>
          </p:nvSpPr>
          <p:spPr bwMode="auto">
            <a:xfrm>
              <a:off x="3129" y="1307"/>
              <a:ext cx="2164" cy="2163"/>
            </a:xfrm>
            <a:prstGeom prst="ellipse">
              <a:avLst/>
            </a:prstGeom>
            <a:solidFill>
              <a:srgbClr val="5F5F5F"/>
            </a:solidFill>
            <a:ln w="12700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lIns="100800" tIns="46800" rIns="100800" bIns="46800" anchor="ctr"/>
            <a:lstStyle/>
            <a:p>
              <a:pPr algn="ctr">
                <a:lnSpc>
                  <a:spcPct val="90000"/>
                </a:lnSpc>
              </a:pPr>
              <a:endParaRPr lang="en-AU" sz="1400">
                <a:solidFill>
                  <a:schemeClr val="bg1"/>
                </a:solidFill>
                <a:latin typeface="Times New Roman" pitchFamily="18" charset="0"/>
                <a:ea typeface="ヒラギノ角ゴ Pro W3" pitchFamily="1" charset="-128"/>
              </a:endParaRPr>
            </a:p>
          </p:txBody>
        </p:sp>
        <p:sp>
          <p:nvSpPr>
            <p:cNvPr id="23" name="Text Box 19"/>
            <p:cNvSpPr txBox="1">
              <a:spLocks noChangeAspect="1" noChangeArrowheads="1"/>
            </p:cNvSpPr>
            <p:nvPr/>
          </p:nvSpPr>
          <p:spPr bwMode="auto">
            <a:xfrm>
              <a:off x="3120" y="1968"/>
              <a:ext cx="864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Configure</a:t>
              </a:r>
              <a:b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</a:b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GUI</a:t>
              </a:r>
              <a:endParaRPr lang="en-US" sz="1400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24" name="Text Box 20"/>
            <p:cNvSpPr txBox="1">
              <a:spLocks noChangeAspect="1" noChangeArrowheads="1"/>
            </p:cNvSpPr>
            <p:nvPr/>
          </p:nvSpPr>
          <p:spPr bwMode="auto">
            <a:xfrm>
              <a:off x="4265" y="1642"/>
              <a:ext cx="775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Optimizer parameters</a:t>
              </a:r>
              <a:endParaRPr lang="en-US" sz="1400" i="1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25" name="Text Box 21"/>
            <p:cNvSpPr txBox="1">
              <a:spLocks noChangeAspect="1" noChangeArrowheads="1"/>
            </p:cNvSpPr>
            <p:nvPr/>
          </p:nvSpPr>
          <p:spPr bwMode="auto">
            <a:xfrm>
              <a:off x="3552" y="1584"/>
              <a:ext cx="735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Legality</a:t>
              </a:r>
              <a:endParaRPr lang="en-US" sz="1400" b="1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26" name="Text Box 22"/>
            <p:cNvSpPr txBox="1">
              <a:spLocks noChangeAspect="1" noChangeArrowheads="1"/>
            </p:cNvSpPr>
            <p:nvPr/>
          </p:nvSpPr>
          <p:spPr bwMode="auto">
            <a:xfrm>
              <a:off x="4512" y="2125"/>
              <a:ext cx="816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Automation</a:t>
              </a:r>
              <a:endParaRPr lang="en-US" sz="1400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27" name="Text Box 23"/>
            <p:cNvSpPr txBox="1">
              <a:spLocks noChangeAspect="1" noChangeArrowheads="1"/>
            </p:cNvSpPr>
            <p:nvPr/>
          </p:nvSpPr>
          <p:spPr bwMode="auto">
            <a:xfrm>
              <a:off x="3552" y="3012"/>
              <a:ext cx="1344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Interfaces to external systems</a:t>
              </a:r>
            </a:p>
          </p:txBody>
        </p:sp>
        <p:sp>
          <p:nvSpPr>
            <p:cNvPr id="28" name="Text Box 24"/>
            <p:cNvSpPr txBox="1">
              <a:spLocks noChangeAspect="1" noChangeArrowheads="1"/>
            </p:cNvSpPr>
            <p:nvPr/>
          </p:nvSpPr>
          <p:spPr bwMode="auto">
            <a:xfrm>
              <a:off x="3072" y="2458"/>
              <a:ext cx="741" cy="1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Reports</a:t>
              </a:r>
              <a:endParaRPr lang="en-US" sz="1400" i="1">
                <a:solidFill>
                  <a:schemeClr val="bg1"/>
                </a:solidFill>
                <a:latin typeface="Times New Roman" pitchFamily="18" charset="0"/>
                <a:ea typeface="ヒラギノ角ゴ Pro W3" pitchFamily="1" charset="-128"/>
              </a:endParaRPr>
            </a:p>
          </p:txBody>
        </p:sp>
        <p:sp>
          <p:nvSpPr>
            <p:cNvPr id="29" name="Text Box 25"/>
            <p:cNvSpPr txBox="1">
              <a:spLocks noChangeAspect="1" noChangeArrowheads="1"/>
            </p:cNvSpPr>
            <p:nvPr/>
          </p:nvSpPr>
          <p:spPr bwMode="auto">
            <a:xfrm>
              <a:off x="3744" y="2160"/>
              <a:ext cx="912" cy="7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 eaLnBrk="1" hangingPunct="1">
                <a:spcBef>
                  <a:spcPct val="40000"/>
                </a:spcBef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Security</a:t>
              </a:r>
            </a:p>
            <a:p>
              <a:pPr algn="ctr" eaLnBrk="1" hangingPunct="1">
                <a:spcBef>
                  <a:spcPct val="40000"/>
                </a:spcBef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User Interface</a:t>
              </a:r>
            </a:p>
            <a:p>
              <a:pPr algn="ctr" eaLnBrk="1" hangingPunct="1">
                <a:spcBef>
                  <a:spcPct val="40000"/>
                </a:spcBef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Optimizers</a:t>
              </a:r>
              <a:endParaRPr lang="en-US" sz="1400" b="1">
                <a:solidFill>
                  <a:schemeClr val="bg1"/>
                </a:solidFill>
                <a:ea typeface="ヒラギノ角ゴ Pro W3" pitchFamily="1" charset="-128"/>
              </a:endParaRPr>
            </a:p>
            <a:p>
              <a:pPr algn="ctr">
                <a:spcBef>
                  <a:spcPct val="40000"/>
                </a:spcBef>
              </a:pPr>
              <a:endParaRPr lang="en-US" sz="1400" b="1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30" name="Text Box 26"/>
            <p:cNvSpPr txBox="1">
              <a:spLocks noChangeAspect="1" noChangeArrowheads="1"/>
            </p:cNvSpPr>
            <p:nvPr/>
          </p:nvSpPr>
          <p:spPr bwMode="auto">
            <a:xfrm>
              <a:off x="4449" y="2688"/>
              <a:ext cx="735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0800" tIns="46800" rIns="100800" bIns="4680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AU" sz="1400" b="1">
                  <a:solidFill>
                    <a:schemeClr val="bg1"/>
                  </a:solidFill>
                  <a:ea typeface="ヒラギノ角ゴ Pro W3" pitchFamily="1" charset="-128"/>
                </a:rPr>
                <a:t> Data model</a:t>
              </a:r>
              <a:endParaRPr lang="en-US" sz="1400" b="1">
                <a:solidFill>
                  <a:schemeClr val="bg1"/>
                </a:solidFill>
                <a:ea typeface="ヒラギノ角ゴ Pro W3" pitchFamily="1" charset="-128"/>
              </a:endParaRP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4128" y="1440"/>
              <a:ext cx="9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1676400" y="3276600"/>
            <a:ext cx="1828800" cy="2362200"/>
          </a:xfrm>
          <a:prstGeom prst="ellipse">
            <a:avLst/>
          </a:prstGeom>
          <a:solidFill>
            <a:srgbClr val="00B0F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r>
              <a:rPr lang="sv-SE" sz="1800" dirty="0" smtClean="0">
                <a:solidFill>
                  <a:srgbClr val="333333"/>
                </a:solidFill>
                <a:ea typeface="ヒラギノ角ゴ Pro W3" pitchFamily="1" charset="-128"/>
              </a:rPr>
              <a:t>Saudia</a:t>
            </a:r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609600" y="3048000"/>
            <a:ext cx="2286000" cy="1600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Aft>
                <a:spcPct val="45000"/>
              </a:spcAft>
            </a:pPr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r>
              <a:rPr lang="sv-SE" sz="1800" dirty="0">
                <a:solidFill>
                  <a:srgbClr val="333333"/>
                </a:solidFill>
                <a:ea typeface="ヒラギノ角ゴ Pro W3" pitchFamily="1" charset="-128"/>
              </a:rPr>
              <a:t>                British                                     </a:t>
            </a:r>
            <a:br>
              <a:rPr lang="sv-SE" sz="1800" dirty="0">
                <a:solidFill>
                  <a:srgbClr val="333333"/>
                </a:solidFill>
                <a:ea typeface="ヒラギノ角ゴ Pro W3" pitchFamily="1" charset="-128"/>
              </a:rPr>
            </a:br>
            <a:r>
              <a:rPr lang="sv-SE" sz="1800" dirty="0">
                <a:solidFill>
                  <a:srgbClr val="333333"/>
                </a:solidFill>
                <a:ea typeface="ヒラギノ角ゴ Pro W3" pitchFamily="1" charset="-128"/>
              </a:rPr>
              <a:t>             </a:t>
            </a:r>
            <a:r>
              <a:rPr lang="sv-SE" sz="1800" dirty="0" smtClean="0">
                <a:solidFill>
                  <a:srgbClr val="333333"/>
                </a:solidFill>
                <a:ea typeface="ヒラギノ角ゴ Pro W3" pitchFamily="1" charset="-128"/>
              </a:rPr>
              <a:t>Airways                                </a:t>
            </a:r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 dirty="0">
              <a:solidFill>
                <a:srgbClr val="333333"/>
              </a:solidFill>
              <a:ea typeface="ヒラギノ角ゴ Pro W3" pitchFamily="1" charset="-128"/>
            </a:endParaRPr>
          </a:p>
        </p:txBody>
      </p:sp>
      <p:sp>
        <p:nvSpPr>
          <p:cNvPr id="37" name="Oval 33"/>
          <p:cNvSpPr>
            <a:spLocks noChangeArrowheads="1"/>
          </p:cNvSpPr>
          <p:nvPr/>
        </p:nvSpPr>
        <p:spPr bwMode="auto">
          <a:xfrm>
            <a:off x="1287463" y="1981200"/>
            <a:ext cx="1905000" cy="22098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r>
              <a:rPr lang="sv-SE" sz="1800">
                <a:solidFill>
                  <a:srgbClr val="333333"/>
                </a:solidFill>
                <a:ea typeface="ヒラギノ角ゴ Pro W3" pitchFamily="1" charset="-128"/>
              </a:rPr>
              <a:t>United</a:t>
            </a:r>
          </a:p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1800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en-GB" sz="1800">
              <a:solidFill>
                <a:srgbClr val="333333"/>
              </a:solidFill>
              <a:ea typeface="ヒラギノ角ゴ Pro W3" pitchFamily="1" charset="-128"/>
            </a:endParaRPr>
          </a:p>
        </p:txBody>
      </p:sp>
      <p:sp>
        <p:nvSpPr>
          <p:cNvPr id="38" name="Oval 34"/>
          <p:cNvSpPr>
            <a:spLocks noChangeArrowheads="1"/>
          </p:cNvSpPr>
          <p:nvPr/>
        </p:nvSpPr>
        <p:spPr bwMode="auto">
          <a:xfrm>
            <a:off x="1981200" y="3124200"/>
            <a:ext cx="2362200" cy="14478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Aft>
                <a:spcPct val="50000"/>
              </a:spcAft>
            </a:pPr>
            <a:endParaRPr lang="sv-SE" sz="2000" b="1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2000" b="1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r>
              <a:rPr lang="sv-SE" sz="2000" b="1">
                <a:solidFill>
                  <a:srgbClr val="333333"/>
                </a:solidFill>
                <a:ea typeface="ヒラギノ角ゴ Pro W3" pitchFamily="1" charset="-128"/>
              </a:rPr>
              <a:t>                  </a:t>
            </a:r>
            <a:r>
              <a:rPr lang="sv-SE" sz="1800">
                <a:solidFill>
                  <a:srgbClr val="333333"/>
                </a:solidFill>
                <a:ea typeface="ヒラギノ角ゴ Pro W3" pitchFamily="1" charset="-128"/>
              </a:rPr>
              <a:t>Lufthansa</a:t>
            </a:r>
            <a:r>
              <a:rPr lang="sv-SE" sz="2000" b="1">
                <a:solidFill>
                  <a:srgbClr val="333333"/>
                </a:solidFill>
                <a:ea typeface="ヒラギノ角ゴ Pro W3" pitchFamily="1" charset="-128"/>
              </a:rPr>
              <a:t/>
            </a:r>
            <a:br>
              <a:rPr lang="sv-SE" sz="2000" b="1">
                <a:solidFill>
                  <a:srgbClr val="333333"/>
                </a:solidFill>
                <a:ea typeface="ヒラギノ角ゴ Pro W3" pitchFamily="1" charset="-128"/>
              </a:rPr>
            </a:br>
            <a:endParaRPr lang="sv-SE" sz="2000" b="1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2000" b="1">
              <a:solidFill>
                <a:srgbClr val="333333"/>
              </a:solidFill>
              <a:ea typeface="ヒラギノ角ゴ Pro W3" pitchFamily="1" charset="-128"/>
            </a:endParaRPr>
          </a:p>
          <a:p>
            <a:pPr algn="ctr"/>
            <a:endParaRPr lang="sv-SE" sz="2000" b="1">
              <a:solidFill>
                <a:srgbClr val="333333"/>
              </a:solidFill>
              <a:ea typeface="ヒラギノ角ゴ Pro W3" pitchFamily="1" charset="-128"/>
            </a:endParaRPr>
          </a:p>
        </p:txBody>
      </p:sp>
      <p:sp>
        <p:nvSpPr>
          <p:cNvPr id="39" name="Oval 35"/>
          <p:cNvSpPr>
            <a:spLocks noChangeAspect="1" noChangeArrowheads="1"/>
          </p:cNvSpPr>
          <p:nvPr/>
        </p:nvSpPr>
        <p:spPr bwMode="auto">
          <a:xfrm>
            <a:off x="1585913" y="2971800"/>
            <a:ext cx="1690687" cy="1690688"/>
          </a:xfrm>
          <a:prstGeom prst="ellipse">
            <a:avLst/>
          </a:prstGeom>
          <a:solidFill>
            <a:srgbClr val="5F5F5F"/>
          </a:solidFill>
          <a:ln w="12700">
            <a:solidFill>
              <a:srgbClr val="FFCC99"/>
            </a:solidFill>
            <a:round/>
            <a:headEnd/>
            <a:tailEnd/>
          </a:ln>
          <a:effectLst/>
        </p:spPr>
        <p:txBody>
          <a:bodyPr lIns="100800" tIns="46800" rIns="100800" bIns="46800" anchor="ctr"/>
          <a:lstStyle/>
          <a:p>
            <a:pPr algn="ctr">
              <a:lnSpc>
                <a:spcPct val="90000"/>
              </a:lnSpc>
            </a:pPr>
            <a:r>
              <a:rPr lang="en-AU" sz="1800" b="1">
                <a:solidFill>
                  <a:schemeClr val="bg1"/>
                </a:solidFill>
                <a:ea typeface="ヒラギノ角ゴ Pro W3" pitchFamily="1" charset="-128"/>
              </a:rPr>
              <a:t>System</a:t>
            </a:r>
          </a:p>
          <a:p>
            <a:pPr algn="ctr">
              <a:lnSpc>
                <a:spcPct val="90000"/>
              </a:lnSpc>
            </a:pPr>
            <a:r>
              <a:rPr lang="en-AU" sz="1800" b="1">
                <a:solidFill>
                  <a:schemeClr val="bg1"/>
                </a:solidFill>
                <a:ea typeface="ヒラギノ角ゴ Pro W3" pitchFamily="1" charset="-128"/>
              </a:rPr>
              <a:t>Core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498475" y="1490663"/>
            <a:ext cx="44084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020763" eaLnBrk="1" hangingPunct="1">
              <a:lnSpc>
                <a:spcPct val="90000"/>
              </a:lnSpc>
            </a:pPr>
            <a:r>
              <a:rPr lang="en-GB" sz="2000" b="1" dirty="0" err="1">
                <a:solidFill>
                  <a:schemeClr val="accent1"/>
                </a:solidFill>
                <a:latin typeface="+mn-lt"/>
              </a:rPr>
              <a:t>Jeppesen</a:t>
            </a:r>
            <a:r>
              <a:rPr lang="en-GB" sz="2000" dirty="0">
                <a:solidFill>
                  <a:schemeClr val="accent1"/>
                </a:solidFill>
                <a:latin typeface="+mn-lt"/>
              </a:rPr>
              <a:t> Software Architecture</a:t>
            </a:r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4610099" y="1098550"/>
            <a:ext cx="4391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1020763" eaLnBrk="1" hangingPunct="1">
              <a:lnSpc>
                <a:spcPct val="90000"/>
              </a:lnSpc>
            </a:pPr>
            <a:r>
              <a:rPr lang="en-GB" sz="2000" dirty="0">
                <a:solidFill>
                  <a:schemeClr val="accent1"/>
                </a:solidFill>
              </a:rPr>
              <a:t>Conventional Software Architecture</a:t>
            </a:r>
          </a:p>
        </p:txBody>
      </p:sp>
      <p:sp>
        <p:nvSpPr>
          <p:cNvPr id="4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77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utoUpdateAnimBg="0"/>
      <p:bldP spid="36" grpId="0" animBg="1" autoUpdateAnimBg="0"/>
      <p:bldP spid="37" grpId="0" animBg="1" autoUpdateAnimBg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Avocado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820988" y="1752600"/>
            <a:ext cx="3671887" cy="3527425"/>
          </a:xfrm>
          <a:prstGeom prst="ellipse">
            <a:avLst/>
          </a:prstGeom>
          <a:solidFill>
            <a:srgbClr val="33996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957513" y="1884363"/>
            <a:ext cx="3400425" cy="3265487"/>
          </a:xfrm>
          <a:prstGeom prst="ellipse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757613" y="2687638"/>
            <a:ext cx="1838325" cy="1728787"/>
          </a:xfrm>
          <a:prstGeom prst="ellipse">
            <a:avLst/>
          </a:prstGeom>
          <a:solidFill>
            <a:srgbClr val="FF820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4650" y="1484117"/>
            <a:ext cx="19446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800" b="1" i="1" dirty="0">
                <a:solidFill>
                  <a:srgbClr val="7B0025"/>
                </a:solidFill>
                <a:ea typeface="ヒラギノ角ゴ Pro W3" pitchFamily="1" charset="-128"/>
              </a:rPr>
              <a:t>Outer skin</a:t>
            </a:r>
            <a:r>
              <a:rPr lang="en-GB" sz="1800" i="1" dirty="0">
                <a:solidFill>
                  <a:srgbClr val="7B0025"/>
                </a:solidFill>
                <a:ea typeface="ヒラギノ角ゴ Pro W3" pitchFamily="1" charset="-128"/>
              </a:rPr>
              <a:t/>
            </a:r>
            <a:br>
              <a:rPr lang="en-GB" sz="1800" i="1" dirty="0">
                <a:solidFill>
                  <a:srgbClr val="7B0025"/>
                </a:solidFill>
                <a:ea typeface="ヒラギノ角ゴ Pro W3" pitchFamily="1" charset="-128"/>
              </a:rPr>
            </a:b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Simple changes via parameters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Look &amp; </a:t>
            </a:r>
            <a:r>
              <a:rPr lang="en-GB" sz="1800" dirty="0" smtClean="0">
                <a:solidFill>
                  <a:srgbClr val="000000"/>
                </a:solidFill>
                <a:ea typeface="ヒラギノ角ゴ Pro W3" pitchFamily="1" charset="-128"/>
              </a:rPr>
              <a:t>Feel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 smtClean="0">
                <a:solidFill>
                  <a:srgbClr val="000000"/>
                </a:solidFill>
              </a:rPr>
              <a:t>Preferences</a:t>
            </a:r>
            <a:endParaRPr lang="en-GB" sz="1800" dirty="0">
              <a:solidFill>
                <a:srgbClr val="000000"/>
              </a:solidFill>
              <a:ea typeface="ヒラギノ角ゴ Pro W3" pitchFamily="1" charset="-128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300192" y="4477469"/>
            <a:ext cx="273630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800" b="1" i="1" dirty="0">
                <a:solidFill>
                  <a:srgbClr val="7B0025"/>
                </a:solidFill>
                <a:ea typeface="ヒラギノ角ゴ Pro W3" pitchFamily="1" charset="-128"/>
              </a:rPr>
              <a:t>Hard centre</a:t>
            </a:r>
            <a:r>
              <a:rPr lang="en-GB" sz="1800" b="1" dirty="0">
                <a:ea typeface="ヒラギノ角ゴ Pro W3" pitchFamily="1" charset="-128"/>
              </a:rPr>
              <a:t> </a:t>
            </a:r>
            <a:br>
              <a:rPr lang="en-GB" sz="1800" b="1" dirty="0">
                <a:ea typeface="ヒラギノ角ゴ Pro W3" pitchFamily="1" charset="-128"/>
              </a:rPr>
            </a:b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Provides common core functionality to all clients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Layer owned and modified by Jeppesen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79512" y="3795247"/>
            <a:ext cx="2537494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800" b="1" i="1" dirty="0">
                <a:solidFill>
                  <a:srgbClr val="7B0025"/>
                </a:solidFill>
                <a:ea typeface="ヒラギノ角ゴ Pro W3" pitchFamily="1" charset="-128"/>
              </a:rPr>
              <a:t>Soft layer</a:t>
            </a:r>
            <a:r>
              <a:rPr lang="en-GB" sz="1800" dirty="0">
                <a:solidFill>
                  <a:srgbClr val="7B0025"/>
                </a:solidFill>
                <a:ea typeface="ヒラギノ角ゴ Pro W3" pitchFamily="1" charset="-128"/>
              </a:rPr>
              <a:t> </a:t>
            </a:r>
            <a:r>
              <a:rPr lang="en-GB" sz="1800" dirty="0">
                <a:solidFill>
                  <a:srgbClr val="009900"/>
                </a:solidFill>
                <a:ea typeface="ヒラギノ角ゴ Pro W3" pitchFamily="1" charset="-128"/>
              </a:rPr>
              <a:t/>
            </a:r>
            <a:br>
              <a:rPr lang="en-GB" sz="1800" dirty="0">
                <a:solidFill>
                  <a:srgbClr val="009900"/>
                </a:solidFill>
                <a:ea typeface="ヒラギノ角ゴ Pro W3" pitchFamily="1" charset="-128"/>
              </a:rPr>
            </a:b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Business logic described through </a:t>
            </a:r>
            <a:r>
              <a:rPr lang="en-GB" sz="1800" dirty="0" smtClean="0">
                <a:solidFill>
                  <a:srgbClr val="000000"/>
                </a:solidFill>
                <a:ea typeface="ヒラギノ角ゴ Pro W3" pitchFamily="1" charset="-128"/>
              </a:rPr>
              <a:t>modelling </a:t>
            </a: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language </a:t>
            </a:r>
            <a:r>
              <a:rPr lang="en-GB" sz="1800" dirty="0" smtClean="0">
                <a:solidFill>
                  <a:srgbClr val="000000"/>
                </a:solidFill>
                <a:ea typeface="ヒラギノ角ゴ Pro W3" pitchFamily="1" charset="-128"/>
              </a:rPr>
              <a:t>(Rave</a:t>
            </a: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  <a:cs typeface="Arial" pitchFamily="34" charset="0"/>
              </a:rPr>
              <a:t>™</a:t>
            </a: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solidFill>
                  <a:srgbClr val="000000"/>
                </a:solidFill>
                <a:ea typeface="ヒラギノ角ゴ Pro W3" pitchFamily="1" charset="-128"/>
              </a:rPr>
              <a:t>Layer owned and modified by airline after the initial set-up.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319338" y="2255837"/>
            <a:ext cx="795337" cy="358775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3759200" y="2689225"/>
            <a:ext cx="1838325" cy="1728788"/>
          </a:xfrm>
          <a:prstGeom prst="ellipse">
            <a:avLst/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4804012" y="3553619"/>
            <a:ext cx="1828800" cy="864394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2352675" y="3900488"/>
            <a:ext cx="1045617" cy="235742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The Avocado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Solving Problems</a:t>
            </a:r>
            <a:endParaRPr lang="en-GB" dirty="0" smtClean="0"/>
          </a:p>
        </p:txBody>
      </p:sp>
      <p:pic>
        <p:nvPicPr>
          <p:cNvPr id="39" name="Picture 4" descr="2009-01-06_1722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7905" y="1169191"/>
            <a:ext cx="6730479" cy="485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59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5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Prerequisites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5887" lvl="1" indent="0">
              <a:lnSpc>
                <a:spcPct val="90000"/>
              </a:lnSpc>
              <a:buNone/>
            </a:pPr>
            <a:r>
              <a:rPr lang="en-GB" altLang="en-US" b="1" dirty="0" smtClean="0"/>
              <a:t>None</a:t>
            </a:r>
            <a:endParaRPr lang="en-GB" altLang="en-US" sz="2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lvl="1" algn="ctr">
              <a:buNone/>
            </a:pPr>
            <a:r>
              <a:rPr lang="en-GB" altLang="en-US" b="1" dirty="0">
                <a:solidFill>
                  <a:schemeClr val="tx1"/>
                </a:solidFill>
              </a:rPr>
              <a:t>Please –</a:t>
            </a:r>
          </a:p>
          <a:p>
            <a:pPr lvl="1" algn="ctr">
              <a:buNone/>
            </a:pPr>
            <a:r>
              <a:rPr lang="en-GB" altLang="en-US" b="1" dirty="0">
                <a:solidFill>
                  <a:schemeClr val="tx1"/>
                </a:solidFill>
              </a:rPr>
              <a:t>Don't be afraid to ask questions if anything is unclear</a:t>
            </a:r>
            <a:r>
              <a:rPr lang="en-GB" altLang="en-US" sz="2000" b="1" dirty="0" smtClean="0">
                <a:solidFill>
                  <a:schemeClr val="tx1"/>
                </a:solidFill>
              </a:rPr>
              <a:t>!</a:t>
            </a:r>
            <a:endParaRPr lang="en-GB" altLang="en-US" sz="3200" b="1" dirty="0"/>
          </a:p>
        </p:txBody>
      </p:sp>
      <p:pic>
        <p:nvPicPr>
          <p:cNvPr id="10" name="Picture 2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9166" y="4387257"/>
            <a:ext cx="1828800" cy="1907549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The Avocado</a:t>
            </a:r>
            <a:br>
              <a:rPr lang="en-GB" sz="2000" dirty="0" smtClean="0"/>
            </a:br>
            <a:r>
              <a:rPr lang="en-GB" sz="3100" dirty="0" smtClean="0"/>
              <a:t>Crew planning process</a:t>
            </a:r>
          </a:p>
        </p:txBody>
      </p:sp>
      <p:pic>
        <p:nvPicPr>
          <p:cNvPr id="3" name="Picture 4" descr="2009-01-06_1720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342" y="1246088"/>
            <a:ext cx="6877050" cy="477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6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653136"/>
            <a:ext cx="7772400" cy="150018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dirty="0" smtClean="0"/>
              <a:t>~</a:t>
            </a:r>
            <a:r>
              <a:rPr lang="en-GB" altLang="en-US" dirty="0"/>
              <a:t>3</a:t>
            </a:r>
            <a:r>
              <a:rPr lang="en-GB" altLang="en-US" dirty="0" smtClean="0"/>
              <a:t>0 mins</a:t>
            </a:r>
          </a:p>
        </p:txBody>
      </p:sp>
      <p:sp>
        <p:nvSpPr>
          <p:cNvPr id="99330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Exercise 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BS00580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280" y="3127443"/>
            <a:ext cx="1468800" cy="12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4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648072"/>
          </a:xfrm>
        </p:spPr>
        <p:txBody>
          <a:bodyPr/>
          <a:lstStyle/>
          <a:p>
            <a:r>
              <a:rPr lang="en-GB" altLang="en-US" dirty="0" smtClean="0"/>
              <a:t>Exercise </a:t>
            </a:r>
            <a:r>
              <a:rPr lang="en-GB" altLang="en-US" dirty="0"/>
              <a:t>3</a:t>
            </a:r>
            <a:r>
              <a:rPr lang="en-GB" altLang="en-US" dirty="0" smtClean="0"/>
              <a:t> summary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MCj033427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3200" y="3128400"/>
            <a:ext cx="1468800" cy="180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117" y="1925747"/>
            <a:ext cx="8108340" cy="94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accent1"/>
                </a:solidFill>
                <a:latin typeface="+mn-lt"/>
                <a:ea typeface="ＭＳ Ｐゴシック" charset="-128"/>
              </a:defRPr>
            </a:lvl2pPr>
            <a:lvl3pPr marL="914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+mn-lt"/>
                <a:ea typeface="ＭＳ Ｐゴシック" charset="-128"/>
              </a:defRPr>
            </a:lvl3pPr>
            <a:lvl4pPr marL="1371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4pPr>
            <a:lvl5pPr marL="18288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5pPr>
            <a:lvl6pPr marL="22860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b="0" kern="0" dirty="0" smtClean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</a:t>
            </a:r>
            <a:r>
              <a:rPr lang="en-GB" altLang="en-US" dirty="0"/>
              <a:t>4</a:t>
            </a:r>
            <a:endParaRPr lang="en-GB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algn="l"/>
            <a:r>
              <a:rPr lang="en-GB" altLang="en-US" sz="2400" dirty="0" smtClean="0"/>
              <a:t>Optimization</a:t>
            </a:r>
          </a:p>
          <a:p>
            <a:pPr algn="l"/>
            <a:r>
              <a:rPr lang="en-GB" altLang="en-US" sz="2400" dirty="0" smtClean="0"/>
              <a:t>– what it is</a:t>
            </a:r>
          </a:p>
          <a:p>
            <a:pPr algn="l"/>
            <a:r>
              <a:rPr lang="en-GB" altLang="en-US" sz="2400" dirty="0" smtClean="0"/>
              <a:t>– and how it works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14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Optimization</a:t>
            </a:r>
            <a:endParaRPr lang="en-GB" sz="2400" dirty="0" smtClean="0"/>
          </a:p>
        </p:txBody>
      </p:sp>
      <p:pic>
        <p:nvPicPr>
          <p:cNvPr id="2050" name="Picture 2" descr="https://pixabay.com/static/uploads/photo/2014/04/02/10/53/gps-304842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23" y="1285109"/>
            <a:ext cx="3575720" cy="31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pi.ning.com:80/files/kV4MbYiv7oRgTIR8gKidOF2otQO9m9fWwIc3OJCqosgmzPA*r8Ss4nU*hxS4QYmXnR8syUHmMli8sqv8lbaaXgsDMwLNmWBv/108205304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81" y="1948337"/>
            <a:ext cx="4086217" cy="28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89" y="5014060"/>
            <a:ext cx="1732384" cy="12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161619" y="3717253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49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015569" y="4384003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0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547664" y="3376530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1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820205" y="3851510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2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527798" y="3984479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3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217205" y="3826110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4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621790" y="4381281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5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837113" y="5026193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6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976570" y="5309362"/>
            <a:ext cx="809614" cy="7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pic>
        <p:nvPicPr>
          <p:cNvPr id="57" name="Picture 9" descr="C:\Documents and Settings\gagnacci\Local Settings\Temporary Internet Files\Content.IE5\TYU9BCVF\MCj04315560000[1]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189162" y="4794018"/>
            <a:ext cx="633662" cy="59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80000"/>
              </a:prstClr>
            </a:outerShdw>
          </a:effectLst>
        </p:spPr>
      </p:pic>
      <p:grpSp>
        <p:nvGrpSpPr>
          <p:cNvPr id="58" name="Group 74"/>
          <p:cNvGrpSpPr/>
          <p:nvPr/>
        </p:nvGrpSpPr>
        <p:grpSpPr>
          <a:xfrm>
            <a:off x="2525215" y="3356992"/>
            <a:ext cx="2540000" cy="2528301"/>
            <a:chOff x="6941500" y="2476501"/>
            <a:chExt cx="1938528" cy="1929600"/>
          </a:xfrm>
        </p:grpSpPr>
        <p:pic>
          <p:nvPicPr>
            <p:cNvPr id="59" name="Picture 58" descr="orange-cog-wheel-md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3202" y="2613365"/>
              <a:ext cx="1635125" cy="1635125"/>
            </a:xfrm>
            <a:prstGeom prst="rect">
              <a:avLst/>
            </a:prstGeom>
            <a:effectLst>
              <a:innerShdw dist="2540000" dir="13500000">
                <a:schemeClr val="bg2">
                  <a:lumMod val="60000"/>
                  <a:lumOff val="40000"/>
                </a:schemeClr>
              </a:innerShdw>
            </a:effectLst>
          </p:spPr>
        </p:pic>
        <p:pic>
          <p:nvPicPr>
            <p:cNvPr id="60" name="Picture 59" descr="orange-cog-wheel-md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1500" y="2476501"/>
              <a:ext cx="1938528" cy="1929600"/>
            </a:xfrm>
            <a:prstGeom prst="rect">
              <a:avLst/>
            </a:prstGeom>
            <a:effectLst>
              <a:innerShdw blurRad="63500" dist="2540000" dir="13500000">
                <a:schemeClr val="bg2">
                  <a:lumMod val="50000"/>
                  <a:alpha val="94000"/>
                </a:schemeClr>
              </a:innerShdw>
            </a:effectLst>
          </p:spPr>
        </p:pic>
        <p:pic>
          <p:nvPicPr>
            <p:cNvPr id="61" name="Picture 60" descr="orange-cog-wheel-md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027" y="2540903"/>
              <a:ext cx="1791474" cy="1791474"/>
            </a:xfrm>
            <a:prstGeom prst="rect">
              <a:avLst/>
            </a:prstGeom>
            <a:effectLst>
              <a:innerShdw blurRad="12700" dist="2540000" dir="13500000">
                <a:schemeClr val="bg2">
                  <a:lumMod val="40000"/>
                  <a:lumOff val="60000"/>
                </a:schemeClr>
              </a:innerShdw>
            </a:effectLst>
          </p:spPr>
        </p:pic>
      </p:grp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21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Solving Problems</a:t>
            </a:r>
            <a:endParaRPr lang="en-GB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GB" dirty="0" smtClean="0"/>
          </a:p>
          <a:p>
            <a:pPr lvl="0"/>
            <a:r>
              <a:rPr lang="en-GB" dirty="0" smtClean="0"/>
              <a:t>What </a:t>
            </a:r>
            <a:r>
              <a:rPr lang="en-GB" dirty="0"/>
              <a:t>is optimization?</a:t>
            </a:r>
          </a:p>
          <a:p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260600"/>
            <a:ext cx="5554662" cy="3857625"/>
          </a:xfrm>
          <a:prstGeom prst="rect">
            <a:avLst/>
          </a:prstGeom>
          <a:noFill/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Definition</a:t>
            </a:r>
            <a:endParaRPr lang="en-GB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Merriam Webster:</a:t>
            </a:r>
          </a:p>
          <a:p>
            <a:endParaRPr lang="sv-SE" dirty="0"/>
          </a:p>
          <a:p>
            <a:pPr marL="355600" lvl="0" indent="-355600"/>
            <a:r>
              <a:rPr lang="en-GB" dirty="0">
                <a:solidFill>
                  <a:srgbClr val="000000"/>
                </a:solidFill>
              </a:rPr>
              <a:t>op-ti-mi-za-tion</a:t>
            </a:r>
            <a:r>
              <a:rPr lang="en-GB" b="0" dirty="0">
                <a:solidFill>
                  <a:srgbClr val="000000"/>
                </a:solidFill>
              </a:rPr>
              <a:t> </a:t>
            </a:r>
            <a:r>
              <a:rPr lang="en-GB" b="0" i="1" dirty="0">
                <a:solidFill>
                  <a:srgbClr val="000000"/>
                </a:solidFill>
              </a:rPr>
              <a:t>n</a:t>
            </a:r>
            <a:r>
              <a:rPr lang="en-GB" b="0" dirty="0">
                <a:solidFill>
                  <a:srgbClr val="000000"/>
                </a:solidFill>
              </a:rPr>
              <a:t> (1857) : an act, process or methodology of making something (as a design, system, or decision) as fully perfect, functional, or effective as possible; </a:t>
            </a:r>
            <a:r>
              <a:rPr lang="en-GB" b="0" i="1" dirty="0">
                <a:solidFill>
                  <a:srgbClr val="000000"/>
                </a:solidFill>
              </a:rPr>
              <a:t>specif</a:t>
            </a:r>
            <a:r>
              <a:rPr lang="en-GB" b="0" dirty="0">
                <a:solidFill>
                  <a:srgbClr val="000000"/>
                </a:solidFill>
              </a:rPr>
              <a:t>: the mathematical procedures (as finding the maximum of a function) involved in this</a:t>
            </a:r>
            <a:endParaRPr lang="en-GB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1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2000" dirty="0" smtClean="0"/>
              <a:t>Optimization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en-GB" sz="3100" dirty="0"/>
              <a:t>Crew planning process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view</a:t>
            </a:r>
            <a:r>
              <a:rPr lang="en-US" dirty="0" smtClean="0"/>
              <a:t>:</a:t>
            </a:r>
          </a:p>
          <a:p>
            <a:r>
              <a:rPr lang="en-US" b="0" dirty="0">
                <a:solidFill>
                  <a:srgbClr val="7030A0"/>
                </a:solidFill>
              </a:rPr>
              <a:t>Optimization = Finding the best possible solution to </a:t>
            </a:r>
            <a:br>
              <a:rPr lang="en-US" b="0" dirty="0">
                <a:solidFill>
                  <a:srgbClr val="7030A0"/>
                </a:solidFill>
              </a:rPr>
            </a:br>
            <a:r>
              <a:rPr lang="en-US" b="0" dirty="0">
                <a:solidFill>
                  <a:srgbClr val="7030A0"/>
                </a:solidFill>
              </a:rPr>
              <a:t>                        </a:t>
            </a:r>
            <a:r>
              <a:rPr lang="en-US" b="0" dirty="0" smtClean="0">
                <a:solidFill>
                  <a:srgbClr val="7030A0"/>
                </a:solidFill>
              </a:rPr>
              <a:t>the </a:t>
            </a:r>
            <a:r>
              <a:rPr lang="en-US" b="0" dirty="0">
                <a:solidFill>
                  <a:srgbClr val="7030A0"/>
                </a:solidFill>
              </a:rPr>
              <a:t>right problem as fast as possible.</a:t>
            </a:r>
          </a:p>
          <a:p>
            <a:endParaRPr lang="en-US" dirty="0" smtClean="0"/>
          </a:p>
          <a:p>
            <a:r>
              <a:rPr lang="en-US" dirty="0"/>
              <a:t>The three dimensions: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58963" y="3789362"/>
            <a:ext cx="5354637" cy="2308224"/>
            <a:chOff x="1171" y="2387"/>
            <a:chExt cx="3373" cy="145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606" y="3434"/>
              <a:ext cx="93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sv-SE" sz="1800" i="1" dirty="0">
                  <a:solidFill>
                    <a:srgbClr val="000000"/>
                  </a:solidFill>
                </a:rPr>
                <a:t>Right Problem</a:t>
              </a:r>
              <a:endParaRPr lang="en-US" sz="1800" i="1" dirty="0">
                <a:solidFill>
                  <a:srgbClr val="000000"/>
                </a:solidFill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185" y="2954"/>
              <a:ext cx="1361" cy="615"/>
            </a:xfrm>
            <a:prstGeom prst="ellipse">
              <a:avLst/>
            </a:prstGeom>
            <a:solidFill>
              <a:srgbClr val="33CCCC"/>
            </a:solid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1F7A7A"/>
              </a:prstShdw>
            </a:effectLst>
          </p:spPr>
          <p:txBody>
            <a:bodyPr wrap="none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476" y="3093"/>
              <a:ext cx="728" cy="294"/>
              <a:chOff x="793" y="3067"/>
              <a:chExt cx="680" cy="289"/>
            </a:xfrm>
          </p:grpSpPr>
          <p:sp>
            <p:nvSpPr>
              <p:cNvPr id="15" name="AutoShape 8"/>
              <p:cNvSpPr>
                <a:spLocks noChangeArrowheads="1"/>
              </p:cNvSpPr>
              <p:nvPr/>
            </p:nvSpPr>
            <p:spPr bwMode="auto">
              <a:xfrm>
                <a:off x="839" y="3067"/>
                <a:ext cx="590" cy="272"/>
              </a:xfrm>
              <a:custGeom>
                <a:avLst/>
                <a:gdLst>
                  <a:gd name="T0" fmla="*/ 10 w 21600"/>
                  <a:gd name="T1" fmla="*/ 171 h 21600"/>
                  <a:gd name="T2" fmla="*/ 296 w 21600"/>
                  <a:gd name="T3" fmla="*/ 247 h 21600"/>
                  <a:gd name="T4" fmla="*/ 114 w 21600"/>
                  <a:gd name="T5" fmla="*/ 158 h 21600"/>
                  <a:gd name="T6" fmla="*/ 114 w 21600"/>
                  <a:gd name="T7" fmla="*/ -12 h 21600"/>
                  <a:gd name="T8" fmla="*/ 287 w 21600"/>
                  <a:gd name="T9" fmla="*/ 10 h 21600"/>
                  <a:gd name="T10" fmla="*/ 239 w 21600"/>
                  <a:gd name="T11" fmla="*/ 9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48 w 21600"/>
                  <a:gd name="T19" fmla="*/ 3176 h 21600"/>
                  <a:gd name="T20" fmla="*/ 18452 w 21600"/>
                  <a:gd name="T21" fmla="*/ 18424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7421" y="4819"/>
                    </a:moveTo>
                    <a:cubicBezTo>
                      <a:pt x="5264" y="6037"/>
                      <a:pt x="3931" y="8322"/>
                      <a:pt x="3931" y="10799"/>
                    </a:cubicBezTo>
                    <a:cubicBezTo>
                      <a:pt x="3931" y="14593"/>
                      <a:pt x="7006" y="17669"/>
                      <a:pt x="10800" y="17669"/>
                    </a:cubicBezTo>
                    <a:cubicBezTo>
                      <a:pt x="10808" y="17669"/>
                      <a:pt x="10817" y="17668"/>
                      <a:pt x="10825" y="17668"/>
                    </a:cubicBezTo>
                    <a:lnTo>
                      <a:pt x="10840" y="21599"/>
                    </a:lnTo>
                    <a:cubicBezTo>
                      <a:pt x="10826" y="21599"/>
                      <a:pt x="10813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-1" y="6905"/>
                      <a:pt x="2096" y="3312"/>
                      <a:pt x="5487" y="1396"/>
                    </a:cubicBezTo>
                    <a:lnTo>
                      <a:pt x="4159" y="-954"/>
                    </a:lnTo>
                    <a:lnTo>
                      <a:pt x="10517" y="812"/>
                    </a:lnTo>
                    <a:lnTo>
                      <a:pt x="8749" y="7170"/>
                    </a:lnTo>
                    <a:lnTo>
                      <a:pt x="7421" y="4819"/>
                    </a:lnTo>
                    <a:close/>
                  </a:path>
                </a:pathLst>
              </a:custGeom>
              <a:solidFill>
                <a:srgbClr val="00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6" name="AutoShape 9"/>
              <p:cNvSpPr>
                <a:spLocks noChangeArrowheads="1"/>
              </p:cNvSpPr>
              <p:nvPr/>
            </p:nvSpPr>
            <p:spPr bwMode="auto">
              <a:xfrm flipH="1" flipV="1">
                <a:off x="793" y="3067"/>
                <a:ext cx="680" cy="289"/>
              </a:xfrm>
              <a:custGeom>
                <a:avLst/>
                <a:gdLst>
                  <a:gd name="T0" fmla="*/ 11 w 21600"/>
                  <a:gd name="T1" fmla="*/ 181 h 21600"/>
                  <a:gd name="T2" fmla="*/ 341 w 21600"/>
                  <a:gd name="T3" fmla="*/ 263 h 21600"/>
                  <a:gd name="T4" fmla="*/ 131 w 21600"/>
                  <a:gd name="T5" fmla="*/ 168 h 21600"/>
                  <a:gd name="T6" fmla="*/ 131 w 21600"/>
                  <a:gd name="T7" fmla="*/ -13 h 21600"/>
                  <a:gd name="T8" fmla="*/ 331 w 21600"/>
                  <a:gd name="T9" fmla="*/ 11 h 21600"/>
                  <a:gd name="T10" fmla="*/ 275 w 21600"/>
                  <a:gd name="T11" fmla="*/ 9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76 w 21600"/>
                  <a:gd name="T19" fmla="*/ 3139 h 21600"/>
                  <a:gd name="T20" fmla="*/ 18424 w 21600"/>
                  <a:gd name="T21" fmla="*/ 18461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7421" y="4819"/>
                    </a:moveTo>
                    <a:cubicBezTo>
                      <a:pt x="5264" y="6037"/>
                      <a:pt x="3931" y="8322"/>
                      <a:pt x="3931" y="10799"/>
                    </a:cubicBezTo>
                    <a:cubicBezTo>
                      <a:pt x="3931" y="14593"/>
                      <a:pt x="7006" y="17669"/>
                      <a:pt x="10800" y="17669"/>
                    </a:cubicBezTo>
                    <a:cubicBezTo>
                      <a:pt x="10808" y="17669"/>
                      <a:pt x="10817" y="17668"/>
                      <a:pt x="10825" y="17668"/>
                    </a:cubicBezTo>
                    <a:lnTo>
                      <a:pt x="10840" y="21599"/>
                    </a:lnTo>
                    <a:cubicBezTo>
                      <a:pt x="10826" y="21599"/>
                      <a:pt x="10813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-1" y="6905"/>
                      <a:pt x="2096" y="3312"/>
                      <a:pt x="5487" y="1396"/>
                    </a:cubicBezTo>
                    <a:lnTo>
                      <a:pt x="4159" y="-954"/>
                    </a:lnTo>
                    <a:lnTo>
                      <a:pt x="10517" y="812"/>
                    </a:lnTo>
                    <a:lnTo>
                      <a:pt x="8749" y="7170"/>
                    </a:lnTo>
                    <a:lnTo>
                      <a:pt x="7421" y="4819"/>
                    </a:lnTo>
                    <a:close/>
                  </a:path>
                </a:pathLst>
              </a:custGeom>
              <a:solidFill>
                <a:srgbClr val="00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2396" y="2387"/>
              <a:ext cx="93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ts val="0"/>
                </a:spcBef>
              </a:pPr>
              <a:r>
                <a:rPr lang="sv-SE" sz="1800" i="1" dirty="0">
                  <a:solidFill>
                    <a:srgbClr val="000000"/>
                  </a:solidFill>
                </a:rPr>
                <a:t> Best</a:t>
              </a:r>
            </a:p>
            <a:p>
              <a:pPr algn="ctr" eaLnBrk="0" hangingPunct="0">
                <a:spcBef>
                  <a:spcPts val="0"/>
                </a:spcBef>
              </a:pPr>
              <a:r>
                <a:rPr lang="sv-SE" sz="1800" i="1" dirty="0">
                  <a:solidFill>
                    <a:srgbClr val="000000"/>
                  </a:solidFill>
                </a:rPr>
                <a:t>Solution</a:t>
              </a:r>
              <a:endParaRPr lang="en-US" sz="1800" i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171" y="3494"/>
              <a:ext cx="93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sv-SE" sz="1800" i="1" dirty="0">
                  <a:solidFill>
                    <a:srgbClr val="000000"/>
                  </a:solidFill>
                </a:rPr>
                <a:t> Speed</a:t>
              </a:r>
              <a:endParaRPr lang="en-US" sz="1800" i="1" dirty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019" y="2564"/>
              <a:ext cx="1633" cy="1207"/>
              <a:chOff x="1807" y="2042"/>
              <a:chExt cx="1633" cy="1207"/>
            </a:xfrm>
          </p:grpSpPr>
          <p:sp>
            <p:nvSpPr>
              <p:cNvPr id="11" name="Text Box 13"/>
              <p:cNvSpPr txBox="1">
                <a:spLocks noChangeArrowheads="1"/>
              </p:cNvSpPr>
              <p:nvPr/>
            </p:nvSpPr>
            <p:spPr bwMode="auto">
              <a:xfrm rot="-1023389">
                <a:off x="2025" y="2375"/>
                <a:ext cx="11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endParaRPr lang="en-US" sz="9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AutoShape 14"/>
              <p:cNvSpPr>
                <a:spLocks noChangeArrowheads="1"/>
              </p:cNvSpPr>
              <p:nvPr/>
            </p:nvSpPr>
            <p:spPr bwMode="auto">
              <a:xfrm rot="2770223">
                <a:off x="2895" y="2504"/>
                <a:ext cx="998" cy="73"/>
              </a:xfrm>
              <a:prstGeom prst="leftRightArrow">
                <a:avLst>
                  <a:gd name="adj1" fmla="val 50000"/>
                  <a:gd name="adj2" fmla="val 273425"/>
                </a:avLst>
              </a:prstGeom>
              <a:solidFill>
                <a:srgbClr val="0033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3" name="AutoShape 15"/>
              <p:cNvSpPr>
                <a:spLocks noChangeArrowheads="1"/>
              </p:cNvSpPr>
              <p:nvPr/>
            </p:nvSpPr>
            <p:spPr bwMode="auto">
              <a:xfrm>
                <a:off x="1807" y="3184"/>
                <a:ext cx="1633" cy="65"/>
              </a:xfrm>
              <a:prstGeom prst="leftRightArrow">
                <a:avLst>
                  <a:gd name="adj1" fmla="val 50000"/>
                  <a:gd name="adj2" fmla="val 502462"/>
                </a:avLst>
              </a:prstGeom>
              <a:solidFill>
                <a:srgbClr val="0033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4" name="AutoShape 16"/>
              <p:cNvSpPr>
                <a:spLocks noChangeArrowheads="1"/>
              </p:cNvSpPr>
              <p:nvPr/>
            </p:nvSpPr>
            <p:spPr bwMode="auto">
              <a:xfrm rot="-2896620">
                <a:off x="1390" y="2512"/>
                <a:ext cx="998" cy="73"/>
              </a:xfrm>
              <a:prstGeom prst="leftRightArrow">
                <a:avLst>
                  <a:gd name="adj1" fmla="val 50000"/>
                  <a:gd name="adj2" fmla="val 273425"/>
                </a:avLst>
              </a:prstGeom>
              <a:solidFill>
                <a:srgbClr val="0033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sp>
        <p:nvSpPr>
          <p:cNvPr id="1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94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/>
              <a:t>Operations </a:t>
            </a:r>
            <a:r>
              <a:rPr lang="en-GB" sz="3100" dirty="0" smtClean="0"/>
              <a:t>Research</a:t>
            </a:r>
            <a:endParaRPr lang="en-GB" dirty="0" smtClean="0"/>
          </a:p>
        </p:txBody>
      </p:sp>
      <p:pic>
        <p:nvPicPr>
          <p:cNvPr id="4" name="Picture 4" descr="defining_o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4499992" y="620688"/>
            <a:ext cx="4346575" cy="5616624"/>
          </a:xfrm>
          <a:noFill/>
          <a:ln/>
        </p:spPr>
      </p:pic>
      <p:pic>
        <p:nvPicPr>
          <p:cNvPr id="5" name="Picture 5" descr="logobutt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4622" y="1968500"/>
            <a:ext cx="3644900" cy="635000"/>
          </a:xfrm>
          <a:prstGeom prst="rect">
            <a:avLst/>
          </a:prstGeom>
          <a:noFill/>
        </p:spPr>
      </p:pic>
      <p:pic>
        <p:nvPicPr>
          <p:cNvPr id="6" name="Picture 3" descr="HomeHeaderLef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11560" y="4276452"/>
            <a:ext cx="4391025" cy="1273175"/>
          </a:xfrm>
          <a:prstGeom prst="rect">
            <a:avLst/>
          </a:prstGeom>
          <a:noFill/>
          <a:ln/>
        </p:spPr>
      </p:pic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br>
              <a:rPr lang="en-GB" sz="2000" dirty="0" smtClean="0"/>
            </a:br>
            <a:r>
              <a:rPr lang="en-GB" sz="3100" dirty="0" smtClean="0"/>
              <a:t>Solving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0" dirty="0" smtClean="0"/>
          </a:p>
          <a:p>
            <a:r>
              <a:rPr lang="en-GB" b="0" dirty="0" smtClean="0"/>
              <a:t>Find </a:t>
            </a:r>
            <a:r>
              <a:rPr lang="en-GB" b="0" dirty="0"/>
              <a:t>the shortest route in the </a:t>
            </a:r>
            <a:r>
              <a:rPr lang="en-GB" b="0" dirty="0" smtClean="0"/>
              <a:t>network,</a:t>
            </a:r>
          </a:p>
          <a:p>
            <a:r>
              <a:rPr lang="en-GB" b="0" dirty="0" smtClean="0"/>
              <a:t>taking </a:t>
            </a:r>
            <a:r>
              <a:rPr lang="en-GB" b="0" dirty="0"/>
              <a:t>you from A to </a:t>
            </a:r>
            <a:r>
              <a:rPr lang="en-GB" b="0" dirty="0" smtClean="0"/>
              <a:t>B</a:t>
            </a:r>
            <a:r>
              <a:rPr lang="en-US" b="0" dirty="0" smtClean="0"/>
              <a:t>:</a:t>
            </a:r>
            <a:endParaRPr lang="en-GB" b="0" dirty="0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1509713" y="3386460"/>
            <a:ext cx="1081087" cy="6604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590800" y="3386460"/>
            <a:ext cx="1411288" cy="3302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2590800" y="4542160"/>
            <a:ext cx="1951038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V="1">
            <a:off x="2590800" y="3716660"/>
            <a:ext cx="1411288" cy="8255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002088" y="3716660"/>
            <a:ext cx="2500312" cy="1154113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4002088" y="3386460"/>
            <a:ext cx="1419225" cy="3302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4540250" y="4542160"/>
            <a:ext cx="1962150" cy="328613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V="1">
            <a:off x="6492875" y="3881760"/>
            <a:ext cx="1081088" cy="989013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5421313" y="3386460"/>
            <a:ext cx="2152650" cy="44132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1914525" y="4542160"/>
            <a:ext cx="676275" cy="306388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2590800" y="3068960"/>
            <a:ext cx="2670175" cy="3048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1914525" y="4870773"/>
            <a:ext cx="2087563" cy="544512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V="1">
            <a:off x="4002088" y="4870773"/>
            <a:ext cx="2489200" cy="557212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1509713" y="4130998"/>
            <a:ext cx="404812" cy="7397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5260975" y="3068960"/>
            <a:ext cx="160338" cy="3175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1363663" y="3908748"/>
            <a:ext cx="292100" cy="274637"/>
          </a:xfrm>
          <a:prstGeom prst="ellipse">
            <a:avLst/>
          </a:prstGeom>
          <a:solidFill>
            <a:srgbClr val="FF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7427913" y="3716660"/>
            <a:ext cx="292100" cy="274638"/>
          </a:xfrm>
          <a:prstGeom prst="ellipse">
            <a:avLst/>
          </a:prstGeom>
          <a:solidFill>
            <a:srgbClr val="00FF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1509713" y="3386460"/>
            <a:ext cx="1081087" cy="660400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2590800" y="3386460"/>
            <a:ext cx="1411288" cy="330200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 flipV="1">
            <a:off x="4002088" y="3386460"/>
            <a:ext cx="1419225" cy="330200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>
            <a:off x="5421313" y="3386460"/>
            <a:ext cx="2152650" cy="441325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922338" y="3878585"/>
            <a:ext cx="3302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v-SE" sz="1600" b="1">
                <a:solidFill>
                  <a:srgbClr val="000000"/>
                </a:solidFill>
              </a:rPr>
              <a:t>A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7827963" y="3654748"/>
            <a:ext cx="3302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v-SE" sz="1600" b="1">
                <a:solidFill>
                  <a:srgbClr val="000000"/>
                </a:solidFill>
              </a:rPr>
              <a:t>B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69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altLang="en-US" sz="2400" dirty="0" smtClean="0"/>
              <a:t>Course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65105-24FB-48B8-A516-18BFA77B123B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Course material</a:t>
            </a:r>
            <a:endParaRPr lang="en-GB" dirty="0"/>
          </a:p>
        </p:txBody>
      </p:sp>
      <p:pic>
        <p:nvPicPr>
          <p:cNvPr id="5" name="Picture 5" descr="MCj043615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738" y="4408646"/>
            <a:ext cx="18288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37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000" dirty="0"/>
              <a:t>Optimization</a:t>
            </a:r>
            <a:r>
              <a:rPr lang="en-GB" sz="1800" dirty="0"/>
              <a:t/>
            </a:r>
            <a:br>
              <a:rPr lang="en-GB" sz="1800" dirty="0"/>
            </a:br>
            <a:r>
              <a:rPr lang="en-GB" sz="3100" dirty="0"/>
              <a:t>Solving Problems</a:t>
            </a:r>
            <a:endParaRPr lang="en-GB" dirty="0" smtClean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Fit </a:t>
            </a:r>
            <a:r>
              <a:rPr lang="en-US" b="0" dirty="0"/>
              <a:t>as much as you can in your bag</a:t>
            </a:r>
            <a:r>
              <a:rPr lang="en-US" b="0" dirty="0" smtClean="0"/>
              <a:t>: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14950" y="4162425"/>
            <a:ext cx="2957513" cy="145256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171575" y="4341813"/>
            <a:ext cx="958850" cy="376237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281238" y="4341813"/>
            <a:ext cx="904875" cy="560387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38288" y="4529138"/>
            <a:ext cx="904875" cy="376237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497138" y="4718050"/>
            <a:ext cx="688975" cy="4318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832100" y="4470400"/>
            <a:ext cx="976313" cy="4318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3048000" y="4686300"/>
            <a:ext cx="976313" cy="4318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48000" y="4902200"/>
            <a:ext cx="1192213" cy="4318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479800" y="4905375"/>
            <a:ext cx="976313" cy="644525"/>
          </a:xfrm>
          <a:prstGeom prst="rect">
            <a:avLst/>
          </a:prstGeom>
          <a:solidFill>
            <a:schemeClr val="accent1">
              <a:alpha val="59999"/>
            </a:schemeClr>
          </a:solidFill>
          <a:ln w="9525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44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56 0.00324 L 0.20139 0.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73 -0.00116 L 0.37222 0.0585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0" y="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4 0.01157 L 0.47934 -0.0307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97108E-6 L 0.33628 -0.0187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-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br>
              <a:rPr lang="en-GB" sz="2000" dirty="0" smtClean="0"/>
            </a:br>
            <a:r>
              <a:rPr lang="en-GB" sz="3100" dirty="0" smtClean="0"/>
              <a:t>Solving Problems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 best solution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pPr eaLnBrk="0" hangingPunct="0">
              <a:buFont typeface="Wingdings" pitchFamily="2" charset="2"/>
              <a:buChar char="§"/>
            </a:pPr>
            <a:r>
              <a:rPr lang="en-GB" dirty="0"/>
              <a:t> </a:t>
            </a:r>
            <a:r>
              <a:rPr lang="en-GB" b="0" dirty="0"/>
              <a:t>Quickest?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GB" b="0" dirty="0"/>
              <a:t> Shortest?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GB" b="0" dirty="0"/>
              <a:t> Nicest?</a:t>
            </a:r>
          </a:p>
          <a:p>
            <a:pPr eaLnBrk="0" hangingPunct="0"/>
            <a:endParaRPr lang="en-GB" b="0" dirty="0"/>
          </a:p>
          <a:p>
            <a:pPr eaLnBrk="0" hangingPunct="0">
              <a:buFont typeface="Wingdings" pitchFamily="2" charset="2"/>
              <a:buChar char="§"/>
            </a:pPr>
            <a:r>
              <a:rPr lang="en-GB" b="0" dirty="0"/>
              <a:t> Weight?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GB" b="0" dirty="0"/>
              <a:t> Value?</a:t>
            </a:r>
          </a:p>
          <a:p>
            <a:pPr marL="182563" indent="-182563" eaLnBrk="0" hangingPunct="0">
              <a:buFont typeface="Wingdings" pitchFamily="2" charset="2"/>
              <a:buChar char="§"/>
            </a:pPr>
            <a:r>
              <a:rPr lang="en-GB" b="0" dirty="0"/>
              <a:t> Size?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760913" y="2730500"/>
            <a:ext cx="3613150" cy="989013"/>
            <a:chOff x="569" y="1454"/>
            <a:chExt cx="4787" cy="1486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V="1">
              <a:off x="951" y="1654"/>
              <a:ext cx="681" cy="41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1632" y="1654"/>
              <a:ext cx="889" cy="208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1632" y="2382"/>
              <a:ext cx="1229" cy="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632" y="1862"/>
              <a:ext cx="889" cy="52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2521" y="1862"/>
              <a:ext cx="1575" cy="727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2521" y="1654"/>
              <a:ext cx="894" cy="208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2860" y="2382"/>
              <a:ext cx="1236" cy="207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4090" y="1966"/>
              <a:ext cx="681" cy="623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3415" y="1654"/>
              <a:ext cx="1356" cy="278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1206" y="2382"/>
              <a:ext cx="426" cy="193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1632" y="1454"/>
              <a:ext cx="1682" cy="192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206" y="2589"/>
              <a:ext cx="1315" cy="343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2521" y="2589"/>
              <a:ext cx="1568" cy="351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951" y="2123"/>
              <a:ext cx="255" cy="46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3314" y="1454"/>
              <a:ext cx="101" cy="20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859" y="1983"/>
              <a:ext cx="184" cy="173"/>
            </a:xfrm>
            <a:prstGeom prst="ellipse">
              <a:avLst/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4679" y="1862"/>
              <a:ext cx="184" cy="173"/>
            </a:xfrm>
            <a:prstGeom prst="ellipse">
              <a:avLst/>
            </a:prstGeom>
            <a:solidFill>
              <a:srgbClr val="00FF0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951" y="1654"/>
              <a:ext cx="681" cy="416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1632" y="1654"/>
              <a:ext cx="889" cy="208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2521" y="1654"/>
              <a:ext cx="894" cy="208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415" y="1654"/>
              <a:ext cx="1356" cy="278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569" y="1962"/>
              <a:ext cx="437" cy="5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1600" b="1">
                  <a:solidFill>
                    <a:srgbClr val="000000"/>
                  </a:solidFill>
                </a:rPr>
                <a:t>A</a:t>
              </a:r>
              <a:endParaRPr 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4919" y="1824"/>
              <a:ext cx="437" cy="5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sv-SE" sz="1600" b="1">
                  <a:solidFill>
                    <a:srgbClr val="000000"/>
                  </a:solidFill>
                </a:rPr>
                <a:t>B</a:t>
              </a:r>
              <a:endParaRPr 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5118100" y="4506913"/>
            <a:ext cx="2957513" cy="928687"/>
            <a:chOff x="738" y="2622"/>
            <a:chExt cx="4473" cy="915"/>
          </a:xfrm>
        </p:grpSpPr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3348" y="2622"/>
              <a:ext cx="1863" cy="91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738" y="2735"/>
              <a:ext cx="604" cy="237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1437" y="2735"/>
              <a:ext cx="570" cy="353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>
              <a:off x="969" y="2853"/>
              <a:ext cx="570" cy="237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1573" y="2972"/>
              <a:ext cx="434" cy="272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1784" y="2816"/>
              <a:ext cx="615" cy="272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1920" y="2952"/>
              <a:ext cx="615" cy="272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1920" y="3088"/>
              <a:ext cx="751" cy="272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2192" y="3090"/>
              <a:ext cx="615" cy="406"/>
            </a:xfrm>
            <a:prstGeom prst="rect">
              <a:avLst/>
            </a:prstGeom>
            <a:solidFill>
              <a:schemeClr val="accent1">
                <a:alpha val="60001"/>
              </a:schemeClr>
            </a:solidFill>
            <a:ln w="9525" algn="ctr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9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Solving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There’s </a:t>
            </a:r>
            <a:r>
              <a:rPr lang="en-US" b="0" dirty="0"/>
              <a:t>a simple way of finding the optimal solution to the planning problem</a:t>
            </a:r>
            <a:r>
              <a:rPr lang="en-US" b="0" dirty="0" smtClean="0"/>
              <a:t>:</a:t>
            </a:r>
          </a:p>
          <a:p>
            <a:pPr marL="396875" indent="-396875">
              <a:buFontTx/>
              <a:buChar char="•"/>
            </a:pPr>
            <a:endParaRPr lang="sv-SE" b="0" dirty="0" smtClean="0"/>
          </a:p>
          <a:p>
            <a:pPr marL="396875" indent="-396875">
              <a:buFontTx/>
              <a:buChar char="•"/>
            </a:pPr>
            <a:r>
              <a:rPr lang="sv-SE" b="0" dirty="0" smtClean="0"/>
              <a:t>Generate </a:t>
            </a:r>
            <a:r>
              <a:rPr lang="sv-SE" b="0" dirty="0"/>
              <a:t>all possible solutions</a:t>
            </a:r>
            <a:br>
              <a:rPr lang="sv-SE" b="0" dirty="0"/>
            </a:br>
            <a:r>
              <a:rPr lang="sv-SE" b="0" dirty="0"/>
              <a:t>(sets of rosters)</a:t>
            </a:r>
          </a:p>
          <a:p>
            <a:pPr marL="396875" indent="-396875">
              <a:buFontTx/>
              <a:buChar char="•"/>
            </a:pPr>
            <a:r>
              <a:rPr lang="sv-SE" b="0" dirty="0"/>
              <a:t>Select the best </a:t>
            </a:r>
            <a:r>
              <a:rPr lang="sv-SE" b="0" dirty="0" smtClean="0"/>
              <a:t>solution</a:t>
            </a:r>
            <a:r>
              <a:rPr lang="en-US" b="0" dirty="0"/>
              <a:t>.</a:t>
            </a:r>
            <a:endParaRPr lang="sv-SE" b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Solving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0" dirty="0" smtClean="0"/>
          </a:p>
          <a:p>
            <a:r>
              <a:rPr lang="en-US" b="0" dirty="0" smtClean="0"/>
              <a:t>How difficult is the crew </a:t>
            </a:r>
            <a:r>
              <a:rPr lang="en-US" b="0" dirty="0"/>
              <a:t>planning problem</a:t>
            </a:r>
            <a:r>
              <a:rPr lang="en-US" b="0" dirty="0" smtClean="0"/>
              <a:t>?</a:t>
            </a:r>
          </a:p>
          <a:p>
            <a:r>
              <a:rPr lang="en-GB" sz="16700" dirty="0" smtClean="0"/>
              <a:t>  &gt;10</a:t>
            </a:r>
            <a:r>
              <a:rPr lang="en-GB" sz="16700" baseline="30000" dirty="0" smtClean="0"/>
              <a:t>25</a:t>
            </a:r>
            <a:endParaRPr lang="en-GB" sz="4400" b="0" baseline="30000" dirty="0" smtClean="0"/>
          </a:p>
          <a:p>
            <a:r>
              <a:rPr lang="sv-SE" b="0" dirty="0" smtClean="0"/>
              <a:t>Possible </a:t>
            </a:r>
            <a:r>
              <a:rPr lang="sv-SE" b="0" dirty="0"/>
              <a:t>rosters per month</a:t>
            </a:r>
            <a:endParaRPr lang="en-US" b="0" dirty="0"/>
          </a:p>
          <a:p>
            <a:endParaRPr lang="en-GB" baseline="3000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5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Solving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Is </a:t>
            </a:r>
            <a:r>
              <a:rPr lang="en-US" b="0" dirty="0" smtClean="0"/>
              <a:t>10</a:t>
            </a:r>
            <a:r>
              <a:rPr lang="en-US" b="0" baseline="30000" dirty="0" smtClean="0"/>
              <a:t>25</a:t>
            </a:r>
            <a:r>
              <a:rPr lang="en-US" b="0" dirty="0" smtClean="0"/>
              <a:t> a </a:t>
            </a:r>
            <a:r>
              <a:rPr lang="en-US" b="0" dirty="0"/>
              <a:t>big number</a:t>
            </a:r>
            <a:r>
              <a:rPr lang="en-US" b="0" dirty="0" smtClean="0"/>
              <a:t>?</a:t>
            </a:r>
          </a:p>
          <a:p>
            <a:endParaRPr lang="sv-SE" b="0" dirty="0"/>
          </a:p>
          <a:p>
            <a:endParaRPr lang="sv-SE" b="0" dirty="0" smtClean="0"/>
          </a:p>
          <a:p>
            <a:endParaRPr lang="sv-SE" b="0" dirty="0"/>
          </a:p>
          <a:p>
            <a:endParaRPr lang="sv-SE" b="0" dirty="0" smtClean="0"/>
          </a:p>
          <a:p>
            <a:endParaRPr lang="sv-SE" b="0" dirty="0"/>
          </a:p>
          <a:p>
            <a:endParaRPr lang="sv-SE" b="0" dirty="0" smtClean="0"/>
          </a:p>
          <a:p>
            <a:endParaRPr lang="sv-SE" b="0" dirty="0"/>
          </a:p>
          <a:p>
            <a:endParaRPr lang="sv-SE" b="0" dirty="0" smtClean="0"/>
          </a:p>
          <a:p>
            <a:endParaRPr lang="sv-SE" b="0" dirty="0"/>
          </a:p>
          <a:p>
            <a:r>
              <a:rPr lang="sv-SE" b="0" dirty="0">
                <a:latin typeface="Scandinavian Regular" pitchFamily="34" charset="0"/>
              </a:rPr>
              <a:t>Estimated number of stars in the universe</a:t>
            </a:r>
            <a:r>
              <a:rPr lang="sv-SE" b="0" dirty="0" smtClean="0">
                <a:latin typeface="Scandinavian Regular" pitchFamily="34" charset="0"/>
              </a:rPr>
              <a:t>:</a:t>
            </a:r>
            <a:endParaRPr lang="sv-SE" b="0" baseline="30000" dirty="0">
              <a:latin typeface="Scandinavian Regular" pitchFamily="34" charset="0"/>
            </a:endParaRPr>
          </a:p>
        </p:txBody>
      </p:sp>
      <p:pic>
        <p:nvPicPr>
          <p:cNvPr id="8" name="Picture 3" descr="ngc6744_sal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5400" y="2015348"/>
            <a:ext cx="3951287" cy="3324225"/>
          </a:xfrm>
          <a:prstGeom prst="rect">
            <a:avLst/>
          </a:prstGeom>
          <a:noFill/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91712" y="5339573"/>
            <a:ext cx="11368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sv-SE" sz="4000" b="1" dirty="0">
                <a:solidFill>
                  <a:srgbClr val="7030A0"/>
                </a:solidFill>
                <a:latin typeface="Scandinavian Regular" pitchFamily="34" charset="0"/>
              </a:rPr>
              <a:t>10</a:t>
            </a:r>
            <a:r>
              <a:rPr lang="sv-SE" sz="4000" b="1" baseline="30000" dirty="0">
                <a:solidFill>
                  <a:srgbClr val="7030A0"/>
                </a:solidFill>
                <a:latin typeface="Scandinavian Regular" pitchFamily="34" charset="0"/>
              </a:rPr>
              <a:t>21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planning problem</a:t>
            </a:r>
          </a:p>
        </p:txBody>
      </p:sp>
      <p:sp>
        <p:nvSpPr>
          <p:cNvPr id="3" name="Freeform 3"/>
          <p:cNvSpPr>
            <a:spLocks/>
          </p:cNvSpPr>
          <p:nvPr/>
        </p:nvSpPr>
        <p:spPr bwMode="auto">
          <a:xfrm>
            <a:off x="569913" y="2017713"/>
            <a:ext cx="7778750" cy="3870325"/>
          </a:xfrm>
          <a:custGeom>
            <a:avLst/>
            <a:gdLst>
              <a:gd name="T0" fmla="*/ 0 w 4900"/>
              <a:gd name="T1" fmla="*/ 1196 h 2438"/>
              <a:gd name="T2" fmla="*/ 1458 w 4900"/>
              <a:gd name="T3" fmla="*/ 296 h 2438"/>
              <a:gd name="T4" fmla="*/ 1908 w 4900"/>
              <a:gd name="T5" fmla="*/ 621 h 2438"/>
              <a:gd name="T6" fmla="*/ 3100 w 4900"/>
              <a:gd name="T7" fmla="*/ 55 h 2438"/>
              <a:gd name="T8" fmla="*/ 3650 w 4900"/>
              <a:gd name="T9" fmla="*/ 71 h 2438"/>
              <a:gd name="T10" fmla="*/ 3767 w 4900"/>
              <a:gd name="T11" fmla="*/ 96 h 2438"/>
              <a:gd name="T12" fmla="*/ 3450 w 4900"/>
              <a:gd name="T13" fmla="*/ 813 h 2438"/>
              <a:gd name="T14" fmla="*/ 4900 w 4900"/>
              <a:gd name="T15" fmla="*/ 130 h 2438"/>
              <a:gd name="T16" fmla="*/ 4408 w 4900"/>
              <a:gd name="T17" fmla="*/ 1763 h 2438"/>
              <a:gd name="T18" fmla="*/ 3083 w 4900"/>
              <a:gd name="T19" fmla="*/ 2063 h 2438"/>
              <a:gd name="T20" fmla="*/ 2816 w 4900"/>
              <a:gd name="T21" fmla="*/ 2355 h 2438"/>
              <a:gd name="T22" fmla="*/ 1491 w 4900"/>
              <a:gd name="T23" fmla="*/ 2438 h 2438"/>
              <a:gd name="T24" fmla="*/ 300 w 4900"/>
              <a:gd name="T25" fmla="*/ 2288 h 2438"/>
              <a:gd name="T26" fmla="*/ 0 w 4900"/>
              <a:gd name="T27" fmla="*/ 1196 h 243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900"/>
              <a:gd name="T43" fmla="*/ 0 h 2438"/>
              <a:gd name="T44" fmla="*/ 4900 w 4900"/>
              <a:gd name="T45" fmla="*/ 2438 h 243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900" h="2438">
                <a:moveTo>
                  <a:pt x="0" y="1196"/>
                </a:moveTo>
                <a:lnTo>
                  <a:pt x="1458" y="296"/>
                </a:lnTo>
                <a:lnTo>
                  <a:pt x="1908" y="621"/>
                </a:lnTo>
                <a:cubicBezTo>
                  <a:pt x="2305" y="432"/>
                  <a:pt x="2681" y="187"/>
                  <a:pt x="3100" y="55"/>
                </a:cubicBezTo>
                <a:cubicBezTo>
                  <a:pt x="3275" y="0"/>
                  <a:pt x="3467" y="64"/>
                  <a:pt x="3650" y="71"/>
                </a:cubicBezTo>
                <a:cubicBezTo>
                  <a:pt x="3772" y="76"/>
                  <a:pt x="3767" y="42"/>
                  <a:pt x="3767" y="96"/>
                </a:cubicBezTo>
                <a:lnTo>
                  <a:pt x="3450" y="813"/>
                </a:lnTo>
                <a:lnTo>
                  <a:pt x="4900" y="130"/>
                </a:lnTo>
                <a:lnTo>
                  <a:pt x="4408" y="1763"/>
                </a:lnTo>
                <a:lnTo>
                  <a:pt x="3083" y="2063"/>
                </a:lnTo>
                <a:lnTo>
                  <a:pt x="2816" y="2355"/>
                </a:lnTo>
                <a:lnTo>
                  <a:pt x="1491" y="2438"/>
                </a:lnTo>
                <a:lnTo>
                  <a:pt x="300" y="2288"/>
                </a:lnTo>
                <a:lnTo>
                  <a:pt x="0" y="1196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84188" y="1855788"/>
            <a:ext cx="2606675" cy="954087"/>
          </a:xfrm>
          <a:prstGeom prst="wedgeRectCallout">
            <a:avLst>
              <a:gd name="adj1" fmla="val 25273"/>
              <a:gd name="adj2" fmla="val 1012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All possible solutions (sets of rosters)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024688" y="3160713"/>
            <a:ext cx="1585912" cy="723900"/>
          </a:xfrm>
          <a:prstGeom prst="wedgeRectCallout">
            <a:avLst>
              <a:gd name="adj1" fmla="val -79060"/>
              <a:gd name="adj2" fmla="val 6700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ctr"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A solution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6479257" y="3933056"/>
            <a:ext cx="180975" cy="20766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839913" y="4575175"/>
            <a:ext cx="1930400" cy="712788"/>
          </a:xfrm>
          <a:prstGeom prst="wedgeRectCallout">
            <a:avLst>
              <a:gd name="adj1" fmla="val 82917"/>
              <a:gd name="adj2" fmla="val 4982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Optimal solution</a:t>
            </a: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6526213" y="4660900"/>
            <a:ext cx="1720850" cy="895350"/>
          </a:xfrm>
          <a:prstGeom prst="wedgeRectCallout">
            <a:avLst>
              <a:gd name="adj1" fmla="val -79060"/>
              <a:gd name="adj2" fmla="val 6170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An illegal solution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57313" y="376555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sz="2400" b="0" dirty="0">
                <a:solidFill>
                  <a:srgbClr val="7030A0"/>
                </a:solidFill>
              </a:rPr>
              <a:t>Too many possible solutions.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4315272" y="5155729"/>
            <a:ext cx="288032" cy="264467"/>
          </a:xfrm>
          <a:prstGeom prst="star5">
            <a:avLst/>
          </a:prstGeom>
          <a:solidFill>
            <a:srgbClr val="FFC000"/>
          </a:solidFill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3" name="Hexagon 12"/>
          <p:cNvSpPr/>
          <p:nvPr/>
        </p:nvSpPr>
        <p:spPr>
          <a:xfrm>
            <a:off x="5868144" y="5645485"/>
            <a:ext cx="216024" cy="199355"/>
          </a:xfrm>
          <a:prstGeom prst="hexagon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5" name="Hexagon 14"/>
          <p:cNvSpPr/>
          <p:nvPr/>
        </p:nvSpPr>
        <p:spPr>
          <a:xfrm>
            <a:off x="8502588" y="4461545"/>
            <a:ext cx="216024" cy="199355"/>
          </a:xfrm>
          <a:prstGeom prst="hexagon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Hexagon 15"/>
          <p:cNvSpPr/>
          <p:nvPr/>
        </p:nvSpPr>
        <p:spPr>
          <a:xfrm>
            <a:off x="6348176" y="2800015"/>
            <a:ext cx="216024" cy="199355"/>
          </a:xfrm>
          <a:prstGeom prst="hexagon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7" name="Hexagon 16"/>
          <p:cNvSpPr/>
          <p:nvPr/>
        </p:nvSpPr>
        <p:spPr>
          <a:xfrm>
            <a:off x="4351276" y="6102684"/>
            <a:ext cx="216024" cy="199355"/>
          </a:xfrm>
          <a:prstGeom prst="hexagon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5580112" y="4365625"/>
            <a:ext cx="180975" cy="20766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4860032" y="4340398"/>
            <a:ext cx="180975" cy="20766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4305301" y="3287886"/>
            <a:ext cx="180975" cy="20766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97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>
            <a:spLocks/>
          </p:cNvSpPr>
          <p:nvPr/>
        </p:nvSpPr>
        <p:spPr bwMode="auto">
          <a:xfrm>
            <a:off x="569913" y="2017713"/>
            <a:ext cx="7778750" cy="3870325"/>
          </a:xfrm>
          <a:custGeom>
            <a:avLst/>
            <a:gdLst>
              <a:gd name="T0" fmla="*/ 0 w 4900"/>
              <a:gd name="T1" fmla="*/ 1196 h 2438"/>
              <a:gd name="T2" fmla="*/ 1458 w 4900"/>
              <a:gd name="T3" fmla="*/ 296 h 2438"/>
              <a:gd name="T4" fmla="*/ 1908 w 4900"/>
              <a:gd name="T5" fmla="*/ 621 h 2438"/>
              <a:gd name="T6" fmla="*/ 3100 w 4900"/>
              <a:gd name="T7" fmla="*/ 55 h 2438"/>
              <a:gd name="T8" fmla="*/ 3650 w 4900"/>
              <a:gd name="T9" fmla="*/ 71 h 2438"/>
              <a:gd name="T10" fmla="*/ 3767 w 4900"/>
              <a:gd name="T11" fmla="*/ 96 h 2438"/>
              <a:gd name="T12" fmla="*/ 3450 w 4900"/>
              <a:gd name="T13" fmla="*/ 813 h 2438"/>
              <a:gd name="T14" fmla="*/ 4900 w 4900"/>
              <a:gd name="T15" fmla="*/ 130 h 2438"/>
              <a:gd name="T16" fmla="*/ 4408 w 4900"/>
              <a:gd name="T17" fmla="*/ 1763 h 2438"/>
              <a:gd name="T18" fmla="*/ 3083 w 4900"/>
              <a:gd name="T19" fmla="*/ 2063 h 2438"/>
              <a:gd name="T20" fmla="*/ 2816 w 4900"/>
              <a:gd name="T21" fmla="*/ 2355 h 2438"/>
              <a:gd name="T22" fmla="*/ 1491 w 4900"/>
              <a:gd name="T23" fmla="*/ 2438 h 2438"/>
              <a:gd name="T24" fmla="*/ 300 w 4900"/>
              <a:gd name="T25" fmla="*/ 2288 h 2438"/>
              <a:gd name="T26" fmla="*/ 0 w 4900"/>
              <a:gd name="T27" fmla="*/ 1196 h 243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900"/>
              <a:gd name="T43" fmla="*/ 0 h 2438"/>
              <a:gd name="T44" fmla="*/ 4900 w 4900"/>
              <a:gd name="T45" fmla="*/ 2438 h 243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900" h="2438">
                <a:moveTo>
                  <a:pt x="0" y="1196"/>
                </a:moveTo>
                <a:lnTo>
                  <a:pt x="1458" y="296"/>
                </a:lnTo>
                <a:lnTo>
                  <a:pt x="1908" y="621"/>
                </a:lnTo>
                <a:cubicBezTo>
                  <a:pt x="2305" y="432"/>
                  <a:pt x="2681" y="187"/>
                  <a:pt x="3100" y="55"/>
                </a:cubicBezTo>
                <a:cubicBezTo>
                  <a:pt x="3275" y="0"/>
                  <a:pt x="3467" y="64"/>
                  <a:pt x="3650" y="71"/>
                </a:cubicBezTo>
                <a:cubicBezTo>
                  <a:pt x="3772" y="76"/>
                  <a:pt x="3767" y="42"/>
                  <a:pt x="3767" y="96"/>
                </a:cubicBezTo>
                <a:lnTo>
                  <a:pt x="3450" y="813"/>
                </a:lnTo>
                <a:lnTo>
                  <a:pt x="4900" y="130"/>
                </a:lnTo>
                <a:lnTo>
                  <a:pt x="4408" y="1763"/>
                </a:lnTo>
                <a:lnTo>
                  <a:pt x="3083" y="2063"/>
                </a:lnTo>
                <a:lnTo>
                  <a:pt x="2816" y="2355"/>
                </a:lnTo>
                <a:lnTo>
                  <a:pt x="1491" y="2438"/>
                </a:lnTo>
                <a:lnTo>
                  <a:pt x="300" y="2288"/>
                </a:lnTo>
                <a:lnTo>
                  <a:pt x="0" y="1196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planning problem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88975" y="2292350"/>
            <a:ext cx="5067300" cy="3175000"/>
          </a:xfrm>
          <a:custGeom>
            <a:avLst/>
            <a:gdLst>
              <a:gd name="T0" fmla="*/ 1442 w 3192"/>
              <a:gd name="T1" fmla="*/ 984 h 2000"/>
              <a:gd name="T2" fmla="*/ 2042 w 3192"/>
              <a:gd name="T3" fmla="*/ 442 h 2000"/>
              <a:gd name="T4" fmla="*/ 2650 w 3192"/>
              <a:gd name="T5" fmla="*/ 0 h 2000"/>
              <a:gd name="T6" fmla="*/ 2758 w 3192"/>
              <a:gd name="T7" fmla="*/ 59 h 2000"/>
              <a:gd name="T8" fmla="*/ 2067 w 3192"/>
              <a:gd name="T9" fmla="*/ 709 h 2000"/>
              <a:gd name="T10" fmla="*/ 3150 w 3192"/>
              <a:gd name="T11" fmla="*/ 9 h 2000"/>
              <a:gd name="T12" fmla="*/ 3167 w 3192"/>
              <a:gd name="T13" fmla="*/ 134 h 2000"/>
              <a:gd name="T14" fmla="*/ 2067 w 3192"/>
              <a:gd name="T15" fmla="*/ 825 h 2000"/>
              <a:gd name="T16" fmla="*/ 3192 w 3192"/>
              <a:gd name="T17" fmla="*/ 725 h 2000"/>
              <a:gd name="T18" fmla="*/ 3167 w 3192"/>
              <a:gd name="T19" fmla="*/ 834 h 2000"/>
              <a:gd name="T20" fmla="*/ 1850 w 3192"/>
              <a:gd name="T21" fmla="*/ 942 h 2000"/>
              <a:gd name="T22" fmla="*/ 3000 w 3192"/>
              <a:gd name="T23" fmla="*/ 1484 h 2000"/>
              <a:gd name="T24" fmla="*/ 2834 w 3192"/>
              <a:gd name="T25" fmla="*/ 1609 h 2000"/>
              <a:gd name="T26" fmla="*/ 1733 w 3192"/>
              <a:gd name="T27" fmla="*/ 1042 h 2000"/>
              <a:gd name="T28" fmla="*/ 2442 w 3192"/>
              <a:gd name="T29" fmla="*/ 1984 h 2000"/>
              <a:gd name="T30" fmla="*/ 2183 w 3192"/>
              <a:gd name="T31" fmla="*/ 2000 h 2000"/>
              <a:gd name="T32" fmla="*/ 1675 w 3192"/>
              <a:gd name="T33" fmla="*/ 1109 h 2000"/>
              <a:gd name="T34" fmla="*/ 1758 w 3192"/>
              <a:gd name="T35" fmla="*/ 1725 h 2000"/>
              <a:gd name="T36" fmla="*/ 1592 w 3192"/>
              <a:gd name="T37" fmla="*/ 1692 h 2000"/>
              <a:gd name="T38" fmla="*/ 1558 w 3192"/>
              <a:gd name="T39" fmla="*/ 1200 h 2000"/>
              <a:gd name="T40" fmla="*/ 1400 w 3192"/>
              <a:gd name="T41" fmla="*/ 1792 h 2000"/>
              <a:gd name="T42" fmla="*/ 1633 w 3192"/>
              <a:gd name="T43" fmla="*/ 1892 h 2000"/>
              <a:gd name="T44" fmla="*/ 1525 w 3192"/>
              <a:gd name="T45" fmla="*/ 1984 h 2000"/>
              <a:gd name="T46" fmla="*/ 900 w 3192"/>
              <a:gd name="T47" fmla="*/ 1692 h 2000"/>
              <a:gd name="T48" fmla="*/ 1000 w 3192"/>
              <a:gd name="T49" fmla="*/ 1592 h 2000"/>
              <a:gd name="T50" fmla="*/ 1258 w 3192"/>
              <a:gd name="T51" fmla="*/ 1684 h 2000"/>
              <a:gd name="T52" fmla="*/ 1442 w 3192"/>
              <a:gd name="T53" fmla="*/ 1167 h 2000"/>
              <a:gd name="T54" fmla="*/ 642 w 3192"/>
              <a:gd name="T55" fmla="*/ 1667 h 2000"/>
              <a:gd name="T56" fmla="*/ 58 w 3192"/>
              <a:gd name="T57" fmla="*/ 1717 h 2000"/>
              <a:gd name="T58" fmla="*/ 33 w 3192"/>
              <a:gd name="T59" fmla="*/ 1592 h 2000"/>
              <a:gd name="T60" fmla="*/ 600 w 3192"/>
              <a:gd name="T61" fmla="*/ 1575 h 2000"/>
              <a:gd name="T62" fmla="*/ 0 w 3192"/>
              <a:gd name="T63" fmla="*/ 1125 h 2000"/>
              <a:gd name="T64" fmla="*/ 158 w 3192"/>
              <a:gd name="T65" fmla="*/ 950 h 2000"/>
              <a:gd name="T66" fmla="*/ 642 w 3192"/>
              <a:gd name="T67" fmla="*/ 1484 h 2000"/>
              <a:gd name="T68" fmla="*/ 442 w 3192"/>
              <a:gd name="T69" fmla="*/ 634 h 2000"/>
              <a:gd name="T70" fmla="*/ 600 w 3192"/>
              <a:gd name="T71" fmla="*/ 525 h 2000"/>
              <a:gd name="T72" fmla="*/ 750 w 3192"/>
              <a:gd name="T73" fmla="*/ 1334 h 2000"/>
              <a:gd name="T74" fmla="*/ 875 w 3192"/>
              <a:gd name="T75" fmla="*/ 1234 h 2000"/>
              <a:gd name="T76" fmla="*/ 833 w 3192"/>
              <a:gd name="T77" fmla="*/ 1009 h 2000"/>
              <a:gd name="T78" fmla="*/ 942 w 3192"/>
              <a:gd name="T79" fmla="*/ 950 h 2000"/>
              <a:gd name="T80" fmla="*/ 967 w 3192"/>
              <a:gd name="T81" fmla="*/ 1209 h 2000"/>
              <a:gd name="T82" fmla="*/ 1108 w 3192"/>
              <a:gd name="T83" fmla="*/ 284 h 2000"/>
              <a:gd name="T84" fmla="*/ 1225 w 3192"/>
              <a:gd name="T85" fmla="*/ 292 h 2000"/>
              <a:gd name="T86" fmla="*/ 1133 w 3192"/>
              <a:gd name="T87" fmla="*/ 1100 h 2000"/>
              <a:gd name="T88" fmla="*/ 1417 w 3192"/>
              <a:gd name="T89" fmla="*/ 417 h 2000"/>
              <a:gd name="T90" fmla="*/ 1583 w 3192"/>
              <a:gd name="T91" fmla="*/ 450 h 2000"/>
              <a:gd name="T92" fmla="*/ 1283 w 3192"/>
              <a:gd name="T93" fmla="*/ 1050 h 2000"/>
              <a:gd name="T94" fmla="*/ 1692 w 3192"/>
              <a:gd name="T95" fmla="*/ 425 h 2000"/>
              <a:gd name="T96" fmla="*/ 1792 w 3192"/>
              <a:gd name="T97" fmla="*/ 484 h 2000"/>
              <a:gd name="T98" fmla="*/ 1442 w 3192"/>
              <a:gd name="T99" fmla="*/ 984 h 20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192"/>
              <a:gd name="T151" fmla="*/ 0 h 2000"/>
              <a:gd name="T152" fmla="*/ 3192 w 3192"/>
              <a:gd name="T153" fmla="*/ 2000 h 200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192" h="2000">
                <a:moveTo>
                  <a:pt x="1442" y="984"/>
                </a:moveTo>
                <a:lnTo>
                  <a:pt x="2042" y="442"/>
                </a:lnTo>
                <a:lnTo>
                  <a:pt x="2650" y="0"/>
                </a:lnTo>
                <a:lnTo>
                  <a:pt x="2758" y="59"/>
                </a:lnTo>
                <a:lnTo>
                  <a:pt x="2067" y="709"/>
                </a:lnTo>
                <a:lnTo>
                  <a:pt x="3150" y="9"/>
                </a:lnTo>
                <a:lnTo>
                  <a:pt x="3167" y="134"/>
                </a:lnTo>
                <a:lnTo>
                  <a:pt x="2067" y="825"/>
                </a:lnTo>
                <a:lnTo>
                  <a:pt x="3192" y="725"/>
                </a:lnTo>
                <a:lnTo>
                  <a:pt x="3167" y="834"/>
                </a:lnTo>
                <a:lnTo>
                  <a:pt x="1850" y="942"/>
                </a:lnTo>
                <a:lnTo>
                  <a:pt x="3000" y="1484"/>
                </a:lnTo>
                <a:lnTo>
                  <a:pt x="2834" y="1609"/>
                </a:lnTo>
                <a:lnTo>
                  <a:pt x="1733" y="1042"/>
                </a:lnTo>
                <a:lnTo>
                  <a:pt x="2442" y="1984"/>
                </a:lnTo>
                <a:lnTo>
                  <a:pt x="2183" y="2000"/>
                </a:lnTo>
                <a:lnTo>
                  <a:pt x="1675" y="1109"/>
                </a:lnTo>
                <a:lnTo>
                  <a:pt x="1758" y="1725"/>
                </a:lnTo>
                <a:lnTo>
                  <a:pt x="1592" y="1692"/>
                </a:lnTo>
                <a:lnTo>
                  <a:pt x="1558" y="1200"/>
                </a:lnTo>
                <a:lnTo>
                  <a:pt x="1400" y="1792"/>
                </a:lnTo>
                <a:lnTo>
                  <a:pt x="1633" y="1892"/>
                </a:lnTo>
                <a:lnTo>
                  <a:pt x="1525" y="1984"/>
                </a:lnTo>
                <a:lnTo>
                  <a:pt x="900" y="1692"/>
                </a:lnTo>
                <a:lnTo>
                  <a:pt x="1000" y="1592"/>
                </a:lnTo>
                <a:lnTo>
                  <a:pt x="1258" y="1684"/>
                </a:lnTo>
                <a:lnTo>
                  <a:pt x="1442" y="1167"/>
                </a:lnTo>
                <a:lnTo>
                  <a:pt x="642" y="1667"/>
                </a:lnTo>
                <a:lnTo>
                  <a:pt x="58" y="1717"/>
                </a:lnTo>
                <a:lnTo>
                  <a:pt x="33" y="1592"/>
                </a:lnTo>
                <a:lnTo>
                  <a:pt x="600" y="1575"/>
                </a:lnTo>
                <a:lnTo>
                  <a:pt x="0" y="1125"/>
                </a:lnTo>
                <a:lnTo>
                  <a:pt x="158" y="950"/>
                </a:lnTo>
                <a:lnTo>
                  <a:pt x="642" y="1484"/>
                </a:lnTo>
                <a:lnTo>
                  <a:pt x="442" y="634"/>
                </a:lnTo>
                <a:lnTo>
                  <a:pt x="600" y="525"/>
                </a:lnTo>
                <a:lnTo>
                  <a:pt x="750" y="1334"/>
                </a:lnTo>
                <a:lnTo>
                  <a:pt x="875" y="1234"/>
                </a:lnTo>
                <a:lnTo>
                  <a:pt x="833" y="1009"/>
                </a:lnTo>
                <a:lnTo>
                  <a:pt x="942" y="950"/>
                </a:lnTo>
                <a:lnTo>
                  <a:pt x="967" y="1209"/>
                </a:lnTo>
                <a:lnTo>
                  <a:pt x="1108" y="284"/>
                </a:lnTo>
                <a:lnTo>
                  <a:pt x="1225" y="292"/>
                </a:lnTo>
                <a:lnTo>
                  <a:pt x="1133" y="1100"/>
                </a:lnTo>
                <a:lnTo>
                  <a:pt x="1417" y="417"/>
                </a:lnTo>
                <a:lnTo>
                  <a:pt x="1583" y="450"/>
                </a:lnTo>
                <a:lnTo>
                  <a:pt x="1283" y="1050"/>
                </a:lnTo>
                <a:lnTo>
                  <a:pt x="1692" y="425"/>
                </a:lnTo>
                <a:lnTo>
                  <a:pt x="1792" y="484"/>
                </a:lnTo>
                <a:lnTo>
                  <a:pt x="1442" y="984"/>
                </a:lnTo>
                <a:close/>
              </a:path>
            </a:pathLst>
          </a:cu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57188" y="1427163"/>
            <a:ext cx="2606675" cy="1354137"/>
          </a:xfrm>
          <a:prstGeom prst="wedgeRectCallout">
            <a:avLst>
              <a:gd name="adj1" fmla="val 44458"/>
              <a:gd name="adj2" fmla="val 8141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The used methods search only parts of the solution space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538788" y="4899025"/>
            <a:ext cx="87312" cy="873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AutoShape 6" descr="Wide upward diagonal"/>
          <p:cNvSpPr>
            <a:spLocks noChangeArrowheads="1"/>
          </p:cNvSpPr>
          <p:nvPr/>
        </p:nvSpPr>
        <p:spPr bwMode="auto">
          <a:xfrm rot="5643768" flipH="1">
            <a:off x="5320506" y="2737644"/>
            <a:ext cx="3275013" cy="1838325"/>
          </a:xfrm>
          <a:prstGeom prst="flowChartInputOutput">
            <a:avLst/>
          </a:prstGeom>
          <a:pattFill prst="wdUpDiag">
            <a:fgClr>
              <a:srgbClr val="990033">
                <a:alpha val="56862"/>
              </a:srgbClr>
            </a:fgClr>
            <a:bgClr>
              <a:srgbClr val="FFFFFF">
                <a:alpha val="56862"/>
              </a:srgbClr>
            </a:bgClr>
          </a:pattFill>
          <a:ln w="571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46863" y="1260475"/>
            <a:ext cx="2341562" cy="836613"/>
          </a:xfrm>
          <a:prstGeom prst="wedgeRectCallout">
            <a:avLst>
              <a:gd name="adj1" fmla="val -27898"/>
              <a:gd name="adj2" fmla="val 14506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A quality rule limits solution space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340475" y="5046663"/>
            <a:ext cx="2587625" cy="835025"/>
          </a:xfrm>
          <a:prstGeom prst="wedgeRectCallout">
            <a:avLst>
              <a:gd name="adj1" fmla="val -77421"/>
              <a:gd name="adj2" fmla="val -5969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GB" sz="2000" b="0">
                <a:solidFill>
                  <a:schemeClr val="tx1"/>
                </a:solidFill>
                <a:ea typeface="+mn-ea"/>
              </a:rPr>
              <a:t>This solution will not be considered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12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Crew planning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main 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Model the problem:</a:t>
            </a:r>
            <a:br>
              <a:rPr lang="en-US" b="0" dirty="0"/>
            </a:br>
            <a:r>
              <a:rPr lang="en-US" b="0" dirty="0"/>
              <a:t>Define the objective function and the rules/constraints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the problem:</a:t>
            </a:r>
            <a:br>
              <a:rPr lang="en-US" b="0" dirty="0"/>
            </a:br>
            <a:r>
              <a:rPr lang="en-US" b="0" dirty="0"/>
              <a:t>Apply the best algorithm(s) to the </a:t>
            </a:r>
            <a:r>
              <a:rPr lang="en-US" b="0" dirty="0" smtClean="0"/>
              <a:t>problem</a:t>
            </a:r>
            <a:endParaRPr lang="en-US" b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8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Optimization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Objective Function</a:t>
            </a:r>
            <a:endParaRPr lang="en-GB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When </a:t>
            </a:r>
            <a:r>
              <a:rPr lang="en-US" b="0" dirty="0"/>
              <a:t>you solve problems automatically, all solutions should be </a:t>
            </a:r>
            <a:r>
              <a:rPr lang="en-US" dirty="0">
                <a:solidFill>
                  <a:srgbClr val="7030A0"/>
                </a:solidFill>
              </a:rPr>
              <a:t>ordered</a:t>
            </a:r>
            <a:r>
              <a:rPr lang="en-US" b="0" dirty="0"/>
              <a:t>. This guides the optimizer when generating solutions and is the only way to identify the </a:t>
            </a:r>
            <a:r>
              <a:rPr lang="en-US" dirty="0">
                <a:solidFill>
                  <a:srgbClr val="7030A0"/>
                </a:solidFill>
              </a:rPr>
              <a:t>best</a:t>
            </a:r>
            <a:r>
              <a:rPr lang="en-US" b="0" dirty="0">
                <a:solidFill>
                  <a:srgbClr val="7030A0"/>
                </a:solidFill>
              </a:rPr>
              <a:t> </a:t>
            </a:r>
            <a:r>
              <a:rPr lang="en-US" b="0" dirty="0"/>
              <a:t>solution.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Solution A is better than solution B, but solution C is better than both and therefore the best.</a:t>
            </a:r>
          </a:p>
          <a:p>
            <a:endParaRPr lang="en-US" b="0" dirty="0"/>
          </a:p>
        </p:txBody>
      </p:sp>
      <p:sp>
        <p:nvSpPr>
          <p:cNvPr id="4" name="Line 1028"/>
          <p:cNvSpPr>
            <a:spLocks noChangeShapeType="1"/>
          </p:cNvSpPr>
          <p:nvPr/>
        </p:nvSpPr>
        <p:spPr bwMode="auto">
          <a:xfrm>
            <a:off x="833438" y="3709590"/>
            <a:ext cx="5922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029"/>
          <p:cNvSpPr>
            <a:spLocks noChangeArrowheads="1"/>
          </p:cNvSpPr>
          <p:nvPr/>
        </p:nvSpPr>
        <p:spPr bwMode="auto">
          <a:xfrm>
            <a:off x="5467350" y="3946128"/>
            <a:ext cx="639763" cy="625475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1030"/>
          <p:cNvSpPr>
            <a:spLocks noChangeArrowheads="1"/>
          </p:cNvSpPr>
          <p:nvPr/>
        </p:nvSpPr>
        <p:spPr bwMode="auto">
          <a:xfrm>
            <a:off x="4351338" y="3955653"/>
            <a:ext cx="639762" cy="625475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1031"/>
          <p:cNvSpPr>
            <a:spLocks noChangeArrowheads="1"/>
          </p:cNvSpPr>
          <p:nvPr/>
        </p:nvSpPr>
        <p:spPr bwMode="auto">
          <a:xfrm>
            <a:off x="1731963" y="3938190"/>
            <a:ext cx="638175" cy="625475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Line 1032"/>
          <p:cNvSpPr>
            <a:spLocks noChangeShapeType="1"/>
          </p:cNvSpPr>
          <p:nvPr/>
        </p:nvSpPr>
        <p:spPr bwMode="auto">
          <a:xfrm>
            <a:off x="2071688" y="3633390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33"/>
          <p:cNvSpPr>
            <a:spLocks noChangeShapeType="1"/>
          </p:cNvSpPr>
          <p:nvPr/>
        </p:nvSpPr>
        <p:spPr bwMode="auto">
          <a:xfrm>
            <a:off x="4665663" y="3630215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34"/>
          <p:cNvSpPr>
            <a:spLocks noChangeShapeType="1"/>
          </p:cNvSpPr>
          <p:nvPr/>
        </p:nvSpPr>
        <p:spPr bwMode="auto">
          <a:xfrm>
            <a:off x="5651500" y="3652440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035"/>
          <p:cNvSpPr>
            <a:spLocks noChangeArrowheads="1"/>
          </p:cNvSpPr>
          <p:nvPr/>
        </p:nvSpPr>
        <p:spPr bwMode="auto">
          <a:xfrm>
            <a:off x="2271713" y="3866753"/>
            <a:ext cx="325437" cy="352425"/>
          </a:xfrm>
          <a:prstGeom prst="star5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>
              <a:latin typeface="Arial" pitchFamily="34" charset="0"/>
              <a:ea typeface="+mn-ea"/>
            </a:endParaRPr>
          </a:p>
        </p:txBody>
      </p:sp>
      <p:sp>
        <p:nvSpPr>
          <p:cNvPr id="12" name="Rectangle 1036"/>
          <p:cNvSpPr>
            <a:spLocks noChangeArrowheads="1"/>
          </p:cNvSpPr>
          <p:nvPr/>
        </p:nvSpPr>
        <p:spPr bwMode="auto">
          <a:xfrm>
            <a:off x="6253163" y="3872279"/>
            <a:ext cx="2365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79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653136"/>
            <a:ext cx="7772400" cy="150018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dirty="0" smtClean="0"/>
              <a:t>~</a:t>
            </a:r>
            <a:r>
              <a:rPr lang="en-GB" altLang="en-US" dirty="0"/>
              <a:t>3</a:t>
            </a:r>
            <a:r>
              <a:rPr lang="en-GB" altLang="en-US" dirty="0" smtClean="0"/>
              <a:t>0 mins</a:t>
            </a:r>
          </a:p>
        </p:txBody>
      </p:sp>
      <p:sp>
        <p:nvSpPr>
          <p:cNvPr id="99330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Exercise </a:t>
            </a:r>
            <a:r>
              <a:rPr lang="en-GB" altLang="en-US" dirty="0"/>
              <a:t>4</a:t>
            </a:r>
            <a:endParaRPr lang="en-GB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79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BS00580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280" y="3127443"/>
            <a:ext cx="1468800" cy="12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67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8"/>
          <p:cNvSpPr>
            <a:spLocks noGrp="1" noChangeArrowheads="1"/>
          </p:cNvSpPr>
          <p:nvPr>
            <p:ph sz="half" idx="1"/>
          </p:nvPr>
        </p:nvSpPr>
        <p:spPr>
          <a:xfrm>
            <a:off x="468000" y="1196752"/>
            <a:ext cx="6120224" cy="5004000"/>
          </a:xfrm>
          <a:noFill/>
        </p:spPr>
        <p:txBody>
          <a:bodyPr>
            <a:normAutofit/>
          </a:bodyPr>
          <a:lstStyle/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dirty="0" smtClean="0"/>
              <a:t>09:00 - 10:15	Crew Management Process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b="1" dirty="0" smtClean="0"/>
              <a:t>10:15 - 10:30	Coffee break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dirty="0" smtClean="0"/>
              <a:t>10:30 - 12:30	Roles and Interaction</a:t>
            </a:r>
            <a:br>
              <a:rPr lang="en-GB" altLang="en-US" sz="1800" dirty="0" smtClean="0"/>
            </a:br>
            <a:r>
              <a:rPr lang="en-GB" altLang="en-US" sz="1800" dirty="0" smtClean="0"/>
              <a:t>	The Avocado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b="1" dirty="0" smtClean="0"/>
              <a:t>12:30 - 13:30	Lunch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dirty="0" smtClean="0"/>
              <a:t>13:30 - 15:00	Optimization</a:t>
            </a:r>
            <a:br>
              <a:rPr lang="en-GB" altLang="en-US" sz="1800" dirty="0" smtClean="0"/>
            </a:br>
            <a:r>
              <a:rPr lang="en-GB" altLang="en-US" sz="1800" dirty="0" smtClean="0"/>
              <a:t>	</a:t>
            </a:r>
            <a:r>
              <a:rPr lang="en-GB" altLang="en-US" sz="1800" b="1" dirty="0" smtClean="0"/>
              <a:t>15:00 - 15:15	Coffee break</a:t>
            </a:r>
          </a:p>
          <a:p>
            <a:pPr marL="1588" lvl="1" indent="0" defTabSz="1708150">
              <a:buNone/>
              <a:tabLst>
                <a:tab pos="1973263" algn="l"/>
              </a:tabLst>
            </a:pPr>
            <a:r>
              <a:rPr lang="en-GB" altLang="en-US" sz="1800" dirty="0" smtClean="0"/>
              <a:t>15:15 - 17:00	</a:t>
            </a:r>
            <a:r>
              <a:rPr lang="en-GB" altLang="en-US" sz="1800" dirty="0"/>
              <a:t>Modelling the problem</a:t>
            </a:r>
            <a:br>
              <a:rPr lang="en-GB" altLang="en-US" sz="1800" dirty="0"/>
            </a:br>
            <a:r>
              <a:rPr lang="en-GB" altLang="en-US" sz="1800" dirty="0"/>
              <a:t>	and customizing the system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dirty="0" smtClean="0"/>
              <a:t>	The Major Release Process</a:t>
            </a:r>
          </a:p>
          <a:p>
            <a:pPr marL="1588" lvl="1" indent="0" defTabSz="1708150" eaLnBrk="1" hangingPunct="1">
              <a:spcAft>
                <a:spcPct val="0"/>
              </a:spcAft>
              <a:buFontTx/>
              <a:buNone/>
              <a:tabLst>
                <a:tab pos="1973263" algn="l"/>
              </a:tabLst>
            </a:pPr>
            <a:r>
              <a:rPr lang="en-GB" altLang="en-US" sz="1800" dirty="0"/>
              <a:t>	</a:t>
            </a:r>
            <a:r>
              <a:rPr lang="en-GB" altLang="en-US" sz="1800" dirty="0" smtClean="0"/>
              <a:t>Course Evaluation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00" y="5026248"/>
            <a:ext cx="1288800" cy="128307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ABB3-C0C3-4F96-9D68-9546BFABFDA2}" type="slidenum">
              <a:rPr lang="en-US" smtClean="0">
                <a:solidFill>
                  <a:srgbClr val="FFFFFF"/>
                </a:solidFill>
              </a:rPr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266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Agenda Day 1</a:t>
            </a:r>
            <a:endParaRPr lang="en-GB" altLang="en-US" dirty="0" smtClean="0"/>
          </a:p>
        </p:txBody>
      </p:sp>
      <p:sp>
        <p:nvSpPr>
          <p:cNvPr id="11268" name="Text Box 20"/>
          <p:cNvSpPr txBox="1">
            <a:spLocks noChangeArrowheads="1"/>
          </p:cNvSpPr>
          <p:nvPr/>
        </p:nvSpPr>
        <p:spPr bwMode="auto">
          <a:xfrm>
            <a:off x="323850" y="5373688"/>
            <a:ext cx="827722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0"/>
              </a:spcBef>
              <a:spcAft>
                <a:spcPct val="20000"/>
              </a:spcAft>
              <a:buChar char="•"/>
              <a:defRPr sz="2400" b="1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1pPr>
            <a:lvl2pPr marL="742950" indent="-285750" eaLnBrk="0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24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2pPr>
            <a:lvl3pPr marL="1143000" indent="-228600" eaLnBrk="0" hangingPunct="0">
              <a:spcBef>
                <a:spcPct val="0"/>
              </a:spcBef>
              <a:spcAft>
                <a:spcPct val="20000"/>
              </a:spcAft>
              <a:buChar char="•"/>
              <a:defRPr sz="20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3pPr>
            <a:lvl4pPr marL="1600200" indent="-228600" eaLnBrk="0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20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4pPr>
            <a:lvl5pPr marL="2057400" indent="-228600" eaLnBrk="0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16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16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16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16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SzPct val="80000"/>
              <a:buChar char="•"/>
              <a:defRPr sz="1600">
                <a:solidFill>
                  <a:srgbClr val="404040"/>
                </a:solidFill>
                <a:latin typeface="Arial" charset="0"/>
                <a:ea typeface="ヒラギノ角ゴ Pro W3" pitchFamily="1" charset="-128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All </a:t>
            </a:r>
            <a:r>
              <a:rPr lang="en-GB" altLang="en-US" sz="1800" dirty="0" smtClean="0">
                <a:solidFill>
                  <a:schemeClr val="tx1"/>
                </a:solidFill>
              </a:rPr>
              <a:t>times </a:t>
            </a:r>
            <a:r>
              <a:rPr lang="en-GB" altLang="en-US" sz="1800" dirty="0">
                <a:solidFill>
                  <a:schemeClr val="tx1"/>
                </a:solidFill>
              </a:rPr>
              <a:t>are approximate – changes may/will occur</a:t>
            </a:r>
          </a:p>
          <a:p>
            <a:pPr algn="ctr" eaLnBrk="1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Short breaks every ~40 minutes or 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648072"/>
          </a:xfrm>
        </p:spPr>
        <p:txBody>
          <a:bodyPr/>
          <a:lstStyle/>
          <a:p>
            <a:r>
              <a:rPr lang="en-GB" altLang="en-US" dirty="0" smtClean="0"/>
              <a:t>Exercise 4 summary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MCj033427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3200" y="3128400"/>
            <a:ext cx="1468800" cy="180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117" y="1925747"/>
            <a:ext cx="8108340" cy="94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accent1"/>
                </a:solidFill>
                <a:latin typeface="+mn-lt"/>
                <a:ea typeface="ＭＳ Ｐゴシック" charset="-128"/>
              </a:defRPr>
            </a:lvl2pPr>
            <a:lvl3pPr marL="914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+mn-lt"/>
                <a:ea typeface="ＭＳ Ｐゴシック" charset="-128"/>
              </a:defRPr>
            </a:lvl3pPr>
            <a:lvl4pPr marL="1371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4pPr>
            <a:lvl5pPr marL="18288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+mn-lt"/>
                <a:ea typeface="ＭＳ Ｐゴシック" charset="-128"/>
              </a:defRPr>
            </a:lvl5pPr>
            <a:lvl6pPr marL="22860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defTabSz="82073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b="0" kern="0" dirty="0" smtClean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algn="l"/>
            <a:r>
              <a:rPr lang="en-US" altLang="en-US" sz="2400" dirty="0"/>
              <a:t>Modelling the problem </a:t>
            </a:r>
            <a:br>
              <a:rPr lang="en-US" altLang="en-US" sz="2400" dirty="0"/>
            </a:br>
            <a:r>
              <a:rPr lang="en-US" altLang="en-US" sz="2400" dirty="0"/>
              <a:t>and customizing the </a:t>
            </a:r>
            <a:r>
              <a:rPr lang="en-US" altLang="en-US" sz="2400" dirty="0" smtClean="0"/>
              <a:t>system</a:t>
            </a:r>
          </a:p>
          <a:p>
            <a:pPr algn="l"/>
            <a:r>
              <a:rPr lang="sv-SE" altLang="en-US" sz="2400" dirty="0" smtClean="0"/>
              <a:t>– What tools are there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13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Problem</a:t>
            </a:r>
          </a:p>
        </p:txBody>
      </p:sp>
      <p:pic>
        <p:nvPicPr>
          <p:cNvPr id="9" name="Picture 7" descr="OH6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961" y="1741805"/>
            <a:ext cx="5588000" cy="397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945323" y="2794318"/>
            <a:ext cx="2039261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000">
                <a:latin typeface="Arial" pitchFamily="34" charset="0"/>
                <a:ea typeface="+mn-ea"/>
              </a:rPr>
              <a:t>Rosters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flipV="1">
            <a:off x="4639311" y="2321243"/>
            <a:ext cx="877202" cy="2980462"/>
          </a:xfrm>
          <a:prstGeom prst="curvedLeftArrow">
            <a:avLst>
              <a:gd name="adj1" fmla="val 68771"/>
              <a:gd name="adj2" fmla="val 137542"/>
              <a:gd name="adj3" fmla="val 3333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+mn-ea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841048" y="3735705"/>
            <a:ext cx="2095167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>
                <a:latin typeface="Arial" pitchFamily="34" charset="0"/>
                <a:ea typeface="+mn-ea"/>
              </a:rPr>
              <a:t>Best possible way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945323" y="4942205"/>
            <a:ext cx="2113803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000" dirty="0">
                <a:latin typeface="Arial" pitchFamily="34" charset="0"/>
                <a:ea typeface="+mn-ea"/>
              </a:rPr>
              <a:t>Assignable objects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3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Model the 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main 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Model the problem</a:t>
            </a:r>
            <a:r>
              <a:rPr lang="en-US" b="0" dirty="0" smtClean="0"/>
              <a:t>: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>
                <a:solidFill>
                  <a:srgbClr val="7030A0"/>
                </a:solidFill>
              </a:rPr>
              <a:t>Data model</a:t>
            </a:r>
            <a:br>
              <a:rPr lang="en-US" b="0" dirty="0">
                <a:solidFill>
                  <a:srgbClr val="7030A0"/>
                </a:solidFill>
              </a:rPr>
            </a:br>
            <a:r>
              <a:rPr lang="en-US" b="0" dirty="0">
                <a:solidFill>
                  <a:srgbClr val="7030A0"/>
                </a:solidFill>
              </a:rPr>
              <a:t>Define rules/constraints and the objective function</a:t>
            </a:r>
            <a:br>
              <a:rPr lang="en-US" b="0" dirty="0">
                <a:solidFill>
                  <a:srgbClr val="7030A0"/>
                </a:solidFill>
              </a:rPr>
            </a:br>
            <a:r>
              <a:rPr lang="en-US" b="0" dirty="0">
                <a:solidFill>
                  <a:srgbClr val="7030A0"/>
                </a:solidFill>
              </a:rPr>
              <a:t>Reports &amp; </a:t>
            </a:r>
            <a:r>
              <a:rPr lang="en-US" b="0" dirty="0" smtClean="0">
                <a:solidFill>
                  <a:srgbClr val="7030A0"/>
                </a:solidFill>
              </a:rPr>
              <a:t>Customization</a:t>
            </a: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Solve </a:t>
            </a:r>
            <a:r>
              <a:rPr lang="en-US" b="0" dirty="0"/>
              <a:t>the problem:</a:t>
            </a:r>
            <a:br>
              <a:rPr lang="en-US" b="0" dirty="0"/>
            </a:br>
            <a:r>
              <a:rPr lang="en-US" b="0" dirty="0"/>
              <a:t>Apply the best algorithm(s) to the problem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Data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6886" y="1177702"/>
            <a:ext cx="8208456" cy="5013548"/>
          </a:xfrm>
        </p:spPr>
        <p:txBody>
          <a:bodyPr/>
          <a:lstStyle/>
          <a:p>
            <a:r>
              <a:rPr lang="en-US" dirty="0"/>
              <a:t>Planning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Crew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Ground </a:t>
            </a:r>
            <a:r>
              <a:rPr lang="en-US" sz="2000" b="0" dirty="0"/>
              <a:t>duties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Pre-assignments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Bids</a:t>
            </a:r>
            <a:endParaRPr lang="en-US" sz="2000" b="0" dirty="0"/>
          </a:p>
        </p:txBody>
      </p:sp>
      <p:pic>
        <p:nvPicPr>
          <p:cNvPr id="9" name="Picture 7" descr="OH6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9579" y="1317625"/>
            <a:ext cx="3700419" cy="263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CT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085" y="3530600"/>
            <a:ext cx="2275030" cy="209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Etab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1429" y="4584879"/>
            <a:ext cx="2311400" cy="1790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Arrow Connector 17"/>
          <p:cNvCxnSpPr/>
          <p:nvPr/>
        </p:nvCxnSpPr>
        <p:spPr bwMode="auto">
          <a:xfrm>
            <a:off x="3395045" y="405130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 flipH="1" flipV="1">
            <a:off x="2901514" y="3771900"/>
            <a:ext cx="685800" cy="685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5093329" y="4140200"/>
            <a:ext cx="4064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67544" y="5651500"/>
            <a:ext cx="227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800" dirty="0" smtClean="0">
                <a:latin typeface="+mn-lt"/>
              </a:rPr>
              <a:t>SSIM (timetable)</a:t>
            </a:r>
            <a:br>
              <a:rPr lang="sv-SE" sz="1800" dirty="0" smtClean="0">
                <a:latin typeface="+mn-lt"/>
              </a:rPr>
            </a:br>
            <a:r>
              <a:rPr lang="sv-SE" sz="1800" dirty="0" smtClean="0">
                <a:latin typeface="+mn-lt"/>
              </a:rPr>
              <a:t>CTF (Trips, Rosters)</a:t>
            </a:r>
            <a:endParaRPr lang="en-US" sz="18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7489" y="4599650"/>
            <a:ext cx="2771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800" dirty="0" smtClean="0">
                <a:latin typeface="+mn-lt"/>
              </a:rPr>
              <a:t>Etables</a:t>
            </a:r>
            <a:br>
              <a:rPr lang="sv-SE" sz="1800" dirty="0" smtClean="0">
                <a:latin typeface="+mn-lt"/>
              </a:rPr>
            </a:br>
            <a:r>
              <a:rPr lang="sv-SE" sz="1800" dirty="0" smtClean="0">
                <a:latin typeface="+mn-lt"/>
              </a:rPr>
              <a:t>(Custom External Tables)</a:t>
            </a:r>
            <a:br>
              <a:rPr lang="sv-SE" sz="1800" dirty="0" smtClean="0">
                <a:latin typeface="+mn-lt"/>
              </a:rPr>
            </a:br>
            <a:r>
              <a:rPr lang="sv-SE" sz="1800" dirty="0" smtClean="0">
                <a:latin typeface="+mn-lt"/>
              </a:rPr>
              <a:t>All other data needed</a:t>
            </a:r>
            <a:br>
              <a:rPr lang="sv-SE" sz="1800" dirty="0" smtClean="0">
                <a:latin typeface="+mn-lt"/>
              </a:rPr>
            </a:br>
            <a:r>
              <a:rPr lang="sv-SE" sz="1800" dirty="0" smtClean="0">
                <a:latin typeface="+mn-lt"/>
              </a:rPr>
              <a:t>during planning </a:t>
            </a:r>
            <a:endParaRPr lang="en-US" sz="1800" dirty="0">
              <a:latin typeface="+mn-lt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91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rules/constraints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b="0" dirty="0" smtClean="0">
              <a:solidFill>
                <a:srgbClr val="7030A0"/>
              </a:solidFill>
            </a:endParaRP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All </a:t>
            </a:r>
            <a:r>
              <a:rPr lang="en-US" sz="2800" dirty="0">
                <a:solidFill>
                  <a:srgbClr val="7030A0"/>
                </a:solidFill>
              </a:rPr>
              <a:t>solutions need to be legal</a:t>
            </a:r>
            <a:r>
              <a:rPr lang="en-US" sz="2800" dirty="0" smtClean="0">
                <a:solidFill>
                  <a:srgbClr val="7030A0"/>
                </a:solidFill>
              </a:rPr>
              <a:t>!</a:t>
            </a:r>
          </a:p>
          <a:p>
            <a:endParaRPr lang="en-US" b="0" dirty="0" smtClean="0"/>
          </a:p>
          <a:p>
            <a:r>
              <a:rPr lang="en-US" dirty="0" smtClean="0"/>
              <a:t>According to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Legal rules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b="0" dirty="0"/>
              <a:t>EU OPS, FAR, CAP 371 </a:t>
            </a:r>
            <a:r>
              <a:rPr lang="en-US" b="0" dirty="0" smtClean="0"/>
              <a:t>...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Union rules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b="0" dirty="0"/>
              <a:t>Agreements between airline and </a:t>
            </a:r>
            <a:r>
              <a:rPr lang="en-US" b="0" dirty="0" smtClean="0"/>
              <a:t>unions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Quality rules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b="0" dirty="0"/>
              <a:t>Common practice, Buffers for stability </a:t>
            </a:r>
            <a:r>
              <a:rPr lang="en-US" b="0" dirty="0" smtClean="0"/>
              <a:t>...</a:t>
            </a:r>
            <a:endParaRPr lang="en-US" b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000" dirty="0"/>
              <a:t>Model the Problem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rules/constraints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None/>
              <a:tabLst>
                <a:tab pos="1997075" algn="l"/>
              </a:tabLst>
            </a:pPr>
            <a:endParaRPr lang="en-GB" b="1" dirty="0" smtClean="0"/>
          </a:p>
          <a:p>
            <a:pPr lvl="1" eaLnBrk="1" hangingPunct="1">
              <a:buNone/>
              <a:tabLst>
                <a:tab pos="1997075" algn="l"/>
              </a:tabLst>
            </a:pPr>
            <a:r>
              <a:rPr lang="en-GB" b="1" dirty="0" smtClean="0"/>
              <a:t>RAVE = Rule And Value Evaluator</a:t>
            </a:r>
          </a:p>
        </p:txBody>
      </p:sp>
      <p:pic>
        <p:nvPicPr>
          <p:cNvPr id="9" name="Picture 8" descr="rave_ru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5004" y="2276872"/>
            <a:ext cx="6907436" cy="4032448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objective function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4099560" y="2057400"/>
            <a:ext cx="4729480" cy="3756660"/>
            <a:chOff x="4657628" y="1968500"/>
            <a:chExt cx="3494518" cy="2485620"/>
          </a:xfrm>
        </p:grpSpPr>
        <p:pic>
          <p:nvPicPr>
            <p:cNvPr id="11" name="Picture 7" descr="OH6-1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628" y="1968500"/>
              <a:ext cx="3494518" cy="24856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 flipV="1">
              <a:off x="5940728" y="2124659"/>
              <a:ext cx="542270" cy="1863865"/>
            </a:xfrm>
            <a:prstGeom prst="curvedLeftArrow">
              <a:avLst>
                <a:gd name="adj1" fmla="val 68771"/>
                <a:gd name="adj2" fmla="val 137542"/>
                <a:gd name="adj3" fmla="val 3333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ea typeface="+mn-ea"/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548645" y="4114800"/>
            <a:ext cx="3423313" cy="2529843"/>
            <a:chOff x="4947770" y="2214105"/>
            <a:chExt cx="3899745" cy="3094495"/>
          </a:xfrm>
        </p:grpSpPr>
        <p:pic>
          <p:nvPicPr>
            <p:cNvPr id="14" name="Picture 13" descr="rave_chain_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532" y="2919412"/>
              <a:ext cx="3355661" cy="433388"/>
            </a:xfrm>
            <a:prstGeom prst="rect">
              <a:avLst/>
            </a:prstGeom>
          </p:spPr>
        </p:pic>
        <p:pic>
          <p:nvPicPr>
            <p:cNvPr id="16" name="Picture 15" descr="rave_chai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2446" y="4103687"/>
              <a:ext cx="3785069" cy="1090613"/>
            </a:xfrm>
            <a:prstGeom prst="rect">
              <a:avLst/>
            </a:prstGeom>
          </p:spPr>
        </p:pic>
        <p:sp>
          <p:nvSpPr>
            <p:cNvPr id="17" name="Flowchart: Process 16"/>
            <p:cNvSpPr/>
            <p:nvPr/>
          </p:nvSpPr>
          <p:spPr bwMode="auto">
            <a:xfrm>
              <a:off x="4947770" y="2222500"/>
              <a:ext cx="3898900" cy="3086100"/>
            </a:xfrm>
            <a:prstGeom prst="flowChartProces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95456" y="2214105"/>
              <a:ext cx="3346359" cy="451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800" dirty="0" smtClean="0"/>
                <a:t>Objective function in RAVE</a:t>
              </a:r>
              <a:endParaRPr lang="en-US" sz="1800" dirty="0"/>
            </a:p>
          </p:txBody>
        </p:sp>
      </p:grp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907849" y="3227705"/>
            <a:ext cx="1598611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600" dirty="0">
                <a:latin typeface="Arial" pitchFamily="34" charset="0"/>
                <a:ea typeface="+mn-ea"/>
              </a:rPr>
              <a:t>Best possible way</a:t>
            </a:r>
          </a:p>
        </p:txBody>
      </p:sp>
      <p:pic>
        <p:nvPicPr>
          <p:cNvPr id="20" name="Picture 19" descr="Total_cost_graph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" y="1385853"/>
            <a:ext cx="3431540" cy="256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objective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endParaRPr lang="en-US" b="0" dirty="0" smtClean="0"/>
          </a:p>
          <a:p>
            <a:pPr marL="0" indent="0"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r>
              <a:rPr lang="en-US" b="0" dirty="0" smtClean="0"/>
              <a:t>Given a certain objective function, the value of the objective function (often called total cost) for the rosters or pairings consists of </a:t>
            </a:r>
            <a:r>
              <a:rPr lang="en-US" b="0" dirty="0" smtClean="0">
                <a:solidFill>
                  <a:srgbClr val="7030A0"/>
                </a:solidFill>
              </a:rPr>
              <a:t>real costs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7030A0"/>
                </a:solidFill>
              </a:rPr>
              <a:t>penalties</a:t>
            </a:r>
            <a:r>
              <a:rPr lang="en-US" b="0" dirty="0" smtClean="0"/>
              <a:t>:</a:t>
            </a:r>
          </a:p>
          <a:p>
            <a:pPr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endParaRPr lang="en-US" b="0" dirty="0" smtClean="0"/>
          </a:p>
          <a:p>
            <a:pPr>
              <a:tabLst>
                <a:tab pos="1800225" algn="l"/>
                <a:tab pos="7708900" algn="r"/>
              </a:tabLst>
            </a:pPr>
            <a:r>
              <a:rPr lang="en-US" b="0" dirty="0" smtClean="0"/>
              <a:t>	Real costs	18,700 Jeppesen$</a:t>
            </a:r>
          </a:p>
          <a:p>
            <a:pPr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r>
              <a:rPr lang="en-US" b="0" dirty="0"/>
              <a:t>	</a:t>
            </a:r>
            <a:r>
              <a:rPr lang="en-US" b="0" dirty="0" smtClean="0"/>
              <a:t>Penalties	46,520 Jeppesen$</a:t>
            </a:r>
          </a:p>
          <a:p>
            <a:pPr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endParaRPr lang="en-US" b="0" dirty="0" smtClean="0"/>
          </a:p>
          <a:p>
            <a:pPr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r>
              <a:rPr lang="en-US" b="0" dirty="0"/>
              <a:t>	</a:t>
            </a:r>
            <a:r>
              <a:rPr lang="en-US" b="0" dirty="0" smtClean="0"/>
              <a:t>Total costs	65,220 Jeppesen$</a:t>
            </a:r>
          </a:p>
          <a:p>
            <a:pPr>
              <a:tabLst>
                <a:tab pos="1800225" algn="l"/>
                <a:tab pos="2159000" algn="l"/>
                <a:tab pos="2514600" algn="l"/>
                <a:tab pos="7708900" algn="r"/>
              </a:tabLst>
            </a:pPr>
            <a:endParaRPr lang="sv-SE" b="0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339752" y="4293096"/>
            <a:ext cx="57666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25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95788" y="3085777"/>
            <a:ext cx="2048420" cy="546100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  <p:txBody>
          <a:bodyPr rtlCol="0" anchor="ctr">
            <a:spAutoFit/>
          </a:bodyPr>
          <a:lstStyle/>
          <a:p>
            <a:pPr algn="l"/>
            <a:endParaRPr lang="en-US" dirty="0" smtClean="0"/>
          </a:p>
        </p:txBody>
      </p:sp>
      <p:sp>
        <p:nvSpPr>
          <p:cNvPr id="1127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Define Penalties</a:t>
            </a:r>
            <a:endParaRPr lang="en-GB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0" dirty="0" smtClean="0"/>
              <a:t>Define patterns </a:t>
            </a:r>
            <a:r>
              <a:rPr lang="sv-SE" b="0" dirty="0"/>
              <a:t>that add costs </a:t>
            </a:r>
            <a:r>
              <a:rPr lang="sv-SE" b="0" dirty="0" smtClean="0"/>
              <a:t>and group them</a:t>
            </a: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Set priorities </a:t>
            </a:r>
            <a:r>
              <a:rPr lang="en-US" b="0" dirty="0"/>
              <a:t>between objective </a:t>
            </a:r>
            <a:r>
              <a:rPr lang="en-US" b="0" dirty="0" smtClean="0"/>
              <a:t>groups</a:t>
            </a:r>
            <a:endParaRPr lang="en-US" b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2300" y="3860477"/>
            <a:ext cx="3416300" cy="546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/>
              <a:t>Stability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2300" y="2285677"/>
            <a:ext cx="7607300" cy="546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/>
              <a:t>Cover production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600" y="5384477"/>
            <a:ext cx="1854200" cy="546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/>
              <a:t>...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339928" y="4920927"/>
            <a:ext cx="3384376" cy="1172369"/>
          </a:xfrm>
          <a:prstGeom prst="wedgeRectCallout">
            <a:avLst>
              <a:gd name="adj1" fmla="val -49352"/>
              <a:gd name="adj2" fmla="val -2283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36000" tIns="36000" rIns="36000" bIns="36000" anchor="ctr" anchorCtr="1"/>
          <a:lstStyle/>
          <a:p>
            <a:pPr>
              <a:spcBef>
                <a:spcPts val="600"/>
              </a:spcBef>
              <a:defRPr/>
            </a:pPr>
            <a:r>
              <a:rPr lang="en-GB" sz="2000" dirty="0" smtClean="0">
                <a:latin typeface="Arial" pitchFamily="34" charset="0"/>
                <a:ea typeface="+mn-ea"/>
              </a:rPr>
              <a:t>The weighting of these aspects can be refined by Planners through parameters</a:t>
            </a:r>
            <a:endParaRPr lang="en-GB" sz="2000" dirty="0">
              <a:latin typeface="Arial" pitchFamily="34" charset="0"/>
              <a:ea typeface="+mn-ea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36588" y="3085777"/>
            <a:ext cx="3759200" cy="546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/>
              <a:t>Bid ratio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33413" y="4647877"/>
            <a:ext cx="2425700" cy="546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/>
              <a:t>Quality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3783720" y="3176998"/>
            <a:ext cx="1224136" cy="336263"/>
          </a:xfrm>
          <a:prstGeom prst="leftRightArrow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4572000" y="3441253"/>
            <a:ext cx="703982" cy="12961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89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13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Chapter </a:t>
            </a:r>
            <a:r>
              <a:rPr lang="en-GB" altLang="en-US" dirty="0"/>
              <a:t>1</a:t>
            </a:r>
            <a:endParaRPr lang="en-GB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marL="0" indent="0" algn="l" eaLnBrk="1" hangingPunct="1">
              <a:buFontTx/>
              <a:buNone/>
            </a:pPr>
            <a:r>
              <a:rPr lang="en-GB" altLang="en-US" sz="2400" dirty="0" smtClean="0"/>
              <a:t>Crew Management Process</a:t>
            </a:r>
          </a:p>
        </p:txBody>
      </p:sp>
    </p:spTree>
    <p:extLst>
      <p:ext uri="{BB962C8B-B14F-4D97-AF65-F5344CB8AC3E}">
        <p14:creationId xmlns:p14="http://schemas.microsoft.com/office/powerpoint/2010/main" val="313445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Model the Problem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Optimization</a:t>
            </a:r>
            <a:endParaRPr lang="en-GB" dirty="0" smtClean="0"/>
          </a:p>
        </p:txBody>
      </p:sp>
      <p:pic>
        <p:nvPicPr>
          <p:cNvPr id="9" name="Picture 7" descr="OH6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746" y="1151929"/>
            <a:ext cx="6903160" cy="477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 descr="OH97-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7026" y="1727024"/>
            <a:ext cx="3624580" cy="369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934" y="2873413"/>
            <a:ext cx="8391525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131" y="1822825"/>
            <a:ext cx="4765675" cy="414972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Customizing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83968" y="3657005"/>
            <a:ext cx="4174232" cy="1788219"/>
          </a:xfrm>
        </p:spPr>
        <p:txBody>
          <a:bodyPr anchor="t">
            <a:noAutofit/>
          </a:bodyPr>
          <a:lstStyle/>
          <a:p>
            <a:pPr marL="0" indent="0" algn="l" eaLnBrk="1" hangingPunct="1">
              <a:buFontTx/>
              <a:buNone/>
            </a:pPr>
            <a:r>
              <a:rPr lang="en-GB" altLang="en-US" sz="2400" dirty="0" smtClean="0"/>
              <a:t>GUI</a:t>
            </a:r>
          </a:p>
          <a:p>
            <a:pPr marL="0" indent="0" algn="l" eaLnBrk="1" hangingPunct="1">
              <a:buFontTx/>
              <a:buNone/>
            </a:pPr>
            <a:r>
              <a:rPr lang="en-GB" altLang="en-US" sz="2400" dirty="0" smtClean="0"/>
              <a:t>Reports</a:t>
            </a:r>
          </a:p>
          <a:p>
            <a:pPr marL="0" indent="0" algn="l" eaLnBrk="1" hangingPunct="1">
              <a:buFontTx/>
              <a:buNone/>
            </a:pPr>
            <a:r>
              <a:rPr lang="en-GB" altLang="en-US" sz="2400" dirty="0" smtClean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0473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Graphical User Interface (GUI)</a:t>
            </a:r>
            <a:endParaRPr lang="en-GB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020" y="1288556"/>
            <a:ext cx="2369333" cy="70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99" y="2437040"/>
            <a:ext cx="4338571" cy="278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0" y="2293467"/>
            <a:ext cx="1498671" cy="64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4" y="4506033"/>
            <a:ext cx="3088371" cy="57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2715793" y="4192172"/>
            <a:ext cx="2784675" cy="62772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28" y="5628904"/>
            <a:ext cx="7124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stCxn id="63493" idx="0"/>
          </p:cNvCxnSpPr>
          <p:nvPr/>
        </p:nvCxnSpPr>
        <p:spPr bwMode="auto">
          <a:xfrm flipV="1">
            <a:off x="4276578" y="5062822"/>
            <a:ext cx="729784" cy="566082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512841" y="2785402"/>
            <a:ext cx="1763737" cy="351692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873579" y="2012546"/>
            <a:ext cx="397077" cy="561842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GUI</a:t>
            </a:r>
            <a:endParaRPr lang="en-GB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40" y="1650791"/>
            <a:ext cx="13335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2" y="2563338"/>
            <a:ext cx="2307277" cy="177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3" y="4435460"/>
            <a:ext cx="4454237" cy="19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19" y="1644793"/>
            <a:ext cx="11049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40" y="2393496"/>
            <a:ext cx="26479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31" y="1441861"/>
            <a:ext cx="2858398" cy="244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69" y="4186486"/>
            <a:ext cx="3135907" cy="244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OH6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640" y="1136163"/>
            <a:ext cx="6903160" cy="477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Reports</a:t>
            </a:r>
          </a:p>
        </p:txBody>
      </p:sp>
      <p:pic>
        <p:nvPicPr>
          <p:cNvPr id="15" name="Picture 14" descr="rep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309" y="1951426"/>
            <a:ext cx="5610791" cy="3795535"/>
          </a:xfrm>
          <a:prstGeom prst="rect">
            <a:avLst/>
          </a:prstGeom>
        </p:spPr>
      </p:pic>
      <p:pic>
        <p:nvPicPr>
          <p:cNvPr id="16" name="Picture 15" descr="report_pd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1" y="1369842"/>
            <a:ext cx="5232400" cy="3924301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Reports</a:t>
            </a:r>
            <a:endParaRPr lang="en-GB" dirty="0" smtClean="0"/>
          </a:p>
        </p:txBody>
      </p:sp>
      <p:pic>
        <p:nvPicPr>
          <p:cNvPr id="11" name="Picture 10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816661"/>
            <a:ext cx="2768600" cy="2017356"/>
          </a:xfrm>
          <a:prstGeom prst="rect">
            <a:avLst/>
          </a:prstGeom>
        </p:spPr>
      </p:pic>
      <p:pic>
        <p:nvPicPr>
          <p:cNvPr id="12" name="Picture 11" descr="python_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7997" y="1863467"/>
            <a:ext cx="3015469" cy="2032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>
            <a:off x="4432300" y="2892167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5400000">
            <a:off x="2990234" y="2633571"/>
            <a:ext cx="19512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Python APIs</a:t>
            </a:r>
            <a:endParaRPr lang="en-US" sz="1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406900" y="2193667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3" name="Picture 12" descr="repor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3512" y="4718352"/>
            <a:ext cx="1543326" cy="104401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rot="16200000" flipH="1">
            <a:off x="2406650" y="4219317"/>
            <a:ext cx="685800" cy="139700"/>
          </a:xfrm>
          <a:prstGeom prst="straightConnector1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4432300" y="3590667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49781" y="1812667"/>
            <a:ext cx="962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PRT API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418055" y="2511167"/>
            <a:ext cx="1102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RAVE API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82600" y="1358900"/>
            <a:ext cx="122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+mn-lt"/>
              </a:rPr>
              <a:t>Reports</a:t>
            </a:r>
            <a:endParaRPr lang="en-US" dirty="0">
              <a:latin typeface="+mn-lt"/>
            </a:endParaRPr>
          </a:p>
        </p:txBody>
      </p:sp>
      <p:pic>
        <p:nvPicPr>
          <p:cNvPr id="27" name="Picture 26" descr="report_pd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1" y="4708268"/>
            <a:ext cx="1405464" cy="105409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 rot="5400000">
            <a:off x="946150" y="4054217"/>
            <a:ext cx="673100" cy="381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061588" y="5762367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latin typeface="+mn-lt"/>
              </a:rPr>
              <a:t> Report in Studio browser</a:t>
            </a:r>
            <a:endParaRPr lang="en-US" sz="1200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7800" y="5775067"/>
            <a:ext cx="1883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latin typeface="+mn-lt"/>
              </a:rPr>
              <a:t>Report in PDF Format</a:t>
            </a:r>
            <a:endParaRPr lang="en-US" sz="1200" dirty="0">
              <a:latin typeface="+mn-lt"/>
            </a:endParaRPr>
          </a:p>
        </p:txBody>
      </p:sp>
      <p:pic>
        <p:nvPicPr>
          <p:cNvPr id="21" name="Picture 20" descr="python-logo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4412" y="4347269"/>
            <a:ext cx="2009775" cy="676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18055" y="3244334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etc..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520280" y="1358900"/>
            <a:ext cx="351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+mn-lt"/>
              </a:rPr>
              <a:t>Developer Workspace (DWS)</a:t>
            </a:r>
            <a:endParaRPr lang="en-US" dirty="0">
              <a:latin typeface="+mn-lt"/>
            </a:endParaRPr>
          </a:p>
        </p:txBody>
      </p:sp>
      <p:sp>
        <p:nvSpPr>
          <p:cNvPr id="3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Automation</a:t>
            </a:r>
            <a:endParaRPr lang="en-GB" dirty="0" smtClean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55377546"/>
              </p:ext>
            </p:extLst>
          </p:nvPr>
        </p:nvGraphicFramePr>
        <p:xfrm>
          <a:off x="266700" y="1772816"/>
          <a:ext cx="8610600" cy="148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python-logo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3808" y="4411255"/>
            <a:ext cx="3400592" cy="1144275"/>
          </a:xfrm>
          <a:prstGeom prst="rect">
            <a:avLst/>
          </a:prstGeom>
        </p:spPr>
      </p:pic>
      <p:sp>
        <p:nvSpPr>
          <p:cNvPr id="2" name="AutoShape 2" descr="data:image/jpeg;base64,/9j/4AAQSkZJRgABAQAAAQABAAD/2wCEAAkGBxQREhUUEhQVFhUWFxYUGBcYGRYXFxkdGBgYFxgXGBwcHCogGB0lHBgXITEhJSsrLy4uFx8zODMsNyktLisBCgoKDg0OFhAQFzckICUsLCwsLCwsLCwsLCwsLCwwMiwsLCwsLCw0LCwsNy8sLCwtLCs3LDAtLCw0LywsLi0sN//AABEIANUA7AMBIgACEQEDEQH/xAAcAAEAAgMBAQEAAAAAAAAAAAAABAUDBgcBAgj/xABFEAACAQIEAwQFBgwFBQEAAAABAgMAEQQSITEFBkETIlFhBzJxgZEUQmKhscEVIzNDUnJzgpKy0fAkNJPS8RZTVKLhRP/EABoBAQEAAwEBAAAAAAAAAAAAAAABAgMEBQb/xAAxEQEAAgIABAQCCQUBAAAAAAAAAQIDEQQSITETQVFxgZEFNDVCUqHB0fAUIiNhsTL/2gAMAwEAAhEDEQA/AO40pSgUpSgUpSgUpSgUpXhoPiGZWvlINiVPkRuKyVq3B8VbiOLiHqkJJ+9lUN9RHwraawpfmjfu3ZsU47RHrET842UpSs2kpSlApSlApSlApSlApSlApSlApSlApSlApSlApSlApSlApSlArDip1jVnY2VQST7KyM1t9K5tzlzIcS3yeC5TMASPzjX0UfRv8a05s0Y678/J18HwluJycsdvOfSEzkRzPi8TiDsRb+I3A/hArfhVPytwj5LAqH1z3nP0j/Tb3VcUwUmtIie/deOzVy55mnaNRHtHR7SlK3OMpSlApSlApSlApSlApSlApSlApSlApSlApSlApSlApSlAqPjcYkKF5GCqNyaxcW4nHhozJIbAdOpPQDxNcq4vxWbHygWJubRxLsP6nxNc+fiIx9I6y9Dgfo+3EzzTOqx3lO5m5rfFHs4syxE2sPXk9tunlWxcl8q9jaaYfjCO6v6A8f1vsqTytymmGtJLZ5v/AFTyXz86i8085iEmLD2aQaM+6qfAfpNXPWnL/lzT18od+TL4sf0vBV/t859fj6f9bRj+IxQLmldUHmfsHWqbC8wSYo2wkRybGaS6p+6N2+qqbgPKbzsJ8cWYnURsdf3vAfRFbzHEFACgADQAaAV0UnJk6z0j83nZqYMH9sTz29fux7erzDowUZmzHqbW+qstBSuhwzOylKUClKUClKUClKUClKUClKUClKUClKUClKUClKUCvDXteGg5TzzxMzYlkv3Iu4B0v85vb091bN6PuCCOL5Q478g7v0U6W8zv8K0/nPCGLFzA7Oe0XzDD+t66rwkgwxZdsiW+ArzuHrzZ7zbvD6Lj8nh8Fipj7Wjr8v3UnPfGDh4AqGzykqD4C3eP3e+tY9HvCFmlaVxdYrWHix1ufYPtqb6UIzmgbpZ19+h+yofo84oIpmiY2EtrH6S9PePsqZLRPExFu0MsGOafRlrYv/U9/n+zpgFe14K9r0nzZSlKBSlKBSlKBSlKBSlKBSlKBSlKBSlKBSlKBSlKBSlKBSlKDXec+AfKorp+VS5XzHVD7ftqD6PeLZojh30kiuADvlv9oOnwrbzWr8xcBbtBi8LpOmpXYSDqD520rmyUmt/Er8f9w9DBnjJinh8k9O9Z9J/afyWPNHCflWHZB647yH6Q/rt765vwTl2fEuQo7PszZna4ysOg8W611PhWPXERLItxfQqd1Yesp8warJmEGPjtmy4qOQOLjIHgysslraFkZlZr/MiHSmTh6ZbRdlw/0hm4WlsUR5+fl6pXL+OaQSxvrJh5OwdrABzkSRWAzHdJEvfrm8qtqoOUxn+UzrYx4nEdrGdblFhhgDEEC1zExG+hU1f109nm731kpSlApSlApSlApSlApSlApSlApSlApSlApSlApSlAqPjcbHCpeV1RR1Y2FSK1jnHlIY/I3aFGQED5yG/ivj51nSKzaItOoY2mYjpCDivSAjOI8JDJiHOgt3VPx1t51YYSPiMusrwYcH5qKZX97EgfUa0xORcfh3DwPHmGzK5VvgRb3XqyTFcbjFjEr+f4on6mFdlsWPX+OY+M9XPW9/vxPwb9hIGQWZ2c+LZR9gFZzXPPw3xn/wAVfgv++n4Z4ydsKo9y/wC+tM8Nb8UfNs8aPSfk36OBULMBYsbt5nx9ta1DhJcdMZpA0WHUGONDYSSqTeQud0jYrH3dyI/mgnNAwuN4owPaxSI2pXskwzKfAMXlupJ8reJqzEGOKg3JYg3DyRRZdCV7scL3N8oIzkWvY9Dz2jlmYbYnmjbZVAGg2rFicXHGCZHRABclmCgDa5JNayeV55F/GYl1a97rJiGIGuintFAuTrdTt7CJ2C5TgUh5VE8n6ciq2xuCBa1xsCbkeOprFWTiWAfFlDHi2jw5RgwhCZpCxFmEpvlUAEWUA63zVWY/l5obSI88qpdmTtZFk6sWjKkByNO44IIFha9q20CvmaQKpZiAqgsSdAANSTQUvD8e8bxxyyCSOVbwzHKjswFzG66AuVuwKgDutcC2t7Wn4bDt2WAUnM3bnEAEEFYyspsAdQEEqLrrt10rcBVClKUClKUClKUClKUClKUClKUClKUClKUClKUETiuPXDwvM98qKWNtTp0FaXy/z2J52+UOkEYA7NT84m98z+IFtNN63yaIOpVgCpFiDqCDuDWlcT9GuHckwu8X0fXT3A6j410YZxamL/NqyRfcTVtsXEYW9WWM+x1/rWYTKdmX4iuXzejCYepLEfaGU/VUc+jrGDZov42H3Vs8DDPbIw8TJ+B1LE8Shi/KSxpcX7zqunjqdtDWEcdwxNlniY+CurnTc2Uk21Hxqo4JwmaCBU+T4UOECFy7MXsLXe0IJvrpf31NiwmKzgg4WIWGbLG8jMb6kNmTKLW0Ib21xz0no6I7D8zRAkZMQQGyl1gmKXspJzBbZRmHe2310NW2GxCyKroysrC6spDKQdiCNCKrhwmRmvJipmB1KL2cabbAqvaAdfXNSOF8JiwylYUyg2vqSTbqSSSTvrUEySQKCSQAASSdAANyT0rVcdxhcS/ZBHkjBUiNAC8xvcM2o7GAFPWewk6XHryJuW5MQ2bGYhnQMSsMQ7GG1iBn1LyHUHVrXGgFXuEwaRCyLa5JO5JJNySTqTr1oIPDOGsHM87BpmXL3b5I1vfs4762uASx1Yi9gLKLWleE1R7SoH4WjIuudxrYojsptvYgWPurMcaPCT/Tk/20EmlRPlbHaKQ/wD+ZhT5RJ0i+LqPsvQS6VEaeQfmr+xl++1fNpn/RjHl32+sAL8DQTaVS49MVCpkik7bLqYnVVLDqEdQMreFwR086cO4/8phWaCF3VvpQgi2jAjPowNwQbWIqbF1SoPDOJpOGsGVkOV0cZXU+Y2IOtiCQbHXSp1UKUpQKUpQKUpQKVWcZ49BhBeaQKTsu7H2KNTVHhOacTi9cHhDkvbtZmyJ7gLk+6tlcVpjeujCb1idNvrnvpD5pxGHlEEP4sFQxe2rXOoW+gtaxO+tbdw9MVcGd4LdVRX+pi33VI4nwyLELkmRXXzG3mDuKuO1aX3aNwl4m1ek6afw/0k4fKBJHKpAA6P773vVnh+fcG5ADvckADs3JudALAG9VuN9GcDfkpZI/I2cfXr9dRcB6OpIZo5BOjBHV7Mja5TcbNXTMcLMTMTMNUTmidTDcG42twFixDsdgIJUHTdpFVF3vqRseulfMXFZXuFwkqkDeVokU+ABV3P1VmkTEkHK8ANtCUcge0Zxf4isSYLEm+fEgAi1o4lFtALguW65jrfceGvA6WOHjEiaYuHsr3IeMtNFuQAzBAyG1iSyhfOrTB4pJUWSJldGF1ZSCrDxBG4qvXl6E5e1DTlTmUzMZLHLluFPdBsSL2vqfGrUCqPaV8TShBdiAPH7B7fKoM8c0o7r9ip6hQ0v/ALd1fZZvdQScXi1jte5Y6Ko1Zj4KPv2G5sKh4nhzYgWnJEZGsSGwP67DVv1RYeOasvDuHxw3y3Zz67uS0jfrMdbeA2HQVix/HIoRdm62/v8AvrU2JQdUAXYDT3dPuFZ1cHaxrlfHub5Z5WjwtmK3UsoFkB+bIx0B2Nhc31tVFwbnDFYfuNkfK1sqMc62Ob1XADr7xod7GptdO518vIBv0rlOG9KKJ3ZDlNtBIGQ26Akiw9tztXmH9JMUmIS7K0Sq0jhDmJbZFOv6RHwFNmnVu0GnntX0GrR+XOcYpVaaeREdmyqhdbgb2AveyggH6Wfytbw80YdRYNJKxuSUikt7iVC/XTZpsRFaNFhHwGMlaEfiZm7Rk829Yr53uff5Vazc3KBph5z+t2afzOKqsfzJNICUghAA9ZneRh5ERpYfxVJlYhKxfExFjIJto5r4d2HqktYxMb6g5hl9jGtvvX5045xvF8Qnkh7dI0jOQoBkRut7E5ibjxtXzLhiykYniDsNmDSF/d3nYf8AFWJTT9CYniMUf5SWNP1nVftNV0vN+AX1sbhR7Zo/91cAXD8KjvmlLez/AOAVjm4xw4DuQSyW82t5X7xps0/QP/WXD/8AzcL/AK0f9a+l5vwB/wD24b/Wj/3V+bZ+aogfxeDhXoC12PwFSMNi+IyLmiwchXoUwr5fdoaux+pa8Ne0qo43zFynjRNJIyNPmYnOpzG19ARuLDpWXhXNuNwSCN4i0aDKBIjKQB0DAfbeuv14y33rs/q915b1iXP4Gp3W2nPcL6U4j+UhdT9Flb7bGrKH0j4M79qvtQn7KueLwAa/JFnHUDJm+Db/ABrX8V8hH5bh0iHr/h8w+KXpEYbdqT8JJ8Sv3vyWC8/4E/nSPaj/ANKkQc54N75ZCbb2jka3tyqbVrLS8E+dGE8ikqfdVhwvF8LjBOHlKBrBshmF7bX9lz8awy0x1ruImPfsypa0z1mF/BzDFJ6izNrluIZbXtfqumnU2FSfwkP+3N/pmtfxPEMBIpWTESsp3UviLH4Wr4PEOGgBFiSS+lsg2sfWaWwPhqb6+FyOXbcsMZzUkbiMxOGNz32hiAFmIvnkB1sLafOG2tq/E85sVPZwi/Qs4dfWAJzQh0sozE5mW2Xz0jYXmzh2fLHDGGLbk4RRfRbkiQnw2udql8Q5xjTukwIoFyZJDsdAFQLdwbb7fGptV1gsDdhJI/aMvq3sct797bQkaaAAD2kmRiuJRxg5nUEa2vr8K5NjOaIjCVwGJZSGKRxgLKqoDYWV42e2gAubC+lgKpeIcp4zEC+LxMjg27jXWMW1sQllJ91Nrpc82c8I+IIw+IjAVTna5KrbSylLs5PUDQW1NfUODjkHaSJNiQQps3+GhJ6H8YQ8g9psR0qrwPIUcp+TpOYJHByh4VZJAMubI6OL7DQ2O+m9W2J5d4rg1VYo8LIihQZY0PaafOZDrfqct7+BqCTxGLEzosUSQYdF2VD6otbRYla++1wKgR8kxlD2hYyGxaZQ6yC3hnkCKPLIffWGWXGvmHyuMBCFbKCLFvmsMisptbetd4vhZirlp3e9zrcjTf1ma3utRWznl7Cx+uWc9O1xAW/8AFYMnDI9XXDM2gLFWmPxdjatA4ZgpZvVVmHVmzBCL2DDLbNcgjw03FWeHaGGXI8KZrm5dLnTqt/V6afWerQ3L/rDBpcQlmI0tEqjbpYC4rL+FsZKC0HDcU4PV8yD4SHU+6qPg3F+wxikMMmSRpAthnVQAi3/AErkj2E12nlbtDAry6M4zleozam9NJtxzG8wcUj0ODhgv1a5P1G3wFe8LweLx5Cz8Tiw5vYL2Wa/hZmIANd4liVgQwDA7ggEfA1rPFeSMPISyKEbwHqn3dPdV0m3NOO+hhmbtPlzOxILM8d821rWYWsP70rFB6GYUljSbEvlkYpdEVbNa6jvM29rbdRXTcDh5IV7OUllB0v0/VP3VlxuG7aErfKw9Vh4qbxsPYbH+9cOadstNf4d6FuGx2LiaU/SfKD7owtbDhvR/wANj2wUBt+kuf8AnvV1wfG9vCklrFh3h4MNHX3MCPdUytrBEwvC4YvycMSfqoq/YKl0pQKUpQL0vWlekTiMsPY9lIyZs98pte1rVL9H2NkmhcyuzkSEAtuBYaVojPE5PD07Z4K8cNHEb6enn302qvLV7St7ifJQeAr5MCkWyix3Fhb4VkpQfLRgixAIOhB2osYGwA/u32V9UoPLVT4/gKHvQxwJJsc0SlWG9mtZveD12NXNKDkfMWPw+FdhisGMLiTleOVHdsNK0bAoGtlFzly99bgGth5a57w+IQKWUtaxAI38Cu4+utq45wODGRmPERrIp6HceYPSuT8weiGXDlpeGSBhuYJgrg21ABYWv4HcdCKxmGUS6ThcGkmM7XQ9lCoS2gzTFjIT4nKkYHhc+NW0ihtR45b+P9/dXE+XPSBJw9uwx+GkgYtcvd2G1tcxLADTUE7VteB9IcRRe4xKhpDksysb2UAjcG7G/iBURunEeBQ4kHtFuwBUSL3ZAOoDDUjyNweoNaJxP0cyq2jtPBcs0aFYp2HRAxISx2JGU2Omtbvy3xRJYQc4Jtdt/WbvNa+tgTb3VdXqwON8WiEILSLLGb6r2TJGgACqkfcsVVQALE6C9aY2DXH4hI8PKWC5naVY2lIvoFVVGrEnY2AsSTav0tWNFy6W3+uhtyrkv0ZSLOMTiSVCkGKNgpcAajOAWUG+trtausRRhRYf/T5mvulXSFKUqjFPCGGtU7xmNvonfxHn59R76vaj4mHMKwtCxKq4IxjmmiJ0c9vHfwayyBfIMA2vWQ1e1QYsFOzk1vCxJ6kxsMsg9wyvbr2Yq9RgRcag6irWehL6pSlZIUpSg0H0o/mP3/uqZ6MvyEn7U/yiofpR/Me1/sFTPRn/AJeT9qf5RXn1+tT/ADye/f7Kr7/rKfxjnHD4d2Q5ndTYqo2O9iTpVI3pGF9IDbzcX+ytjn5Xw0krTSR52axNycugtttWd+AYUjL2EVv1VFbrUzzM6tEOPHl4GlY5sc2nz66+St4LzhFP6yPH3lS5F0zNoqlhoCToL2106irTivEjC0KiNn7VzGCpUZTkZwWuRoQjC/jbxqq4VwRRDjMKpyqZHRWHrLnhiYG5+cpbQ/RHWs+NVsRgEf8AOCOLEDL+nHllAFzexK5d72Y61vxxbljn7uHiJxzkt4Uar5LHC8QzSGJkKOEEgBZTcEldLHoRr+sKnVr+OlVnweLiXMGIiL2sRFiACCQddZFhHlc+dXWMxIijeRr5UVnNt7KCTb3Cs2lVHjzdlJKISUjMwvnj17FnQnfS5Q1Nx3FEhVM4fM+iIql2YgXKi2l7XOpAsCdgTVIMKEwmGw1wGmdNhe5ucRI3cIv6rEsdDfW97G74pwtcQEDl1yOJAUbK1wrLa41AIdhpY66EUEeLiE8gUph+zuTftmVWCi4BCpmJJ0NiRodddKyDEzqTmiRltcMj/UVIv7xfpWFeV8GHznDRNJcntGXPISepdrsfDfbSsP4MTCPEcKiRRtJkliUFUIcEKyKO6rh8l2tqtwb6WDlPPfPzOXgxOAiZQTbtAwdRtca7+YrlZjjLEx3QXBsCdPeda/TnMHLEOPkmimB/JxSK1tVLGRSAfA9mDl9p61xXnD0a4jBEtHdkBuCNvjUZKnl/mPFYdwqyZlJv+MubAa6P6w+J9ldj5Z52JCiQEMVvlJBzADUxsNJdOq2JA9XrXAYZSrWdSOmvTz+qrjh4jJXte2KKVYZJGGUjY26W8rdKkwr9VYbELIoZCGUi4IrIwvXDOF8xYvDKTFJ2sY19TPcfSy6o3iT3Ta/d2q44N6RJ5GBlBUHUBMr/AF216bk9dqbTTrgr2qnhnHElUG9v76+FWisDqNasTtNPqlKVQrw17SgiYiHqKg8EvCxw59UAyQ+SXs0X7jEW+i6DoauCKruK4EuFZCFkjbOhO1wCLN9EqSp8j4gVjrUqsqVEwGNEo2Kutg6H1lPgfEeDDQ9Kl1khSlKDQfSj+Y/f+6pnoy/ISftT/KtQ/Sj+Y9r/AGCpPo6J+SzW3ztb+EV58fWp/nk+gt9lV9/1lj5l52MbtFhgCVOVnIuL+CjrUKGDi01mLOqmxsSiaey1x761zl+ZUxMLy+qHuxPjrqfeb11/EY6ONDI7qqAE5iRbQX9+gph3nmZtb4QcZycDFaY8cTuOtpjaJwKwEoysriSz5nzkns4ypzfqFBpsQd9zk4Ct8LADt2Mf8grHwOTP20gVgskuZMwKllEUSZrHUAlDa/Sx61l5f/ysH7GP+QV6D55VYbBGTDYjCM3ejaSNSosVVvxsBA+irItx1Q632Y7H/KcFD3P832UTRsSpAk/KjxOVRISPBTUiSTsceoC6YmJiWu1g+HK5Rb1bskjeBtCd+mHA8JdJQ8rfi4nxUqjMSPxpGQ69FQzCx0GcW8qjOVz45Fy9zDw5wdAA8xKKAAdxHG/ukG/SXxXiJiKpGvaTSXyJfKLC2Z3NjlQXFzY6sB1qNyrHeJ52Uq+JkM7AkmwsscY1AseySO4tvffeskK/42UsfzMQQdLZ5c5Gm98t9ei1FVGJkmZ2Xt8RJIoUOmFSGOOMllPrzXu2XdSxNjfKLrUjDM+aMzxSKDIFGacP3tchygC40J8tNDrady/KmWRBo6Sy9ouzXZ2YMfHMpUg9RXzjMcksiRRXdlkR3K6rGBdu+21zawUXOo0tciiTD/mpf2UH889TJ4VdSrAEHQg6iocP+Zl/Ywfzz1YVCHNucfRfDiAXgGVt7ePsrj3FuAz4JiGBAF9x9n93r9VVU8e4JHiYyrqCfGwv7Nax7Mol+cOCcUeFg6PlcHcXsa2bG8Vw+KW8kCpiP+9h2MbEjbtEtaQe/wBlqwcz8lPhjcKSAd10U+6+ns+2qPCQkDTYm2vn9thToybzy7zLlZVdirkd1TrHIRpaNrA5rDVGN/Nt66FwbjySEi4zC1wWAb/nyriEKi3ZtqreOu1tfGs/4RkgKlryoDYE27aM+386PJtfM1ND9DxYtW61mJrjfB+b2YkrJ2qqNbGzjyZTYr7COlbfwfm1GFy/lY2t9tOaU03QPX0DVXheKK4uCPcb/GpkeIvSLJpJpXimvazRDxGCDEMDldfVYeHVWHzl8vhY61lWQjca+6s9Kmgry9e1XcdlmSF2w4VpALgH67eJ8qWnUbZUrzWivq0n0mYoNNFGDqisx8sxFvsNXno5hK4TMfnyMw9mi/ca1Hg3Ls+NkzyZlRjd5HFmbxCg9fqFdSweGWJFRBZVAUDyFcPD1tfJOWY1D2/pDJjw8NTha23Md/57tN47yJ2kjSQOFzEkowNrncqRtfwrJwnlaaJAFGGSUXAxBVp5ArbhVIUJ4DvMNL2N7Vule100wUpabRHV5mXjc2XFGK9txCig4VLDMXifOrpaQSswLSZge0OVbE5e7YABQqgaaCw4Nh2igijkylkjRGy3y3UAaX1tpU2lbnKg8WwRlCFbB45FlQm9ri6sDbxRnX96onE8FPiIzE/ZKj2V7FmJS4zoAVHrLdb9L1c0omnyiAAAaAaAVA4pw0yFZInEcyBlRyudbPbMrpmGZSVU2BBuo13BsaUVrHF+GTTsnaYPAzZdM8ksgIBtfKvydvPTN0Gtex8uSZADIi5CvYxRKYYIgCulgSXewIDnRbghQQSdmpRNK7BQSiZ3kCAMkaDKWJ7jSE3uo/TFWNKUUpSlBFxuBSUEMBrv5+3xrnPMvJeQsYha+3hfxH6J/u9dQr5dQdDrWMwsS/PPEsE0YNly21v4He9un31UHMxJe9r3BW1rW8LV3zjvKsc4NgA3TTauccZ5Pkjuyxlit7hdb+YG9T3ZNHaFWF8huNipym22hvdfjWPFNMnfSRnSwYrIgkZbbG57zL7CCK2XD8LW5zizf130IFTTwTLfQ2bqNv6j2fWau00h8ucacqCUBzbNHJIBvp3GJsfIE103lpy66HXqpvf3hgCPdXOYeWlBzKXQ3zExZbHxujaN0vax0FbNw/C46ICTDfJ8RHu0RZ4wfEqHzdm29jntWE6lXSopbbj3/wB61IBql5f46mJDKVeOVCFeKQWkQ9AejA9GGh3F6uRWcMZfVKUrJCvLUpQAK9pSgUpSgUpSgUpSgUpSgUpSgUpSgUpSgUpSgVjlhVvWANeUoIWI4JC97oLkWvbW3t3qCOVIgbqzL5aaeQvpalKnLC7Zv+nIz62p8bWP/PnvWXB8EWI3Vmv528aUpywbZsXwpJGV9VkUWV1sGAO6m4IZeuUgi+u+tS4EKgAm58bW++lKaR9mvaUq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366" y="1772816"/>
            <a:ext cx="2768600" cy="2017356"/>
          </a:xfrm>
          <a:prstGeom prst="rect">
            <a:avLst/>
          </a:prstGeom>
        </p:spPr>
      </p:pic>
      <p:pic>
        <p:nvPicPr>
          <p:cNvPr id="12" name="Picture 11" descr="python_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4963" y="1819622"/>
            <a:ext cx="3015469" cy="2032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>
            <a:off x="4179266" y="2848322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5400000">
            <a:off x="2737200" y="2589726"/>
            <a:ext cx="19512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Core APIs</a:t>
            </a:r>
            <a:endParaRPr lang="en-US" sz="1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153866" y="2149822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4179266" y="3445222"/>
            <a:ext cx="1028700" cy="1588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3" name="Picture 12" descr="python-log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657" y="4785978"/>
            <a:ext cx="2009775" cy="676275"/>
          </a:xfrm>
          <a:prstGeom prst="rect">
            <a:avLst/>
          </a:prstGeom>
        </p:spPr>
      </p:pic>
      <p:sp>
        <p:nvSpPr>
          <p:cNvPr id="1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2000" dirty="0" smtClean="0"/>
              <a:t>Customizing the system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Automation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148064" y="1358900"/>
            <a:ext cx="351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+mn-lt"/>
              </a:rPr>
              <a:t>Developer Workspace (DWS)</a:t>
            </a:r>
            <a:endParaRPr lang="en-US" dirty="0">
              <a:latin typeface="+mn-lt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468000" y="260648"/>
            <a:ext cx="6840304" cy="40626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 smtClean="0"/>
              <a:t>Modelling the Problem </a:t>
            </a:r>
            <a:br>
              <a:rPr lang="en-GB" dirty="0" smtClean="0"/>
            </a:br>
            <a:r>
              <a:rPr lang="en-GB" dirty="0" smtClean="0"/>
              <a:t>and Customizing the System</a:t>
            </a:r>
          </a:p>
        </p:txBody>
      </p:sp>
      <p:pic>
        <p:nvPicPr>
          <p:cNvPr id="11" name="Picture 10" descr="stud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835" y="2859999"/>
            <a:ext cx="2438400" cy="1776754"/>
          </a:xfrm>
          <a:prstGeom prst="rect">
            <a:avLst/>
          </a:prstGeom>
        </p:spPr>
      </p:pic>
      <p:pic>
        <p:nvPicPr>
          <p:cNvPr id="12" name="Picture 11" descr="python_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6247" y="3213100"/>
            <a:ext cx="2214103" cy="1491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4184486" y="3666367"/>
            <a:ext cx="15737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Core APIs</a:t>
            </a:r>
            <a:endParaRPr lang="en-US" sz="1800" dirty="0"/>
          </a:p>
        </p:txBody>
      </p:sp>
      <p:pic>
        <p:nvPicPr>
          <p:cNvPr id="13" name="Picture 12" descr="repor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2669" y="1288895"/>
            <a:ext cx="1543326" cy="104401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53281" y="2987300"/>
            <a:ext cx="962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PRT API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321555" y="3602675"/>
            <a:ext cx="1102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RAVE API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82600" y="1358900"/>
            <a:ext cx="181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/>
              <a:t>Summary:</a:t>
            </a:r>
            <a:endParaRPr lang="en-US" sz="2400" b="1" dirty="0"/>
          </a:p>
        </p:txBody>
      </p:sp>
      <p:pic>
        <p:nvPicPr>
          <p:cNvPr id="27" name="Picture 26" descr="report_pd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3943" y="1260879"/>
            <a:ext cx="1405464" cy="105409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72667" y="2332910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/>
              <a:t> Report in Studio browser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4083943" y="2326642"/>
            <a:ext cx="153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Report in PDF Format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12652" y="2411969"/>
            <a:ext cx="15497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System Core</a:t>
            </a:r>
            <a:endParaRPr lang="en-US" sz="1800" dirty="0"/>
          </a:p>
        </p:txBody>
      </p:sp>
      <p:pic>
        <p:nvPicPr>
          <p:cNvPr id="28" name="Picture 27" descr="CTF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65" y="2245980"/>
            <a:ext cx="943335" cy="868495"/>
          </a:xfrm>
          <a:prstGeom prst="rect">
            <a:avLst/>
          </a:prstGeom>
        </p:spPr>
      </p:pic>
      <p:pic>
        <p:nvPicPr>
          <p:cNvPr id="30" name="Picture 29" descr="Etab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37" y="3814433"/>
            <a:ext cx="945161" cy="7321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2709" y="3060700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CTF Files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15855" y="44958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Etables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375642" y="4256478"/>
            <a:ext cx="994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Java API</a:t>
            </a:r>
            <a:endParaRPr lang="en-US" sz="1600" dirty="0"/>
          </a:p>
        </p:txBody>
      </p:sp>
      <p:pic>
        <p:nvPicPr>
          <p:cNvPr id="41" name="Picture 40" descr="python-logo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3916" y="5229696"/>
            <a:ext cx="1710492" cy="575568"/>
          </a:xfrm>
          <a:prstGeom prst="rect">
            <a:avLst/>
          </a:prstGeom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88" y="4941168"/>
            <a:ext cx="1950412" cy="144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5" y="5200650"/>
            <a:ext cx="1219493" cy="4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030" y="5158386"/>
            <a:ext cx="1567953" cy="122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 bwMode="auto">
          <a:xfrm>
            <a:off x="1390650" y="2859999"/>
            <a:ext cx="687532" cy="296578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4414473" y="2572863"/>
            <a:ext cx="343766" cy="208438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4164761" y="4705093"/>
            <a:ext cx="444474" cy="453293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2851150" y="4694889"/>
            <a:ext cx="84035" cy="194611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V="1">
            <a:off x="1282535" y="4296035"/>
            <a:ext cx="900176" cy="904615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1282535" y="4044954"/>
            <a:ext cx="795647" cy="135562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5345807" y="3383887"/>
            <a:ext cx="970046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4738756" y="2572863"/>
            <a:ext cx="1410081" cy="360838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5373835" y="4006769"/>
            <a:ext cx="970046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5399651" y="4595032"/>
            <a:ext cx="970046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7031983" y="2753282"/>
            <a:ext cx="929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latin typeface="+mn-lt"/>
              </a:rPr>
              <a:t>DWS</a:t>
            </a:r>
            <a:endParaRPr lang="en-US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3367" y="6228020"/>
            <a:ext cx="2775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RAVE</a:t>
            </a:r>
            <a:endParaRPr lang="en-US" sz="1800" dirty="0"/>
          </a:p>
        </p:txBody>
      </p:sp>
      <p:sp>
        <p:nvSpPr>
          <p:cNvPr id="3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55050" y="6389688"/>
            <a:ext cx="481013" cy="381000"/>
          </a:xfrm>
        </p:spPr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653136"/>
            <a:ext cx="7772400" cy="150018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dirty="0" smtClean="0"/>
              <a:t>~</a:t>
            </a:r>
            <a:r>
              <a:rPr lang="en-GB" altLang="en-US" dirty="0"/>
              <a:t>3</a:t>
            </a:r>
            <a:r>
              <a:rPr lang="en-GB" altLang="en-US" dirty="0" smtClean="0"/>
              <a:t>0 mins</a:t>
            </a:r>
          </a:p>
        </p:txBody>
      </p:sp>
      <p:sp>
        <p:nvSpPr>
          <p:cNvPr id="99330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Exercise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FD078-DF78-419D-B516-BEC911E8D775}" type="slidenum">
              <a:rPr lang="en-US" smtClean="0">
                <a:solidFill>
                  <a:srgbClr val="FFFFFF"/>
                </a:solidFill>
              </a:rPr>
              <a:pPr/>
              <a:t>99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BS00580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280" y="3127443"/>
            <a:ext cx="1468800" cy="12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22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ew_Academy_Course_Basic">
  <a:themeElements>
    <a:clrScheme name="Jeppesen Academy">
      <a:dk1>
        <a:srgbClr val="005DAA"/>
      </a:dk1>
      <a:lt1>
        <a:srgbClr val="FFFFFF"/>
      </a:lt1>
      <a:dk2>
        <a:srgbClr val="000000"/>
      </a:dk2>
      <a:lt2>
        <a:srgbClr val="393939"/>
      </a:lt2>
      <a:accent1>
        <a:srgbClr val="157AB6"/>
      </a:accent1>
      <a:accent2>
        <a:srgbClr val="A4D6F4"/>
      </a:accent2>
      <a:accent3>
        <a:srgbClr val="569FD3"/>
      </a:accent3>
      <a:accent4>
        <a:srgbClr val="005DAA"/>
      </a:accent4>
      <a:accent5>
        <a:srgbClr val="5B6F7B"/>
      </a:accent5>
      <a:accent6>
        <a:srgbClr val="939598"/>
      </a:accent6>
      <a:hlink>
        <a:srgbClr val="0038A8"/>
      </a:hlink>
      <a:folHlink>
        <a:srgbClr val="EAEAEA"/>
      </a:folHlink>
    </a:clrScheme>
    <a:fontScheme name="BO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chemeClr val="tx1"/>
          </a:solidFill>
        </a:ln>
      </a:spPr>
      <a:bodyPr rtlCol="0" anchor="ctr">
        <a:spAutoFit/>
      </a:bodyPr>
      <a:lstStyle>
        <a:defPPr algn="l"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/>
            </a:solidFill>
          </a:defRPr>
        </a:defPPr>
      </a:lstStyle>
    </a:txDef>
  </a:objectDefaults>
  <a:extraClrSchemeLst>
    <a:extraClrScheme>
      <a:clrScheme name="BOD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D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rew_Academy_Course_blank">
  <a:themeElements>
    <a:clrScheme name="Jeppesen">
      <a:dk1>
        <a:srgbClr val="005DAA"/>
      </a:dk1>
      <a:lt1>
        <a:srgbClr val="FFFFFF"/>
      </a:lt1>
      <a:dk2>
        <a:srgbClr val="000000"/>
      </a:dk2>
      <a:lt2>
        <a:srgbClr val="393939"/>
      </a:lt2>
      <a:accent1>
        <a:srgbClr val="788CA0"/>
      </a:accent1>
      <a:accent2>
        <a:srgbClr val="A4D6F4"/>
      </a:accent2>
      <a:accent3>
        <a:srgbClr val="569FD3"/>
      </a:accent3>
      <a:accent4>
        <a:srgbClr val="005DAA"/>
      </a:accent4>
      <a:accent5>
        <a:srgbClr val="5B6F7B"/>
      </a:accent5>
      <a:accent6>
        <a:srgbClr val="939598"/>
      </a:accent6>
      <a:hlink>
        <a:srgbClr val="0038A8"/>
      </a:hlink>
      <a:folHlink>
        <a:srgbClr val="EAEAEA"/>
      </a:folHlink>
    </a:clrScheme>
    <a:fontScheme name="BO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/>
            </a:solidFill>
          </a:defRPr>
        </a:defPPr>
      </a:lstStyle>
    </a:txDef>
  </a:objectDefaults>
  <a:extraClrSchemeLst>
    <a:extraClrScheme>
      <a:clrScheme name="BOD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D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9146D61FB2694EACDA18D8E681D3BA" ma:contentTypeVersion="7" ma:contentTypeDescription="Crear nuevo documento." ma:contentTypeScope="" ma:versionID="df49c029976f1009e02af5c5e42a20c9">
  <xsd:schema xmlns:xsd="http://www.w3.org/2001/XMLSchema" xmlns:xs="http://www.w3.org/2001/XMLSchema" xmlns:p="http://schemas.microsoft.com/office/2006/metadata/properties" xmlns:ns2="120b94a9-d0a0-4bec-9856-58b6e9f0859a" xmlns:ns3="50962965-03a3-4584-8cda-f183118b6254" targetNamespace="http://schemas.microsoft.com/office/2006/metadata/properties" ma:root="true" ma:fieldsID="0cd0a07de8d9b5119b0b71a4e9552044" ns2:_="" ns3:_="">
    <xsd:import namespace="120b94a9-d0a0-4bec-9856-58b6e9f0859a"/>
    <xsd:import namespace="50962965-03a3-4584-8cda-f183118b62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b94a9-d0a0-4bec-9856-58b6e9f085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62965-03a3-4584-8cda-f183118b625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BFF561-3481-48A1-AFB0-9950345AFE76}"/>
</file>

<file path=customXml/itemProps2.xml><?xml version="1.0" encoding="utf-8"?>
<ds:datastoreItem xmlns:ds="http://schemas.openxmlformats.org/officeDocument/2006/customXml" ds:itemID="{856867E4-BC21-4918-BEAD-17D65D2AE0DB}"/>
</file>

<file path=customXml/itemProps3.xml><?xml version="1.0" encoding="utf-8"?>
<ds:datastoreItem xmlns:ds="http://schemas.openxmlformats.org/officeDocument/2006/customXml" ds:itemID="{40E51D89-4474-488E-936D-8094CEE8A8DA}"/>
</file>

<file path=docProps/app.xml><?xml version="1.0" encoding="utf-8"?>
<Properties xmlns="http://schemas.openxmlformats.org/officeDocument/2006/extended-properties" xmlns:vt="http://schemas.openxmlformats.org/officeDocument/2006/docPropsVTypes">
  <TotalTime>95534</TotalTime>
  <Words>3588</Words>
  <Application>Microsoft Office PowerPoint</Application>
  <PresentationFormat>On-screen Show (4:3)</PresentationFormat>
  <Paragraphs>1212</Paragraphs>
  <Slides>113</Slides>
  <Notes>109</Notes>
  <HiddenSlides>1</HiddenSlides>
  <MMClips>0</MMClips>
  <ScaleCrop>false</ScaleCrop>
  <HeadingPairs>
    <vt:vector size="8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  <vt:variant>
        <vt:lpstr>Custom Shows</vt:lpstr>
      </vt:variant>
      <vt:variant>
        <vt:i4>1</vt:i4>
      </vt:variant>
    </vt:vector>
  </HeadingPairs>
  <TitlesOfParts>
    <vt:vector size="117" baseType="lpstr">
      <vt:lpstr>Crew_Academy_Course_Basic</vt:lpstr>
      <vt:lpstr>Crew_Academy_Course_blank</vt:lpstr>
      <vt:lpstr>Klipp</vt:lpstr>
      <vt:lpstr>Crew and Fleet Avocado  Developed by  Jeppesen Crew Academy  </vt:lpstr>
      <vt:lpstr>Teacher presentation  &lt;name/role&gt; &lt;email@jeppesen.com&gt; </vt:lpstr>
      <vt:lpstr>Practical Details</vt:lpstr>
      <vt:lpstr>Participants presentation</vt:lpstr>
      <vt:lpstr>Course goals</vt:lpstr>
      <vt:lpstr>Prerequisites</vt:lpstr>
      <vt:lpstr>Course material</vt:lpstr>
      <vt:lpstr>Agenda Day 1</vt:lpstr>
      <vt:lpstr>Chapter 1</vt:lpstr>
      <vt:lpstr>Typical processes</vt:lpstr>
      <vt:lpstr>Applications / Services</vt:lpstr>
      <vt:lpstr>Crew management process</vt:lpstr>
      <vt:lpstr>Crew management process Manpower</vt:lpstr>
      <vt:lpstr>Crew management process Crew Pairing</vt:lpstr>
      <vt:lpstr>Crew management process Crew Pairing</vt:lpstr>
      <vt:lpstr>Crew management process Crew Rostering</vt:lpstr>
      <vt:lpstr>Crew management process Crew Rostering</vt:lpstr>
      <vt:lpstr>Crew management process Pairing &amp; Roster Maintenance</vt:lpstr>
      <vt:lpstr>Crew management process Day of Operation</vt:lpstr>
      <vt:lpstr>Crew management process Day of Operation</vt:lpstr>
      <vt:lpstr>Crew management process</vt:lpstr>
      <vt:lpstr>Crew management process</vt:lpstr>
      <vt:lpstr>Exercise 1</vt:lpstr>
      <vt:lpstr>Exercise 1 summary </vt:lpstr>
      <vt:lpstr>Chapter 2</vt:lpstr>
      <vt:lpstr>CMS Team Roles</vt:lpstr>
      <vt:lpstr>CMS Team Roles</vt:lpstr>
      <vt:lpstr>CMS Team Roles</vt:lpstr>
      <vt:lpstr>Main customer roles</vt:lpstr>
      <vt:lpstr>Business Analyst</vt:lpstr>
      <vt:lpstr>Business Analyst</vt:lpstr>
      <vt:lpstr>Business Analyst</vt:lpstr>
      <vt:lpstr>Ambassador User</vt:lpstr>
      <vt:lpstr>Ambassador User</vt:lpstr>
      <vt:lpstr>Ambassador User</vt:lpstr>
      <vt:lpstr>Planner / Tracker</vt:lpstr>
      <vt:lpstr>Planner / Tracker</vt:lpstr>
      <vt:lpstr>Planner / Tracker</vt:lpstr>
      <vt:lpstr>Planner / Tracker</vt:lpstr>
      <vt:lpstr>Planner / Tracker</vt:lpstr>
      <vt:lpstr>Developer</vt:lpstr>
      <vt:lpstr>Developer</vt:lpstr>
      <vt:lpstr>Developer</vt:lpstr>
      <vt:lpstr>Developer</vt:lpstr>
      <vt:lpstr>Administrator</vt:lpstr>
      <vt:lpstr>Administrator</vt:lpstr>
      <vt:lpstr>Administrator</vt:lpstr>
      <vt:lpstr>The Roles Summary</vt:lpstr>
      <vt:lpstr>Crew</vt:lpstr>
      <vt:lpstr>Crew</vt:lpstr>
      <vt:lpstr>Exercise 2</vt:lpstr>
      <vt:lpstr>Exercise 2 summary </vt:lpstr>
      <vt:lpstr>Chapter 3</vt:lpstr>
      <vt:lpstr>The Airline Industry</vt:lpstr>
      <vt:lpstr>Clients</vt:lpstr>
      <vt:lpstr>Clients</vt:lpstr>
      <vt:lpstr>The Avocado</vt:lpstr>
      <vt:lpstr>The Avocado</vt:lpstr>
      <vt:lpstr>The Avocado Solving Problems</vt:lpstr>
      <vt:lpstr>The Avocado Crew planning process</vt:lpstr>
      <vt:lpstr>Exercise 3</vt:lpstr>
      <vt:lpstr>Exercise 3 summary </vt:lpstr>
      <vt:lpstr>Chapter 4</vt:lpstr>
      <vt:lpstr>Optimization</vt:lpstr>
      <vt:lpstr>Optimization Solving Problems</vt:lpstr>
      <vt:lpstr>Optimization Definition</vt:lpstr>
      <vt:lpstr>Optimization Crew planning process</vt:lpstr>
      <vt:lpstr>Optimization Operations Research</vt:lpstr>
      <vt:lpstr>Optimization Solving Problems</vt:lpstr>
      <vt:lpstr>Optimization Solving Problems</vt:lpstr>
      <vt:lpstr>Optimization Solving Problems</vt:lpstr>
      <vt:lpstr>Optimization Solving Problems</vt:lpstr>
      <vt:lpstr>Optimization Solving Problems</vt:lpstr>
      <vt:lpstr>Optimization Solving Problems</vt:lpstr>
      <vt:lpstr>Optimization Crew planning problem</vt:lpstr>
      <vt:lpstr>Optimization Crew planning problem</vt:lpstr>
      <vt:lpstr>Optimization Crew planning problem</vt:lpstr>
      <vt:lpstr>Optimization Objective Function</vt:lpstr>
      <vt:lpstr>Exercise 4</vt:lpstr>
      <vt:lpstr>Exercise 4 summary </vt:lpstr>
      <vt:lpstr>Chapter 5</vt:lpstr>
      <vt:lpstr>The Problem</vt:lpstr>
      <vt:lpstr>Model the Problem</vt:lpstr>
      <vt:lpstr>Model the Problem Define Data</vt:lpstr>
      <vt:lpstr>Model the Problem Define rules/constraints</vt:lpstr>
      <vt:lpstr>Model the Problem  Define rules/constraints</vt:lpstr>
      <vt:lpstr>Model the Problem Define objective function</vt:lpstr>
      <vt:lpstr>Model the Problem Define objective function</vt:lpstr>
      <vt:lpstr>Model the Problem Define Penalties</vt:lpstr>
      <vt:lpstr>Model the Problem Optimization</vt:lpstr>
      <vt:lpstr>Customizing the System</vt:lpstr>
      <vt:lpstr>Customizing the system Graphical User Interface (GUI)</vt:lpstr>
      <vt:lpstr>Customizing the system GUI</vt:lpstr>
      <vt:lpstr>Customizing the system Reports</vt:lpstr>
      <vt:lpstr>Customizing the system Reports</vt:lpstr>
      <vt:lpstr>Customizing the system Automation</vt:lpstr>
      <vt:lpstr>Customizing the system Automation</vt:lpstr>
      <vt:lpstr>Modelling the Problem  and Customizing the System</vt:lpstr>
      <vt:lpstr>Exercise 5</vt:lpstr>
      <vt:lpstr>Exercise 5 summary </vt:lpstr>
      <vt:lpstr>Chapter 6</vt:lpstr>
      <vt:lpstr>The Major Release Process</vt:lpstr>
      <vt:lpstr>Carmsys (The Core)</vt:lpstr>
      <vt:lpstr>Service Manager</vt:lpstr>
      <vt:lpstr>Service Manager</vt:lpstr>
      <vt:lpstr>Installation Quality Visits</vt:lpstr>
      <vt:lpstr>UC - Connect Crew &amp; Fleet </vt:lpstr>
      <vt:lpstr>CDP – Crew&amp;Fleet Development Partners</vt:lpstr>
      <vt:lpstr>The Major Release Process</vt:lpstr>
      <vt:lpstr>The Major Release Process</vt:lpstr>
      <vt:lpstr>Course summary</vt:lpstr>
      <vt:lpstr>Course Evaluation</vt:lpstr>
      <vt:lpstr>The end</vt:lpstr>
      <vt:lpstr>Faster Course</vt:lpstr>
    </vt:vector>
  </TitlesOfParts>
  <Company>Jeppesen Systems 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</dc:title>
  <dc:subject>Basic Python for Developers, for use in Jeppesen Products</dc:subject>
  <dc:creator>Dario Lopez-Kästen</dc:creator>
  <cp:keywords>Python;Jeppesen;Crew Management</cp:keywords>
  <cp:lastModifiedBy>Catharina Waldenström</cp:lastModifiedBy>
  <cp:revision>2938</cp:revision>
  <cp:lastPrinted>2016-05-03T13:33:20Z</cp:lastPrinted>
  <dcterms:created xsi:type="dcterms:W3CDTF">2008-05-12T08:54:05Z</dcterms:created>
  <dcterms:modified xsi:type="dcterms:W3CDTF">2016-05-03T15:17:56Z</dcterms:modified>
  <cp:category>Course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0x010100959146D61FB2694EACDA18D8E681D3BA</vt:lpwstr>
  </property>
</Properties>
</file>